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Times New Roman"/>
                <a:ea typeface="Times New Roman"/>
              </a:rPr>
              <a:t>Освобождение от иррациональности в знаменателе</a:t>
            </a:r>
            <a:r>
              <a:rPr lang="ru-RU" dirty="0">
                <a:latin typeface="Times New Roman"/>
                <a:ea typeface="Times New Roman"/>
              </a:rPr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3861048"/>
            <a:ext cx="3672408" cy="1777752"/>
          </a:xfrm>
        </p:spPr>
        <p:txBody>
          <a:bodyPr>
            <a:normAutofit/>
          </a:bodyPr>
          <a:lstStyle/>
          <a:p>
            <a:r>
              <a:rPr lang="ru-RU" sz="1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МАОУ СОШ №5</a:t>
            </a:r>
          </a:p>
          <a:p>
            <a:r>
              <a:rPr lang="ru-RU" sz="18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г.Туапсе</a:t>
            </a:r>
            <a:endParaRPr lang="ru-RU" sz="18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Соколова Ирина Александровна</a:t>
            </a:r>
            <a:endParaRPr lang="ru-RU" sz="18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97422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76672"/>
            <a:ext cx="8291264" cy="5649491"/>
          </a:xfrm>
        </p:spPr>
        <p:txBody>
          <a:bodyPr>
            <a:normAutofit/>
          </a:bodyPr>
          <a:lstStyle/>
          <a:p>
            <a:pPr lvl="0">
              <a:buSzPts val="1000"/>
              <a:buFont typeface="Symbol"/>
              <a:buChar char=""/>
              <a:tabLst>
                <a:tab pos="250190" algn="l"/>
              </a:tabLst>
            </a:pPr>
            <a:r>
              <a:rPr lang="ru-RU" sz="3600" dirty="0">
                <a:latin typeface="Times New Roman"/>
                <a:ea typeface="Times New Roman"/>
              </a:rPr>
              <a:t>Дайте определение арифметического квадратного корня. </a:t>
            </a:r>
            <a:r>
              <a:rPr lang="ru-RU" sz="3600" dirty="0" smtClean="0">
                <a:latin typeface="Times New Roman"/>
                <a:ea typeface="Times New Roman"/>
              </a:rPr>
              <a:t>Перечислите </a:t>
            </a:r>
            <a:r>
              <a:rPr lang="ru-RU" sz="3600" dirty="0">
                <a:latin typeface="Times New Roman"/>
                <a:ea typeface="Times New Roman"/>
              </a:rPr>
              <a:t>свойства арифметического квадратного корня. </a:t>
            </a:r>
          </a:p>
          <a:p>
            <a:pPr lvl="0">
              <a:buSzPts val="1000"/>
              <a:buFont typeface="Symbol"/>
              <a:buChar char=""/>
              <a:tabLst>
                <a:tab pos="250190" algn="l"/>
              </a:tabLst>
            </a:pPr>
            <a:r>
              <a:rPr lang="ru-RU" sz="3600" dirty="0">
                <a:latin typeface="Times New Roman"/>
                <a:ea typeface="Times New Roman"/>
              </a:rPr>
              <a:t>Чему равно значение арифметического квадратного корня из </a:t>
            </a:r>
            <a:r>
              <a:rPr lang="en-US" sz="3600" i="1" dirty="0">
                <a:latin typeface="Times New Roman"/>
                <a:ea typeface="Times New Roman"/>
              </a:rPr>
              <a:t>x</a:t>
            </a:r>
            <a:r>
              <a:rPr lang="ru-RU" sz="3600" baseline="30000" dirty="0">
                <a:latin typeface="Times New Roman"/>
                <a:ea typeface="Times New Roman"/>
              </a:rPr>
              <a:t>2</a:t>
            </a:r>
            <a:r>
              <a:rPr lang="ru-RU" sz="3600" dirty="0">
                <a:latin typeface="Times New Roman"/>
                <a:ea typeface="Times New Roman"/>
              </a:rPr>
              <a:t>? (</a:t>
            </a:r>
            <a:r>
              <a:rPr lang="ru-RU" sz="3600" i="1" dirty="0">
                <a:latin typeface="Times New Roman"/>
                <a:ea typeface="Times New Roman"/>
              </a:rPr>
              <a:t>|х|</a:t>
            </a:r>
            <a:r>
              <a:rPr lang="ru-RU" sz="3600" dirty="0">
                <a:latin typeface="Times New Roman"/>
                <a:ea typeface="Times New Roman"/>
              </a:rPr>
              <a:t>).</a:t>
            </a:r>
          </a:p>
          <a:p>
            <a:r>
              <a:rPr lang="ru-RU" sz="3600" dirty="0">
                <a:latin typeface="Times New Roman"/>
                <a:ea typeface="Times New Roman"/>
              </a:rPr>
              <a:t>Свойства </a:t>
            </a:r>
            <a:r>
              <a:rPr lang="ru-RU" sz="3600" dirty="0" smtClean="0">
                <a:latin typeface="Times New Roman"/>
                <a:ea typeface="Times New Roman"/>
              </a:rPr>
              <a:t>степени.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181627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92696"/>
            <a:ext cx="8219256" cy="543346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dirty="0">
                <a:latin typeface="Times New Roman" pitchFamily="18" charset="0"/>
                <a:ea typeface="Times New Roman"/>
                <a:cs typeface="Times New Roman" pitchFamily="18" charset="0"/>
              </a:rPr>
              <a:t>Если знаменатель алгебраической дроби содержит знак квадратного корня, то обычно говорят, что в знаменателе содержится иррациональность.</a:t>
            </a:r>
          </a:p>
          <a:p>
            <a:pPr marL="0" indent="0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Преобразование выражения к такому виду, чтобы в знаменателе дроби не оказалось знаков квадратных корней называют освобождением иррациональности.</a:t>
            </a:r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7015446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>
                <a:latin typeface="Times New Roman"/>
                <a:ea typeface="Times New Roman"/>
              </a:rPr>
              <a:t>Учебник. Стр.102 № 432: 1 вариант (</a:t>
            </a:r>
            <a:r>
              <a:rPr lang="ru-RU" sz="3600" dirty="0" err="1">
                <a:latin typeface="Times New Roman"/>
                <a:ea typeface="Times New Roman"/>
              </a:rPr>
              <a:t>а,в,д</a:t>
            </a:r>
            <a:r>
              <a:rPr lang="ru-RU" sz="3600" dirty="0">
                <a:latin typeface="Times New Roman"/>
                <a:ea typeface="Times New Roman"/>
              </a:rPr>
              <a:t>), 2 вариант(б, г, е).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№433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101: 1 вариант (а, в, д), 2 вариант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60928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ru-RU" sz="3600" dirty="0" smtClean="0">
                    <a:latin typeface="Times New Roman"/>
                    <a:ea typeface="Times New Roman"/>
                  </a:rPr>
                  <a:t>Если </a:t>
                </a:r>
                <a:r>
                  <a:rPr lang="ru-RU" sz="3600" dirty="0">
                    <a:latin typeface="Times New Roman"/>
                    <a:ea typeface="Times New Roman"/>
                  </a:rPr>
                  <a:t>в знаменателе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3600" i="1">
                            <a:effectLst/>
                            <a:latin typeface="Cambria Math"/>
                            <a:ea typeface="Calibri"/>
                          </a:rPr>
                        </m:ctrlPr>
                      </m:radPr>
                      <m:deg/>
                      <m:e>
                        <m:r>
                          <a:rPr lang="ru-RU" sz="3600" i="1">
                            <a:effectLst/>
                            <a:latin typeface="Cambria Math"/>
                            <a:ea typeface="Times New Roman"/>
                          </a:rPr>
                          <m:t>а</m:t>
                        </m:r>
                      </m:e>
                    </m:rad>
                  </m:oMath>
                </a14:m>
                <a:r>
                  <a:rPr lang="ru-RU" sz="3600" dirty="0">
                    <a:effectLst/>
                    <a:latin typeface="Times New Roman"/>
                    <a:ea typeface="Times New Roman"/>
                  </a:rPr>
                  <a:t>, то знаменатель и числитель умножаем на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3600" i="1">
                            <a:effectLst/>
                            <a:latin typeface="Cambria Math"/>
                            <a:ea typeface="Calibri"/>
                          </a:rPr>
                        </m:ctrlPr>
                      </m:radPr>
                      <m:deg/>
                      <m:e>
                        <m:r>
                          <a:rPr lang="ru-RU" sz="3600" i="1">
                            <a:effectLst/>
                            <a:latin typeface="Cambria Math"/>
                            <a:ea typeface="Times New Roman"/>
                          </a:rPr>
                          <m:t>а</m:t>
                        </m:r>
                      </m:e>
                    </m:rad>
                  </m:oMath>
                </a14:m>
                <a:r>
                  <a:rPr lang="ru-RU" sz="3600" dirty="0">
                    <a:effectLst/>
                    <a:latin typeface="Times New Roman"/>
                    <a:ea typeface="Times New Roman"/>
                  </a:rPr>
                  <a:t>.</a:t>
                </a:r>
              </a:p>
              <a:p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469" t="-2473" r="-49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/>
                <a:ea typeface="Times New Roman"/>
              </a:rPr>
              <a:t>Вывод: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76586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ru-RU" sz="3600" dirty="0">
                <a:latin typeface="Times New Roman"/>
                <a:ea typeface="Times New Roman"/>
              </a:rPr>
              <a:t>- Что вы научились сегодня делать?</a:t>
            </a:r>
          </a:p>
          <a:p>
            <a:pPr marL="0" indent="0">
              <a:buNone/>
            </a:pPr>
            <a:r>
              <a:rPr lang="ru-RU" sz="3600" dirty="0">
                <a:latin typeface="Times New Roman"/>
                <a:ea typeface="Times New Roman"/>
              </a:rPr>
              <a:t>- Ваши ощущения, вы научились это делать?</a:t>
            </a:r>
            <a:endParaRPr lang="ru-RU" sz="36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Итоги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16172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>
                <a:latin typeface="Times New Roman"/>
                <a:ea typeface="Times New Roman"/>
              </a:rPr>
              <a:t>№431, 436, 440</a:t>
            </a:r>
            <a:endParaRPr lang="ru-RU" sz="36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Домашнее задание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959656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</TotalTime>
  <Words>157</Words>
  <Application>Microsoft Office PowerPoint</Application>
  <PresentationFormat>Экран (4:3)</PresentationFormat>
  <Paragraphs>18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Волна</vt:lpstr>
      <vt:lpstr>Освобождение от иррациональности в знаменателе.</vt:lpstr>
      <vt:lpstr>Презентация PowerPoint</vt:lpstr>
      <vt:lpstr>Презентация PowerPoint</vt:lpstr>
      <vt:lpstr>Презентация PowerPoint</vt:lpstr>
      <vt:lpstr>Вывод:</vt:lpstr>
      <vt:lpstr>Итоги</vt:lpstr>
      <vt:lpstr>Домашнее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Освобождение от иррациональности в знаменателе.</dc:title>
  <dc:creator>Преподаватель</dc:creator>
  <cp:lastModifiedBy>Преподаватель</cp:lastModifiedBy>
  <cp:revision>2</cp:revision>
  <dcterms:created xsi:type="dcterms:W3CDTF">2017-12-11T08:32:49Z</dcterms:created>
  <dcterms:modified xsi:type="dcterms:W3CDTF">2017-12-11T08:48:14Z</dcterms:modified>
</cp:coreProperties>
</file>