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57" r:id="rId3"/>
    <p:sldId id="260" r:id="rId4"/>
    <p:sldId id="261" r:id="rId5"/>
    <p:sldId id="262" r:id="rId6"/>
    <p:sldId id="267" r:id="rId7"/>
    <p:sldId id="265" r:id="rId8"/>
    <p:sldId id="266" r:id="rId9"/>
    <p:sldId id="270" r:id="rId10"/>
    <p:sldId id="272" r:id="rId11"/>
    <p:sldId id="264" r:id="rId12"/>
    <p:sldId id="271" r:id="rId13"/>
    <p:sldId id="269" r:id="rId14"/>
    <p:sldId id="258" r:id="rId15"/>
    <p:sldId id="259" r:id="rId16"/>
    <p:sldId id="273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1" initials="1" lastIdx="0" clrIdx="0">
    <p:extLst>
      <p:ext uri="{19B8F6BF-5375-455C-9EA6-DF929625EA0E}">
        <p15:presenceInfo xmlns:p15="http://schemas.microsoft.com/office/powerpoint/2012/main" userId="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FFFFFF"/>
    <a:srgbClr val="339933"/>
    <a:srgbClr val="FF0000"/>
    <a:srgbClr val="0000FF"/>
    <a:srgbClr val="006600"/>
    <a:srgbClr val="0033CC"/>
    <a:srgbClr val="D60093"/>
    <a:srgbClr val="FF0066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C8068B1-6B70-4144-9F26-357F7B228393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B736BB7-D214-4C8F-9999-BA06900DC18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31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68B1-6B70-4144-9F26-357F7B228393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6BB7-D214-4C8F-9999-BA06900DC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652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68B1-6B70-4144-9F26-357F7B228393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6BB7-D214-4C8F-9999-BA06900DC18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9759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68B1-6B70-4144-9F26-357F7B228393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6BB7-D214-4C8F-9999-BA06900DC18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8118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68B1-6B70-4144-9F26-357F7B228393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6BB7-D214-4C8F-9999-BA06900DC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8472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68B1-6B70-4144-9F26-357F7B228393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6BB7-D214-4C8F-9999-BA06900DC18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165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68B1-6B70-4144-9F26-357F7B228393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6BB7-D214-4C8F-9999-BA06900DC18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3370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68B1-6B70-4144-9F26-357F7B228393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6BB7-D214-4C8F-9999-BA06900DC18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495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68B1-6B70-4144-9F26-357F7B228393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6BB7-D214-4C8F-9999-BA06900DC18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6895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68B1-6B70-4144-9F26-357F7B228393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6BB7-D214-4C8F-9999-BA06900DC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295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68B1-6B70-4144-9F26-357F7B228393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6BB7-D214-4C8F-9999-BA06900DC18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428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68B1-6B70-4144-9F26-357F7B228393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6BB7-D214-4C8F-9999-BA06900DC18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0235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68B1-6B70-4144-9F26-357F7B228393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6BB7-D214-4C8F-9999-BA06900DC186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1085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68B1-6B70-4144-9F26-357F7B228393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6BB7-D214-4C8F-9999-BA06900DC18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712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68B1-6B70-4144-9F26-357F7B228393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6BB7-D214-4C8F-9999-BA06900DC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701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68B1-6B70-4144-9F26-357F7B228393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6BB7-D214-4C8F-9999-BA06900DC18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705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068B1-6B70-4144-9F26-357F7B228393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36BB7-D214-4C8F-9999-BA06900DC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854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C8068B1-6B70-4144-9F26-357F7B228393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B736BB7-D214-4C8F-9999-BA06900DC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803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text=&#1076;&#1074;&#1080;&#1078;&#1091;&#1097;&#1080;&#1077;&#1089;&#1103;%20&#1082;&#1072;&#1088;&#1090;&#1080;&#1085;&#1082;&#1080;%20&#1076;&#1083;&#1103;%20&#1087;&#1088;&#1077;&#1079;&#1077;&#1085;&#1090;&#1072;&#1094;&#1080;&#1081;%20&#1076;&#1091;&#1084;&#1072;&#1102;&amp;img_url=http://mirgif.com/mal/jemocii/jemocii_92.gif&amp;pos=1&amp;uinfo=sw-1536-sh-864-ww-1687-wh-846-pd-0.8999999761581421-wp-16x9_1366x768&amp;rpt=simage&amp;_=1408998941715&amp;pin=1" TargetMode="External"/><Relationship Id="rId2" Type="http://schemas.openxmlformats.org/officeDocument/2006/relationships/hyperlink" Target="http://yandex.ru/images/search?text=&#1076;&#1074;&#1080;&#1078;&#1091;&#1097;&#1080;&#1077;&#1089;&#1103;%20&#1082;&#1072;&#1088;&#1090;&#1080;&#1085;&#1082;&#1080;%20&#1076;&#1083;&#1103;%20&#1087;&#1088;&#1077;&#1079;&#1077;&#1085;&#1090;&#1072;&#1094;&#1080;&#1081;%20&#1073;&#1072;&#1073;&#1086;&#1095;&#1082;&#1080;&amp;img_url=http://s17.rimg.info/d65bfc1298fd712c10a698c888a2c305.gif&amp;pos=5&amp;uinfo=sw-1536-sh-864-ww-1687-wh-846-pd-0.8999999761581421-wp-16x9_1366x768&amp;rpt=simage&amp;_=1408998796568&amp;pin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hyperlink" Target="http://yandex.ru/images/search?text=&#1076;&#1074;&#1080;&#1078;&#1091;&#1097;&#1080;&#1077;&#1089;&#1103;%20&#1082;&#1072;&#1088;&#1090;&#1080;&#1085;&#1082;&#1080;%20&#1076;&#1083;&#1103;%20&#1087;&#1088;&#1077;&#1079;&#1077;&#1085;&#1090;&#1072;&#1094;&#1080;&#1081;%20&#1080;&#1076;&#1091;%20&#1074;%20&#1096;&#1082;&#1086;&#1083;&#1091;&amp;img_url=http://igraemsdetmy.ru/wp-content/uploads/2010/06/Shkolniki.jpg&amp;pos=2&amp;uinfo=sw-1536-sh-864-ww-1687-wh-846-pd-0.8999999761581421-wp-16x9_1366x768&amp;rpt=simage&amp;_=1408999201539" TargetMode="External"/><Relationship Id="rId4" Type="http://schemas.openxmlformats.org/officeDocument/2006/relationships/hyperlink" Target="http://yandex.ru/images/search?text=&#1076;&#1074;&#1080;&#1078;&#1091;&#1097;&#1080;&#1077;&#1089;&#1103;%20&#1082;&#1072;&#1088;&#1090;&#1080;&#1085;&#1082;&#1080;%20&#1076;&#1083;&#1103;%20&#1087;&#1088;&#1077;&#1079;&#1077;&#1085;&#1090;&#1072;&#1094;&#1080;&#1081;%20&#1072;&#1085;&#1075;&#1083;&#1080;&#1081;&#1089;&#1082;&#1080;&#1081;&amp;img_url=http://s17.rimg.info/c63dcfd08fc6d892949c2552112390ff.gif&amp;pos=4&amp;uinfo=sw-1536-sh-864-ww-1687-wh-846-pd-0.8999999761581421-wp-16x9_1366x768&amp;rpt=simage&amp;_=1408999076626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p=1&amp;text=&#1076;&#1074;&#1080;&#1078;&#1091;&#1097;&#1080;&#1077;&#1089;&#1103;%20&#1082;&#1072;&#1088;&#1090;&#1080;&#1085;&#1082;&#1080;%20&#1076;&#1083;&#1103;%20&#1087;&#1088;&#1077;&#1079;&#1077;&#1085;&#1090;&#1072;&#1094;&#1080;&#1081;%20&#1090;&#1099;%20&#1093;&#1086;&#1076;&#1080;&#1096;&#1100;%20&#1074;%20&#1096;&#1082;&#1086;&#1083;&#1091;&amp;img_url=http://ih.constantcontact.com/fs177/1113583621319/img/63.jpg?a%3D1114577686935&amp;pos=33&amp;uinfo=sw-1536-sh-864-ww-1687-wh-846-pd-0.8999999761581421-wp-16x9_1366x768&amp;rpt=simage&amp;_=1408999512836" TargetMode="External"/><Relationship Id="rId7" Type="http://schemas.openxmlformats.org/officeDocument/2006/relationships/image" Target="../media/image21.gif"/><Relationship Id="rId2" Type="http://schemas.openxmlformats.org/officeDocument/2006/relationships/hyperlink" Target="http://yandex.ru/images/search?text=&#1076;&#1074;&#1080;&#1078;&#1091;&#1097;&#1080;&#1077;&#1089;&#1103;%20&#1082;&#1072;&#1088;&#1090;&#1080;&#1085;&#1082;&#1080;%20&#1076;&#1083;&#1103;%20&#1087;&#1088;&#1077;&#1079;&#1077;&#1085;&#1090;&#1072;&#1094;&#1080;&#1081;%20&#1076;&#1091;&#1084;&#1072;&#1102;&amp;img_url=http://s6.rimg.info/2dc1bd93f4615b6e26f3022326904d97.gif&amp;pos=0&amp;uinfo=sw-1536-sh-864-ww-1687-wh-846-pd-0.8999999761581421-wp-16x9_1366x768&amp;rpt=simage&amp;_=1408998941715&amp;pin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yandex.ru/images/search?p=3&amp;text=&#1076;&#1074;&#1080;&#1078;&#1091;&#1097;&#1080;&#1077;&#1089;&#1103;%20&#1082;&#1072;&#1088;&#1090;&#1080;&#1085;&#1082;&#1080;&amp;img_url=http://bestgif.narod.ru/jivotnie/animashki-3.gif&amp;pos=96&amp;uinfo=sw-1536-sh-864-ww-1687-wh-846-pd-0.8999999761581421-wp-16x9_1366x768&amp;rpt=simage&amp;_=1408999845977&amp;pin=1" TargetMode="External"/><Relationship Id="rId5" Type="http://schemas.openxmlformats.org/officeDocument/2006/relationships/hyperlink" Target="http://yandex.ru/images/search?p=3&amp;text=&#1076;&#1074;&#1080;&#1078;&#1091;&#1097;&#1080;&#1077;&#1089;&#1103;%20&#1082;&#1072;&#1088;&#1090;&#1080;&#1085;&#1082;&#1080;&amp;img_url=http://dl3.glitter-graphics.net/pub/47/47043pmz89kmxp8.gif&amp;pos=114&amp;uinfo=sw-1536-sh-864-ww-1687-wh-846-pd-0.8999999761581421-wp-16x9_1366x768&amp;rpt=simage&amp;_=1408999845977&amp;pin=1" TargetMode="External"/><Relationship Id="rId4" Type="http://schemas.openxmlformats.org/officeDocument/2006/relationships/hyperlink" Target="http://yandex.ru/images/search?p=2&amp;text=&#1076;&#1074;&#1080;&#1078;&#1091;&#1097;&#1080;&#1077;&#1089;&#1103;%20&#1082;&#1072;&#1088;&#1090;&#1080;&#1085;&#1082;&#1080;&amp;img_url=http://animashkis.narod.ru/111/animacionnie-kartinki-58.gif&amp;pos=67&amp;uinfo=sw-1536-sh-864-ww-1687-wh-846-pd-0.8999999761581421-wp-16x9_1366x768&amp;rpt=simage&amp;_=1408999833209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3" Type="http://schemas.openxmlformats.org/officeDocument/2006/relationships/hyperlink" Target="http://yandex.ru/images/search?p=1&amp;text=&#1087;&#1086;&#1076;&#1091;&#1084;&#1072;&#1081;&amp;img_url=http://bestgif.narod.ru/jivotnie/animashki-30.gif&amp;pos=31&amp;uinfo=sw-1536-sh-864-ww-1687-wh-846-pd-0.8999999761581421-wp-16x9_1366x768&amp;rpt=simage&amp;_=1409000580284" TargetMode="External"/><Relationship Id="rId7" Type="http://schemas.openxmlformats.org/officeDocument/2006/relationships/hyperlink" Target="http://yandex.ru/images/search?p=7&amp;text=&#1091;&#1095;&#1077;&#1085;&#1080;&#1082;&amp;img_url=http://img.nr2.ru/pict/arts1/45/02/450299.jpg&amp;pos=235&amp;uinfo=sw-1536-sh-864-ww-1687-wh-846-pd-0.8999999761581421-wp-16x9_1366x768&amp;rpt=simage&amp;_=1409000994026" TargetMode="External"/><Relationship Id="rId2" Type="http://schemas.openxmlformats.org/officeDocument/2006/relationships/hyperlink" Target="http://yandex.ru/images/search?p=1&amp;text=&#1076;&#1074;&#1080;&#1078;&#1091;&#1097;&#1080;&#1077;&#1089;&#1103;%20&#1082;&#1072;&#1088;&#1090;&#1080;&#1085;&#1082;&#1080;%20&#1076;&#1083;&#1103;%20&#1087;&#1088;&#1077;&#1079;&#1077;&#1085;&#1090;&#1072;&#1094;&#1080;&#1081;%20&#1096;&#1082;&#1086;&#1083;&#1072;&amp;img_url=http://mirgif.com/razdeliteli/lineechka-50.gif&amp;pos=47&amp;uinfo=sw-1536-sh-864-ww-1687-wh-846-pd-0.8999999761581421-wp-16x9_1366x768&amp;rpt=simage&amp;_=140900010029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yandex.ru/images/search?p=1&amp;text=&#1091;&#1095;&#1077;&#1085;&#1080;&#1082;&amp;img_url=http://static.baza.farpost.ru/v/1379994298386_thumbnail120&amp;pos=42&amp;uinfo=sw-1536-sh-864-ww-1687-wh-846-pd-0.8999999761581421-wp-16x9_1366x768&amp;rpt=simage&amp;_=1409000732872" TargetMode="External"/><Relationship Id="rId5" Type="http://schemas.openxmlformats.org/officeDocument/2006/relationships/hyperlink" Target="http://yandex.ru/images/search?text=&#1091;&#1095;&#1077;&#1085;&#1080;&#1082;&amp;img_url=http://www.xrest.ru/images/collection/00773/217/original.jpg&amp;pos=22&amp;uinfo=sw-1536-sh-864-ww-1687-wh-846-pd-0.8999999761581421-wp-16x9_1366x768&amp;rpt=simage&amp;_=1409000731868" TargetMode="External"/><Relationship Id="rId4" Type="http://schemas.openxmlformats.org/officeDocument/2006/relationships/hyperlink" Target="http://yandex.ru/images/search?text=&#1091;&#1095;&#1077;&#1085;&#1080;&#1082;&amp;img_url=http://freshdeportocale.files.wordpress.com/2010/03/homework.gif&amp;pos=14&amp;uinfo=sw-1536-sh-864-ww-1687-wh-846-pd-0.8999999761581421-wp-16x9_1366x768&amp;rpt=simage&amp;_=140900073186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Present Simple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pPr lvl="0">
              <a:buClr>
                <a:srgbClr val="83992A"/>
              </a:buClr>
            </a:pPr>
            <a:r>
              <a:rPr lang="ru-RU" sz="2800" i="1" dirty="0">
                <a:solidFill>
                  <a:srgbClr val="0000FF"/>
                </a:solidFill>
              </a:rPr>
              <a:t>Доминник Юлия Сергеевна</a:t>
            </a:r>
          </a:p>
          <a:p>
            <a:pPr lvl="0">
              <a:buClr>
                <a:srgbClr val="83992A"/>
              </a:buClr>
            </a:pPr>
            <a:r>
              <a:rPr lang="ru-RU" sz="2800" i="1" dirty="0">
                <a:solidFill>
                  <a:srgbClr val="0000FF"/>
                </a:solidFill>
              </a:rPr>
              <a:t>Учитель английского языка</a:t>
            </a:r>
          </a:p>
          <a:p>
            <a:pPr lvl="0">
              <a:buClr>
                <a:srgbClr val="83992A"/>
              </a:buClr>
            </a:pPr>
            <a:r>
              <a:rPr lang="ru-RU" sz="2800" i="1" dirty="0">
                <a:solidFill>
                  <a:srgbClr val="0000FF"/>
                </a:solidFill>
              </a:rPr>
              <a:t>Лицей № 64</a:t>
            </a:r>
          </a:p>
          <a:p>
            <a:pPr lvl="0">
              <a:buClr>
                <a:srgbClr val="83992A"/>
              </a:buClr>
            </a:pPr>
            <a:r>
              <a:rPr lang="ru-RU" sz="2800" i="1" dirty="0">
                <a:solidFill>
                  <a:srgbClr val="0000FF"/>
                </a:solidFill>
              </a:rPr>
              <a:t>Краснодар 2014</a:t>
            </a:r>
          </a:p>
        </p:txBody>
      </p:sp>
      <p:pic>
        <p:nvPicPr>
          <p:cNvPr id="1026" name="Picture 2" descr="C:\Documents and Settings\Кабинет 5\Рабочий стол\презентации на категорию new\Present Simple  3 класс\картинки для презентации простого времени\003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3682" y="457200"/>
            <a:ext cx="2272212" cy="188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214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Ответьте на вопросы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94945" y="2560320"/>
            <a:ext cx="5321808" cy="3575304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dirty="0" smtClean="0">
                <a:solidFill>
                  <a:srgbClr val="339933"/>
                </a:solidFill>
              </a:rPr>
              <a:t>Do you play football well?</a:t>
            </a:r>
          </a:p>
          <a:p>
            <a:r>
              <a:rPr lang="en-US" sz="3200" b="1" dirty="0" smtClean="0">
                <a:solidFill>
                  <a:srgbClr val="339933"/>
                </a:solidFill>
              </a:rPr>
              <a:t>Does she speak good English?</a:t>
            </a:r>
          </a:p>
          <a:p>
            <a:r>
              <a:rPr lang="en-US" sz="3200" b="1" dirty="0" smtClean="0">
                <a:solidFill>
                  <a:srgbClr val="339933"/>
                </a:solidFill>
              </a:rPr>
              <a:t>Do we go to school?</a:t>
            </a:r>
          </a:p>
          <a:p>
            <a:r>
              <a:rPr lang="en-US" sz="3200" b="1" dirty="0" smtClean="0">
                <a:solidFill>
                  <a:srgbClr val="339933"/>
                </a:solidFill>
              </a:rPr>
              <a:t>Do you like hamsters?</a:t>
            </a:r>
          </a:p>
          <a:p>
            <a:r>
              <a:rPr lang="en-US" sz="3200" b="1" dirty="0" smtClean="0">
                <a:solidFill>
                  <a:srgbClr val="339933"/>
                </a:solidFill>
              </a:rPr>
              <a:t>Does your mother cook cakes?</a:t>
            </a:r>
          </a:p>
          <a:p>
            <a:endParaRPr lang="ru-RU" sz="3200" b="1" dirty="0">
              <a:solidFill>
                <a:srgbClr val="339933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5367528" cy="3575304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Does he ride a bike?</a:t>
            </a:r>
          </a:p>
          <a:p>
            <a:r>
              <a:rPr lang="en-US" sz="3200" b="1" dirty="0" smtClean="0">
                <a:solidFill>
                  <a:srgbClr val="0000FF"/>
                </a:solidFill>
              </a:rPr>
              <a:t>Do they have a dog?</a:t>
            </a:r>
          </a:p>
          <a:p>
            <a:r>
              <a:rPr lang="en-US" sz="3200" b="1" dirty="0">
                <a:solidFill>
                  <a:srgbClr val="0000FF"/>
                </a:solidFill>
              </a:rPr>
              <a:t>Does your friend read books every day?</a:t>
            </a:r>
            <a:endParaRPr lang="ru-RU" sz="3200" b="1" dirty="0">
              <a:solidFill>
                <a:srgbClr val="0000FF"/>
              </a:solidFill>
            </a:endParaRPr>
          </a:p>
          <a:p>
            <a:r>
              <a:rPr lang="en-US" sz="3200" b="1" dirty="0" smtClean="0">
                <a:solidFill>
                  <a:srgbClr val="0000FF"/>
                </a:solidFill>
              </a:rPr>
              <a:t>Does your cat eat fish?</a:t>
            </a:r>
          </a:p>
          <a:p>
            <a:r>
              <a:rPr lang="en-US" sz="3200" b="1" dirty="0" smtClean="0">
                <a:solidFill>
                  <a:srgbClr val="0000FF"/>
                </a:solidFill>
              </a:rPr>
              <a:t>Do you drive a car?</a:t>
            </a:r>
          </a:p>
        </p:txBody>
      </p:sp>
      <p:pic>
        <p:nvPicPr>
          <p:cNvPr id="8194" name="Picture 2" descr="C:\Documents and Settings\Кабинет 5\Рабочий стол\презентации на категорию new\Present Simple  3 класс\картинки для презентации простого времени\зайчих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7880" y="652543"/>
            <a:ext cx="1600200" cy="1681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210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157564"/>
          </a:xfrm>
        </p:spPr>
        <p:txBody>
          <a:bodyPr>
            <a:normAutofit fontScale="90000"/>
          </a:bodyPr>
          <a:lstStyle/>
          <a:p>
            <a:r>
              <a:rPr lang="en-US" sz="5400" b="1" dirty="0">
                <a:solidFill>
                  <a:srgbClr val="C00000"/>
                </a:solidFill>
              </a:rPr>
              <a:t>Present </a:t>
            </a:r>
            <a:r>
              <a:rPr lang="en-US" sz="5400" b="1" dirty="0" smtClean="0">
                <a:solidFill>
                  <a:srgbClr val="C00000"/>
                </a:solidFill>
              </a:rPr>
              <a:t>Simple</a:t>
            </a:r>
            <a:r>
              <a:rPr lang="ru-RU" sz="5400" b="1" dirty="0" smtClean="0">
                <a:solidFill>
                  <a:srgbClr val="C00000"/>
                </a:solidFill>
              </a:rPr>
              <a:t/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отрицательные </a:t>
            </a:r>
            <a:r>
              <a:rPr lang="ru-RU" b="1" dirty="0">
                <a:solidFill>
                  <a:srgbClr val="00B050"/>
                </a:solidFill>
              </a:rPr>
              <a:t>предложения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5676898"/>
              </p:ext>
            </p:extLst>
          </p:nvPr>
        </p:nvGraphicFramePr>
        <p:xfrm>
          <a:off x="667512" y="2496313"/>
          <a:ext cx="10844784" cy="3739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5294"/>
                <a:gridCol w="4965738"/>
                <a:gridCol w="4873752"/>
              </a:tblGrid>
              <a:tr h="45246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Лицо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Единственное число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Множественное число</a:t>
                      </a:r>
                      <a:endParaRPr lang="ru-RU" sz="2400" dirty="0"/>
                    </a:p>
                  </a:txBody>
                  <a:tcPr/>
                </a:tc>
              </a:tr>
              <a:tr h="88330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33CC"/>
                          </a:solidFill>
                        </a:rPr>
                        <a:t>1</a:t>
                      </a:r>
                      <a:endParaRPr lang="ru-RU" sz="28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I</a:t>
                      </a:r>
                      <a:r>
                        <a:rPr lang="en-US" sz="2800" b="1" baseline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en-US" sz="2800" b="1" baseline="0" dirty="0" smtClean="0">
                          <a:solidFill>
                            <a:srgbClr val="00B050"/>
                          </a:solidFill>
                        </a:rPr>
                        <a:t>don’t</a:t>
                      </a:r>
                      <a:r>
                        <a:rPr lang="en-US" sz="2800" b="1" baseline="0" dirty="0" smtClean="0">
                          <a:solidFill>
                            <a:srgbClr val="0033CC"/>
                          </a:solidFill>
                        </a:rPr>
                        <a:t> go to college</a:t>
                      </a:r>
                      <a:endParaRPr lang="ru-RU" sz="28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We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don’t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go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 college</a:t>
                      </a:r>
                      <a:endParaRPr kumimoji="0" lang="ru-RU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8330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33CC"/>
                          </a:solidFill>
                        </a:rPr>
                        <a:t>2</a:t>
                      </a:r>
                      <a:endParaRPr lang="ru-RU" sz="28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You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don’t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go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 college</a:t>
                      </a:r>
                      <a:endParaRPr kumimoji="0" lang="ru-RU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You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don’t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go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 college</a:t>
                      </a:r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endParaRPr lang="ru-RU" sz="28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</a:tr>
              <a:tr h="479509">
                <a:tc rowSpan="3"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33CC"/>
                          </a:solidFill>
                        </a:rPr>
                        <a:t>3</a:t>
                      </a:r>
                      <a:endParaRPr lang="ru-RU" sz="28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He do</a:t>
                      </a:r>
                      <a:r>
                        <a:rPr lang="en-US" sz="2800" b="1" dirty="0" smtClean="0">
                          <a:solidFill>
                            <a:srgbClr val="00B050"/>
                          </a:solidFill>
                        </a:rPr>
                        <a:t>es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n’t go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 college</a:t>
                      </a:r>
                      <a:endParaRPr kumimoji="0" lang="ru-RU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They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don’t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go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 college</a:t>
                      </a:r>
                      <a:endParaRPr kumimoji="0" lang="ru-RU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7950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She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do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es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n’t 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go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 college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7950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It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do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es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n’t 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go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 college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42" name="Picture 2" descr="C:\Documents and Settings\Кабинет 5\Рабочий стол\презентации на категорию new\Present Simple  3 класс\картинки для презентации простого времени\вопро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240" y="754648"/>
            <a:ext cx="1524000" cy="1671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47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215" y="951653"/>
            <a:ext cx="9601196" cy="1303867"/>
          </a:xfrm>
        </p:spPr>
        <p:txBody>
          <a:bodyPr/>
          <a:lstStyle/>
          <a:p>
            <a:pPr algn="l"/>
            <a:r>
              <a:rPr lang="ru-RU" sz="4000" b="1" dirty="0">
                <a:solidFill>
                  <a:srgbClr val="C00000"/>
                </a:solidFill>
              </a:rPr>
              <a:t>Сделайте предложения отрицательными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63880" y="2407920"/>
            <a:ext cx="5501640" cy="3870960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Mary and I go to the cinema today.</a:t>
            </a:r>
          </a:p>
          <a:p>
            <a:r>
              <a:rPr lang="en-US" sz="3200" b="1" dirty="0" smtClean="0">
                <a:solidFill>
                  <a:srgbClr val="0000FF"/>
                </a:solidFill>
              </a:rPr>
              <a:t>Jerry often swims in the lake.</a:t>
            </a:r>
          </a:p>
          <a:p>
            <a:r>
              <a:rPr lang="en-US" sz="3200" b="1" dirty="0" smtClean="0">
                <a:solidFill>
                  <a:srgbClr val="0000FF"/>
                </a:solidFill>
              </a:rPr>
              <a:t>This dog loves to run.</a:t>
            </a:r>
          </a:p>
          <a:p>
            <a:r>
              <a:rPr lang="en-US" sz="3200" b="1" dirty="0" smtClean="0">
                <a:solidFill>
                  <a:srgbClr val="0000FF"/>
                </a:solidFill>
              </a:rPr>
              <a:t>My mother cooks very well.</a:t>
            </a:r>
          </a:p>
          <a:p>
            <a:r>
              <a:rPr lang="en-US" sz="3200" b="1" dirty="0">
                <a:solidFill>
                  <a:srgbClr val="0000FF"/>
                </a:solidFill>
              </a:rPr>
              <a:t>Tom, Jack and Peter play football every weekend.</a:t>
            </a:r>
            <a:endParaRPr lang="ru-RU" sz="3200" b="1" dirty="0">
              <a:solidFill>
                <a:srgbClr val="0000FF"/>
              </a:solidFill>
            </a:endParaRPr>
          </a:p>
          <a:p>
            <a:endParaRPr lang="en-US" sz="3200" b="1" dirty="0" smtClean="0">
              <a:solidFill>
                <a:srgbClr val="0000FF"/>
              </a:solidFill>
            </a:endParaRPr>
          </a:p>
          <a:p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80760" y="2423160"/>
            <a:ext cx="5516880" cy="3886200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dirty="0" smtClean="0">
                <a:solidFill>
                  <a:srgbClr val="006600"/>
                </a:solidFill>
              </a:rPr>
              <a:t>Their </a:t>
            </a:r>
            <a:r>
              <a:rPr lang="en-US" sz="3200" b="1" dirty="0">
                <a:solidFill>
                  <a:srgbClr val="006600"/>
                </a:solidFill>
              </a:rPr>
              <a:t>friend has a little monkey.</a:t>
            </a:r>
          </a:p>
          <a:p>
            <a:r>
              <a:rPr lang="en-US" sz="3200" b="1" dirty="0" smtClean="0">
                <a:solidFill>
                  <a:srgbClr val="006600"/>
                </a:solidFill>
              </a:rPr>
              <a:t>You ride a bike only in the park.</a:t>
            </a:r>
          </a:p>
          <a:p>
            <a:r>
              <a:rPr lang="en-US" sz="3200" b="1" dirty="0" smtClean="0">
                <a:solidFill>
                  <a:srgbClr val="006600"/>
                </a:solidFill>
              </a:rPr>
              <a:t>Sue likes to cook cakes.</a:t>
            </a:r>
          </a:p>
          <a:p>
            <a:r>
              <a:rPr lang="en-US" sz="3200" b="1" dirty="0">
                <a:solidFill>
                  <a:srgbClr val="006600"/>
                </a:solidFill>
              </a:rPr>
              <a:t>I meet my friends in the evening.</a:t>
            </a:r>
          </a:p>
          <a:p>
            <a:r>
              <a:rPr lang="en-US" sz="3200" b="1" dirty="0" smtClean="0">
                <a:solidFill>
                  <a:srgbClr val="006600"/>
                </a:solidFill>
              </a:rPr>
              <a:t>Her cat has 5 kittens.</a:t>
            </a:r>
          </a:p>
        </p:txBody>
      </p:sp>
      <p:pic>
        <p:nvPicPr>
          <p:cNvPr id="11267" name="Picture 3" descr="C:\Documents and Settings\Кабинет 5\Рабочий стол\презентации на категорию new\Present Simple  3 класс\картинки для презентации простого времени\ученик в очках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9411" y="792480"/>
            <a:ext cx="1035558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297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0770" y="902232"/>
            <a:ext cx="9205604" cy="130386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Выполните упражнение, используя время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sz="4900" i="1" dirty="0" smtClean="0">
                <a:solidFill>
                  <a:srgbClr val="D60093"/>
                </a:solidFill>
              </a:rPr>
              <a:t>Present Simple</a:t>
            </a:r>
            <a:r>
              <a:rPr lang="ru-RU" sz="4900" i="1" dirty="0" smtClean="0">
                <a:solidFill>
                  <a:srgbClr val="D60093"/>
                </a:solidFill>
              </a:rPr>
              <a:t> </a:t>
            </a:r>
            <a:endParaRPr lang="ru-RU" sz="4900" i="1" dirty="0">
              <a:solidFill>
                <a:srgbClr val="D6009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406123"/>
            <a:ext cx="10850881" cy="393981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</a:rPr>
              <a:t>	</a:t>
            </a:r>
            <a:r>
              <a:rPr lang="en-US" sz="2900" dirty="0" smtClean="0">
                <a:solidFill>
                  <a:srgbClr val="0000FF"/>
                </a:solidFill>
              </a:rPr>
              <a:t>My name </a:t>
            </a:r>
            <a:r>
              <a:rPr lang="en-US" sz="2900" b="1" dirty="0" smtClean="0">
                <a:solidFill>
                  <a:srgbClr val="FF0000"/>
                </a:solidFill>
              </a:rPr>
              <a:t>…</a:t>
            </a:r>
            <a:r>
              <a:rPr lang="en-US" sz="2900" dirty="0" smtClean="0">
                <a:solidFill>
                  <a:srgbClr val="0000FF"/>
                </a:solidFill>
              </a:rPr>
              <a:t> Sam, Sam Griffin </a:t>
            </a:r>
            <a:r>
              <a:rPr lang="en-US" sz="2200" b="1" dirty="0" smtClean="0">
                <a:solidFill>
                  <a:schemeClr val="tx1"/>
                </a:solidFill>
              </a:rPr>
              <a:t>(be). </a:t>
            </a:r>
            <a:r>
              <a:rPr lang="en-US" sz="2900" dirty="0" smtClean="0">
                <a:solidFill>
                  <a:srgbClr val="0000FF"/>
                </a:solidFill>
              </a:rPr>
              <a:t>I </a:t>
            </a:r>
            <a:r>
              <a:rPr lang="en-US" sz="2900" b="1" dirty="0" smtClean="0">
                <a:solidFill>
                  <a:srgbClr val="FF0000"/>
                </a:solidFill>
              </a:rPr>
              <a:t>…</a:t>
            </a:r>
            <a:r>
              <a:rPr lang="en-US" sz="2900" dirty="0" smtClean="0">
                <a:solidFill>
                  <a:srgbClr val="0000FF"/>
                </a:solidFill>
              </a:rPr>
              <a:t> ten </a:t>
            </a:r>
            <a:r>
              <a:rPr lang="en-US" sz="2200" b="1" dirty="0" smtClean="0">
                <a:solidFill>
                  <a:schemeClr val="tx1"/>
                </a:solidFill>
              </a:rPr>
              <a:t>(be). </a:t>
            </a:r>
            <a:r>
              <a:rPr lang="en-US" sz="2900" dirty="0" smtClean="0">
                <a:solidFill>
                  <a:srgbClr val="0000FF"/>
                </a:solidFill>
              </a:rPr>
              <a:t>I  </a:t>
            </a:r>
            <a:r>
              <a:rPr lang="en-US" sz="2900" b="1" dirty="0" smtClean="0">
                <a:solidFill>
                  <a:srgbClr val="FF0000"/>
                </a:solidFill>
              </a:rPr>
              <a:t>…</a:t>
            </a:r>
            <a:r>
              <a:rPr lang="en-US" sz="2900" dirty="0" smtClean="0">
                <a:solidFill>
                  <a:srgbClr val="0000FF"/>
                </a:solidFill>
              </a:rPr>
              <a:t>   a family </a:t>
            </a:r>
            <a:r>
              <a:rPr lang="en-US" sz="2200" b="1" dirty="0" smtClean="0">
                <a:solidFill>
                  <a:schemeClr val="tx1"/>
                </a:solidFill>
              </a:rPr>
              <a:t>(have).    </a:t>
            </a:r>
            <a:r>
              <a:rPr lang="en-US" sz="2900" dirty="0" smtClean="0">
                <a:solidFill>
                  <a:srgbClr val="0000FF"/>
                </a:solidFill>
              </a:rPr>
              <a:t>We </a:t>
            </a:r>
            <a:r>
              <a:rPr lang="en-US" sz="2900" b="1" dirty="0" smtClean="0">
                <a:solidFill>
                  <a:srgbClr val="FF0000"/>
                </a:solidFill>
              </a:rPr>
              <a:t>…</a:t>
            </a:r>
            <a:r>
              <a:rPr lang="en-US" sz="2900" dirty="0" smtClean="0">
                <a:solidFill>
                  <a:srgbClr val="0000FF"/>
                </a:solidFill>
              </a:rPr>
              <a:t>  from London </a:t>
            </a:r>
            <a:r>
              <a:rPr lang="en-US" sz="2200" b="1" dirty="0" smtClean="0">
                <a:solidFill>
                  <a:schemeClr val="tx1"/>
                </a:solidFill>
              </a:rPr>
              <a:t>(be). </a:t>
            </a:r>
            <a:r>
              <a:rPr lang="en-US" sz="2900" dirty="0" smtClean="0">
                <a:solidFill>
                  <a:srgbClr val="0000FF"/>
                </a:solidFill>
              </a:rPr>
              <a:t>I  </a:t>
            </a:r>
            <a:r>
              <a:rPr lang="en-US" sz="2900" b="1" dirty="0" smtClean="0">
                <a:solidFill>
                  <a:srgbClr val="FF0000"/>
                </a:solidFill>
              </a:rPr>
              <a:t>…</a:t>
            </a:r>
            <a:r>
              <a:rPr lang="en-US" sz="2900" dirty="0" smtClean="0">
                <a:solidFill>
                  <a:srgbClr val="0000FF"/>
                </a:solidFill>
              </a:rPr>
              <a:t> to school </a:t>
            </a:r>
            <a:r>
              <a:rPr lang="en-US" sz="2200" b="1" dirty="0" smtClean="0">
                <a:solidFill>
                  <a:schemeClr val="tx1"/>
                </a:solidFill>
              </a:rPr>
              <a:t>(go).</a:t>
            </a:r>
            <a:r>
              <a:rPr lang="en-US" sz="2900" dirty="0" smtClean="0">
                <a:solidFill>
                  <a:srgbClr val="0000FF"/>
                </a:solidFill>
              </a:rPr>
              <a:t>My sisters     </a:t>
            </a:r>
            <a:r>
              <a:rPr lang="en-US" sz="2900" b="1" dirty="0" smtClean="0">
                <a:solidFill>
                  <a:srgbClr val="FF0000"/>
                </a:solidFill>
              </a:rPr>
              <a:t>…</a:t>
            </a:r>
            <a:r>
              <a:rPr lang="en-US" sz="2900" dirty="0" smtClean="0">
                <a:solidFill>
                  <a:srgbClr val="0000FF"/>
                </a:solidFill>
              </a:rPr>
              <a:t>     to school </a:t>
            </a:r>
            <a:r>
              <a:rPr lang="en-US" sz="2200" b="1" dirty="0" smtClean="0">
                <a:solidFill>
                  <a:schemeClr val="tx1"/>
                </a:solidFill>
              </a:rPr>
              <a:t>(not go), </a:t>
            </a:r>
            <a:r>
              <a:rPr lang="en-US" sz="2900" dirty="0" smtClean="0">
                <a:solidFill>
                  <a:srgbClr val="0000FF"/>
                </a:solidFill>
              </a:rPr>
              <a:t>because they </a:t>
            </a:r>
            <a:r>
              <a:rPr lang="en-US" sz="2900" b="1" dirty="0" smtClean="0">
                <a:solidFill>
                  <a:srgbClr val="FF0000"/>
                </a:solidFill>
              </a:rPr>
              <a:t>…</a:t>
            </a:r>
            <a:r>
              <a:rPr lang="en-US" sz="2900" dirty="0" smtClean="0">
                <a:solidFill>
                  <a:srgbClr val="0000FF"/>
                </a:solidFill>
              </a:rPr>
              <a:t>  only three and five years old </a:t>
            </a:r>
            <a:r>
              <a:rPr lang="en-US" sz="2200" b="1" dirty="0" smtClean="0">
                <a:solidFill>
                  <a:schemeClr val="tx1"/>
                </a:solidFill>
              </a:rPr>
              <a:t>(be).</a:t>
            </a:r>
            <a:r>
              <a:rPr lang="en-US" sz="2900" dirty="0" smtClean="0">
                <a:solidFill>
                  <a:srgbClr val="0000FF"/>
                </a:solidFill>
              </a:rPr>
              <a:t>We  </a:t>
            </a:r>
            <a:r>
              <a:rPr lang="en-US" sz="2900" b="1" dirty="0" smtClean="0">
                <a:solidFill>
                  <a:srgbClr val="FF0000"/>
                </a:solidFill>
              </a:rPr>
              <a:t>…   </a:t>
            </a:r>
            <a:r>
              <a:rPr lang="en-US" sz="2900" dirty="0" smtClean="0">
                <a:solidFill>
                  <a:srgbClr val="0000FF"/>
                </a:solidFill>
              </a:rPr>
              <a:t>to play together </a:t>
            </a:r>
            <a:r>
              <a:rPr lang="en-US" sz="2200" b="1" dirty="0" smtClean="0">
                <a:solidFill>
                  <a:schemeClr val="tx1"/>
                </a:solidFill>
              </a:rPr>
              <a:t>(like).</a:t>
            </a:r>
            <a:r>
              <a:rPr lang="en-US" sz="2900" dirty="0" smtClean="0">
                <a:solidFill>
                  <a:srgbClr val="0000FF"/>
                </a:solidFill>
              </a:rPr>
              <a:t>Dolly   </a:t>
            </a:r>
            <a:r>
              <a:rPr lang="en-US" sz="2900" b="1" dirty="0" smtClean="0">
                <a:solidFill>
                  <a:srgbClr val="FF0000"/>
                </a:solidFill>
              </a:rPr>
              <a:t>…</a:t>
            </a:r>
            <a:r>
              <a:rPr lang="en-US" sz="2900" dirty="0" smtClean="0">
                <a:solidFill>
                  <a:srgbClr val="0000FF"/>
                </a:solidFill>
              </a:rPr>
              <a:t>  to play with a ball </a:t>
            </a:r>
            <a:r>
              <a:rPr lang="en-US" sz="2200" b="1" dirty="0" smtClean="0">
                <a:solidFill>
                  <a:schemeClr val="tx1"/>
                </a:solidFill>
              </a:rPr>
              <a:t>(love) </a:t>
            </a:r>
            <a:r>
              <a:rPr lang="en-US" sz="2900" dirty="0" smtClean="0">
                <a:solidFill>
                  <a:srgbClr val="0000FF"/>
                </a:solidFill>
              </a:rPr>
              <a:t>and Susan  </a:t>
            </a:r>
            <a:r>
              <a:rPr lang="en-US" sz="2900" b="1" dirty="0" smtClean="0">
                <a:solidFill>
                  <a:srgbClr val="FF0000"/>
                </a:solidFill>
              </a:rPr>
              <a:t>…</a:t>
            </a:r>
            <a:r>
              <a:rPr lang="en-US" sz="2900" dirty="0" smtClean="0">
                <a:solidFill>
                  <a:srgbClr val="0000FF"/>
                </a:solidFill>
              </a:rPr>
              <a:t>   to play with our dog </a:t>
            </a:r>
            <a:r>
              <a:rPr lang="en-US" sz="2200" b="1" dirty="0" smtClean="0">
                <a:solidFill>
                  <a:schemeClr val="tx1"/>
                </a:solidFill>
              </a:rPr>
              <a:t>(like). </a:t>
            </a:r>
            <a:r>
              <a:rPr lang="en-US" sz="2900" dirty="0" smtClean="0">
                <a:solidFill>
                  <a:srgbClr val="0000FF"/>
                </a:solidFill>
              </a:rPr>
              <a:t>They often  </a:t>
            </a:r>
            <a:r>
              <a:rPr lang="en-US" sz="2900" b="1" dirty="0" smtClean="0">
                <a:solidFill>
                  <a:srgbClr val="FF0000"/>
                </a:solidFill>
              </a:rPr>
              <a:t>…</a:t>
            </a:r>
            <a:r>
              <a:rPr lang="en-US" sz="2900" dirty="0" smtClean="0">
                <a:solidFill>
                  <a:srgbClr val="0000FF"/>
                </a:solidFill>
              </a:rPr>
              <a:t> by the house </a:t>
            </a:r>
            <a:r>
              <a:rPr lang="en-US" sz="2200" b="1" dirty="0" smtClean="0">
                <a:solidFill>
                  <a:schemeClr val="tx1"/>
                </a:solidFill>
              </a:rPr>
              <a:t>(run).</a:t>
            </a:r>
            <a:r>
              <a:rPr lang="en-US" sz="2900" dirty="0" smtClean="0">
                <a:solidFill>
                  <a:srgbClr val="0000FF"/>
                </a:solidFill>
              </a:rPr>
              <a:t>Susan and I  </a:t>
            </a:r>
            <a:r>
              <a:rPr lang="en-US" sz="2900" b="1" dirty="0" smtClean="0">
                <a:solidFill>
                  <a:srgbClr val="FF0000"/>
                </a:solidFill>
              </a:rPr>
              <a:t>…</a:t>
            </a:r>
            <a:r>
              <a:rPr lang="en-US" sz="2900" dirty="0" smtClean="0">
                <a:solidFill>
                  <a:srgbClr val="0000FF"/>
                </a:solidFill>
              </a:rPr>
              <a:t>  a bike every weekend </a:t>
            </a:r>
            <a:r>
              <a:rPr lang="en-US" sz="2200" b="1" dirty="0" smtClean="0">
                <a:solidFill>
                  <a:schemeClr val="tx1"/>
                </a:solidFill>
              </a:rPr>
              <a:t>(ride).</a:t>
            </a:r>
            <a:r>
              <a:rPr lang="en-US" sz="2900" dirty="0" smtClean="0">
                <a:solidFill>
                  <a:srgbClr val="0000FF"/>
                </a:solidFill>
              </a:rPr>
              <a:t>Dolly    </a:t>
            </a:r>
            <a:r>
              <a:rPr lang="en-US" sz="2900" b="1" dirty="0" smtClean="0">
                <a:solidFill>
                  <a:srgbClr val="FF0000"/>
                </a:solidFill>
              </a:rPr>
              <a:t>…  </a:t>
            </a:r>
            <a:r>
              <a:rPr lang="en-US" sz="2900" dirty="0" smtClean="0">
                <a:solidFill>
                  <a:srgbClr val="0000FF"/>
                </a:solidFill>
              </a:rPr>
              <a:t>        a bike well </a:t>
            </a:r>
            <a:r>
              <a:rPr lang="en-US" sz="2200" b="1" dirty="0" smtClean="0">
                <a:solidFill>
                  <a:schemeClr val="tx1"/>
                </a:solidFill>
              </a:rPr>
              <a:t>(not ride).</a:t>
            </a:r>
            <a:r>
              <a:rPr lang="en-US" sz="2900" dirty="0" smtClean="0">
                <a:solidFill>
                  <a:srgbClr val="0000FF"/>
                </a:solidFill>
              </a:rPr>
              <a:t>She  </a:t>
            </a:r>
            <a:r>
              <a:rPr lang="en-US" sz="2900" b="1" dirty="0" smtClean="0">
                <a:solidFill>
                  <a:srgbClr val="FF0000"/>
                </a:solidFill>
              </a:rPr>
              <a:t>…</a:t>
            </a:r>
            <a:r>
              <a:rPr lang="en-US" sz="2900" dirty="0" smtClean="0">
                <a:solidFill>
                  <a:srgbClr val="0000FF"/>
                </a:solidFill>
              </a:rPr>
              <a:t>  sweets and cakes very well </a:t>
            </a:r>
            <a:r>
              <a:rPr lang="en-US" sz="2200" b="1" dirty="0" smtClean="0">
                <a:solidFill>
                  <a:schemeClr val="tx1"/>
                </a:solidFill>
              </a:rPr>
              <a:t>(eat)</a:t>
            </a:r>
            <a:r>
              <a:rPr lang="en-US" sz="2200" dirty="0" smtClean="0">
                <a:solidFill>
                  <a:srgbClr val="0000FF"/>
                </a:solidFill>
              </a:rPr>
              <a:t>! </a:t>
            </a:r>
            <a:r>
              <a:rPr lang="en-US" sz="2900" dirty="0" smtClean="0">
                <a:solidFill>
                  <a:srgbClr val="0000FF"/>
                </a:solidFill>
              </a:rPr>
              <a:t>I      </a:t>
            </a:r>
            <a:r>
              <a:rPr lang="en-US" sz="2900" b="1" dirty="0" smtClean="0">
                <a:solidFill>
                  <a:srgbClr val="FF0000"/>
                </a:solidFill>
              </a:rPr>
              <a:t>…</a:t>
            </a:r>
            <a:r>
              <a:rPr lang="en-US" sz="2900" dirty="0" smtClean="0">
                <a:solidFill>
                  <a:srgbClr val="0000FF"/>
                </a:solidFill>
              </a:rPr>
              <a:t>        brothers </a:t>
            </a:r>
            <a:r>
              <a:rPr lang="en-US" sz="2200" b="1" dirty="0" smtClean="0">
                <a:solidFill>
                  <a:schemeClr val="tx1"/>
                </a:solidFill>
              </a:rPr>
              <a:t>(not have).</a:t>
            </a:r>
            <a:r>
              <a:rPr lang="en-US" sz="2900" dirty="0" smtClean="0">
                <a:solidFill>
                  <a:srgbClr val="0000FF"/>
                </a:solidFill>
              </a:rPr>
              <a:t>Our mother    </a:t>
            </a:r>
            <a:r>
              <a:rPr lang="en-US" sz="2900" b="1" dirty="0" smtClean="0">
                <a:solidFill>
                  <a:srgbClr val="FF0000"/>
                </a:solidFill>
              </a:rPr>
              <a:t>… </a:t>
            </a:r>
            <a:r>
              <a:rPr lang="en-US" sz="2900" dirty="0" smtClean="0">
                <a:solidFill>
                  <a:srgbClr val="0000FF"/>
                </a:solidFill>
              </a:rPr>
              <a:t>   so nice cakes </a:t>
            </a:r>
            <a:r>
              <a:rPr lang="en-US" sz="2200" b="1" dirty="0" smtClean="0">
                <a:solidFill>
                  <a:schemeClr val="tx1"/>
                </a:solidFill>
              </a:rPr>
              <a:t>(cook). </a:t>
            </a:r>
            <a:r>
              <a:rPr lang="en-US" sz="2900" dirty="0" smtClean="0">
                <a:solidFill>
                  <a:srgbClr val="0000FF"/>
                </a:solidFill>
              </a:rPr>
              <a:t>The father </a:t>
            </a:r>
            <a:r>
              <a:rPr lang="en-US" sz="2900" b="1" dirty="0" smtClean="0">
                <a:solidFill>
                  <a:srgbClr val="FF0000"/>
                </a:solidFill>
              </a:rPr>
              <a:t>…</a:t>
            </a:r>
            <a:r>
              <a:rPr lang="en-US" sz="2900" dirty="0" smtClean="0">
                <a:solidFill>
                  <a:srgbClr val="0000FF"/>
                </a:solidFill>
              </a:rPr>
              <a:t>a good tennis player </a:t>
            </a:r>
            <a:r>
              <a:rPr lang="en-US" sz="2200" b="1" dirty="0" smtClean="0">
                <a:solidFill>
                  <a:schemeClr val="tx1"/>
                </a:solidFill>
              </a:rPr>
              <a:t>(be).</a:t>
            </a:r>
            <a:r>
              <a:rPr lang="en-US" sz="2900" dirty="0" smtClean="0">
                <a:solidFill>
                  <a:srgbClr val="0000FF"/>
                </a:solidFill>
              </a:rPr>
              <a:t>He    </a:t>
            </a:r>
            <a:r>
              <a:rPr lang="en-US" sz="2900" b="1" dirty="0" smtClean="0">
                <a:solidFill>
                  <a:srgbClr val="FF0000"/>
                </a:solidFill>
              </a:rPr>
              <a:t>… </a:t>
            </a:r>
            <a:r>
              <a:rPr lang="en-US" sz="2900" dirty="0" smtClean="0">
                <a:solidFill>
                  <a:srgbClr val="0000FF"/>
                </a:solidFill>
              </a:rPr>
              <a:t>  me </a:t>
            </a:r>
            <a:r>
              <a:rPr lang="en-US" sz="2200" b="1" dirty="0" smtClean="0">
                <a:solidFill>
                  <a:schemeClr val="tx1"/>
                </a:solidFill>
              </a:rPr>
              <a:t>(teach), </a:t>
            </a:r>
            <a:r>
              <a:rPr lang="en-US" sz="2900" dirty="0" smtClean="0">
                <a:solidFill>
                  <a:srgbClr val="0000FF"/>
                </a:solidFill>
              </a:rPr>
              <a:t>but </a:t>
            </a:r>
            <a:r>
              <a:rPr lang="en-US" sz="2900" dirty="0" smtClean="0">
                <a:solidFill>
                  <a:srgbClr val="0000FF"/>
                </a:solidFill>
              </a:rPr>
              <a:t> I      </a:t>
            </a:r>
            <a:r>
              <a:rPr lang="en-US" sz="2900" b="1" dirty="0" smtClean="0">
                <a:solidFill>
                  <a:srgbClr val="FF0000"/>
                </a:solidFill>
              </a:rPr>
              <a:t>…</a:t>
            </a:r>
            <a:r>
              <a:rPr lang="en-US" sz="2900" dirty="0" smtClean="0">
                <a:solidFill>
                  <a:srgbClr val="0000FF"/>
                </a:solidFill>
              </a:rPr>
              <a:t>     </a:t>
            </a:r>
            <a:r>
              <a:rPr lang="en-US" sz="2900" dirty="0" smtClean="0">
                <a:solidFill>
                  <a:srgbClr val="0000FF"/>
                </a:solidFill>
              </a:rPr>
              <a:t>tennis well </a:t>
            </a:r>
            <a:r>
              <a:rPr lang="en-US" sz="2200" b="1" dirty="0" smtClean="0">
                <a:solidFill>
                  <a:schemeClr val="tx1"/>
                </a:solidFill>
              </a:rPr>
              <a:t>(not play). </a:t>
            </a:r>
            <a:r>
              <a:rPr lang="en-US" sz="2900" dirty="0" smtClean="0">
                <a:solidFill>
                  <a:srgbClr val="0000FF"/>
                </a:solidFill>
              </a:rPr>
              <a:t>I </a:t>
            </a:r>
            <a:r>
              <a:rPr lang="en-US" sz="2900" dirty="0" smtClean="0">
                <a:solidFill>
                  <a:srgbClr val="0000FF"/>
                </a:solidFill>
              </a:rPr>
              <a:t> </a:t>
            </a:r>
            <a:r>
              <a:rPr lang="en-US" sz="2900" b="1" dirty="0" smtClean="0">
                <a:solidFill>
                  <a:srgbClr val="FF0000"/>
                </a:solidFill>
              </a:rPr>
              <a:t>…</a:t>
            </a:r>
            <a:r>
              <a:rPr lang="en-US" sz="2900" dirty="0" smtClean="0">
                <a:solidFill>
                  <a:srgbClr val="0000FF"/>
                </a:solidFill>
              </a:rPr>
              <a:t>  football </a:t>
            </a:r>
            <a:r>
              <a:rPr lang="en-US" sz="2200" b="1" dirty="0" smtClean="0">
                <a:solidFill>
                  <a:schemeClr val="tx1"/>
                </a:solidFill>
              </a:rPr>
              <a:t>(like</a:t>
            </a:r>
            <a:r>
              <a:rPr lang="en-US" sz="2200" b="1" dirty="0" smtClean="0">
                <a:solidFill>
                  <a:schemeClr val="tx1"/>
                </a:solidFill>
              </a:rPr>
              <a:t>).  </a:t>
            </a:r>
            <a:r>
              <a:rPr lang="en-US" sz="2900" b="1" dirty="0" smtClean="0">
                <a:solidFill>
                  <a:srgbClr val="FF0000"/>
                </a:solidFill>
              </a:rPr>
              <a:t>…</a:t>
            </a:r>
            <a:r>
              <a:rPr lang="en-US" sz="2900" dirty="0" smtClean="0">
                <a:solidFill>
                  <a:srgbClr val="0000FF"/>
                </a:solidFill>
              </a:rPr>
              <a:t> you like football, tennis or cakes</a:t>
            </a:r>
            <a:r>
              <a:rPr lang="en-US" sz="2900" b="1" dirty="0" smtClean="0">
                <a:solidFill>
                  <a:srgbClr val="FF0000"/>
                </a:solidFill>
              </a:rPr>
              <a:t>?</a:t>
            </a:r>
            <a:r>
              <a:rPr lang="en-US" sz="2900" b="1" dirty="0" smtClean="0">
                <a:solidFill>
                  <a:schemeClr val="tx1"/>
                </a:solidFill>
              </a:rPr>
              <a:t> </a:t>
            </a:r>
            <a:r>
              <a:rPr lang="en-US" sz="2200" b="1" dirty="0" smtClean="0">
                <a:solidFill>
                  <a:schemeClr val="tx1"/>
                </a:solidFill>
              </a:rPr>
              <a:t>(do/does)</a:t>
            </a:r>
            <a:endParaRPr lang="ru-RU" sz="2200" b="1" dirty="0">
              <a:solidFill>
                <a:schemeClr val="tx1"/>
              </a:solidFill>
            </a:endParaRPr>
          </a:p>
        </p:txBody>
      </p:sp>
      <p:pic>
        <p:nvPicPr>
          <p:cNvPr id="12290" name="Picture 2" descr="C:\Documents and Settings\Кабинет 5\Рабочий стол\презентации на категорию new\Present Simple  3 класс\картинки для презентации простого времени\ученики подняли рук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6940" y="649224"/>
            <a:ext cx="1679741" cy="1746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94557" y="2469506"/>
            <a:ext cx="424134" cy="34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01715" y="2396155"/>
            <a:ext cx="505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is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25624" y="2532889"/>
            <a:ext cx="443345" cy="2842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059746" y="2397596"/>
            <a:ext cx="674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am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68861" y="2511351"/>
            <a:ext cx="665019" cy="2842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816950" y="2402618"/>
            <a:ext cx="821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have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1133" y="2867417"/>
            <a:ext cx="519637" cy="3453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44906" y="2809273"/>
            <a:ext cx="720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are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38734" y="2891192"/>
            <a:ext cx="453229" cy="3250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902870" y="2770860"/>
            <a:ext cx="563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go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673040" y="2878174"/>
            <a:ext cx="1136073" cy="383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7633849" y="2846371"/>
            <a:ext cx="130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d</a:t>
            </a:r>
            <a:r>
              <a:rPr lang="en-US" sz="2400" b="1" dirty="0" smtClean="0">
                <a:solidFill>
                  <a:srgbClr val="002060"/>
                </a:solidFill>
              </a:rPr>
              <a:t>on’t go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73636" y="3319173"/>
            <a:ext cx="561848" cy="347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70493" y="3227701"/>
            <a:ext cx="646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are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32064" y="3321285"/>
            <a:ext cx="641697" cy="347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7832064" y="3251362"/>
            <a:ext cx="746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like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98613" y="3744076"/>
            <a:ext cx="711200" cy="303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128066" y="3630944"/>
            <a:ext cx="886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loves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424227" y="3751312"/>
            <a:ext cx="614219" cy="2957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7359806" y="3666524"/>
            <a:ext cx="777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likes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97958" y="4140527"/>
            <a:ext cx="498763" cy="317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2952311" y="4065151"/>
            <a:ext cx="692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run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515020" y="4126983"/>
            <a:ext cx="614219" cy="3179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7490004" y="4056204"/>
            <a:ext cx="7035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ride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235570" y="4566278"/>
            <a:ext cx="1409468" cy="3096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2235570" y="4519461"/>
            <a:ext cx="1468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d</a:t>
            </a:r>
            <a:r>
              <a:rPr lang="en-US" sz="2000" b="1" dirty="0" smtClean="0">
                <a:solidFill>
                  <a:srgbClr val="002060"/>
                </a:solidFill>
              </a:rPr>
              <a:t>oesn’t ride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842590" y="4582055"/>
            <a:ext cx="540002" cy="2749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6766974" y="4499398"/>
            <a:ext cx="794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eats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288" name="Прямоугольник 12287"/>
          <p:cNvSpPr/>
          <p:nvPr/>
        </p:nvSpPr>
        <p:spPr>
          <a:xfrm>
            <a:off x="1560751" y="4959778"/>
            <a:ext cx="1380648" cy="3402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89" name="TextBox 12288"/>
          <p:cNvSpPr txBox="1"/>
          <p:nvPr/>
        </p:nvSpPr>
        <p:spPr>
          <a:xfrm>
            <a:off x="1603334" y="4907388"/>
            <a:ext cx="16071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d</a:t>
            </a:r>
            <a:r>
              <a:rPr lang="en-US" sz="2000" b="1" dirty="0" smtClean="0">
                <a:solidFill>
                  <a:srgbClr val="002060"/>
                </a:solidFill>
              </a:rPr>
              <a:t>on’t have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2291" name="Прямоугольник 12290"/>
          <p:cNvSpPr/>
          <p:nvPr/>
        </p:nvSpPr>
        <p:spPr>
          <a:xfrm>
            <a:off x="7132582" y="4968723"/>
            <a:ext cx="799044" cy="3313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92" name="TextBox 12291"/>
          <p:cNvSpPr txBox="1"/>
          <p:nvPr/>
        </p:nvSpPr>
        <p:spPr>
          <a:xfrm>
            <a:off x="7051871" y="4899052"/>
            <a:ext cx="1018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cooks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293" name="Прямоугольник 12292"/>
          <p:cNvSpPr/>
          <p:nvPr/>
        </p:nvSpPr>
        <p:spPr>
          <a:xfrm>
            <a:off x="1603334" y="5377095"/>
            <a:ext cx="362622" cy="3488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94" name="TextBox 12293"/>
          <p:cNvSpPr txBox="1"/>
          <p:nvPr/>
        </p:nvSpPr>
        <p:spPr>
          <a:xfrm>
            <a:off x="1572208" y="5326149"/>
            <a:ext cx="424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is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295" name="Прямоугольник 12294"/>
          <p:cNvSpPr/>
          <p:nvPr/>
        </p:nvSpPr>
        <p:spPr>
          <a:xfrm>
            <a:off x="5647247" y="5379364"/>
            <a:ext cx="921721" cy="3488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96" name="TextBox 12295"/>
          <p:cNvSpPr txBox="1"/>
          <p:nvPr/>
        </p:nvSpPr>
        <p:spPr>
          <a:xfrm>
            <a:off x="5647247" y="5340930"/>
            <a:ext cx="10404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teaches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2297" name="Прямоугольник 12296"/>
          <p:cNvSpPr/>
          <p:nvPr/>
        </p:nvSpPr>
        <p:spPr>
          <a:xfrm>
            <a:off x="8750472" y="5359242"/>
            <a:ext cx="1207343" cy="338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98" name="TextBox 12297"/>
          <p:cNvSpPr txBox="1"/>
          <p:nvPr/>
        </p:nvSpPr>
        <p:spPr>
          <a:xfrm>
            <a:off x="8714645" y="5322930"/>
            <a:ext cx="1278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d</a:t>
            </a:r>
            <a:r>
              <a:rPr lang="en-US" sz="2000" b="1" dirty="0" smtClean="0">
                <a:solidFill>
                  <a:srgbClr val="002060"/>
                </a:solidFill>
              </a:rPr>
              <a:t>on’t play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2299" name="Прямоугольник 12298"/>
          <p:cNvSpPr/>
          <p:nvPr/>
        </p:nvSpPr>
        <p:spPr>
          <a:xfrm>
            <a:off x="2161208" y="5802704"/>
            <a:ext cx="491377" cy="3004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00" name="TextBox 12299"/>
          <p:cNvSpPr txBox="1"/>
          <p:nvPr/>
        </p:nvSpPr>
        <p:spPr>
          <a:xfrm>
            <a:off x="2103583" y="5714929"/>
            <a:ext cx="665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like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301" name="Прямоугольник 12300"/>
          <p:cNvSpPr/>
          <p:nvPr/>
        </p:nvSpPr>
        <p:spPr>
          <a:xfrm>
            <a:off x="4555559" y="5802704"/>
            <a:ext cx="443345" cy="3004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02" name="TextBox 12301"/>
          <p:cNvSpPr txBox="1"/>
          <p:nvPr/>
        </p:nvSpPr>
        <p:spPr>
          <a:xfrm>
            <a:off x="4470398" y="5741040"/>
            <a:ext cx="613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Do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068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2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2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1" dur="2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2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3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4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5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6" dur="2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7" dur="2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/>
      <p:bldP spid="12288" grpId="0" animBg="1"/>
      <p:bldP spid="12289" grpId="0"/>
      <p:bldP spid="12291" grpId="0" animBg="1"/>
      <p:bldP spid="12292" grpId="0"/>
      <p:bldP spid="12293" grpId="0" animBg="1"/>
      <p:bldP spid="12294" grpId="0"/>
      <p:bldP spid="12295" grpId="0" animBg="1"/>
      <p:bldP spid="12296" grpId="0"/>
      <p:bldP spid="12297" grpId="0" animBg="1"/>
      <p:bldP spid="12298" grpId="0"/>
      <p:bldP spid="12299" grpId="0" animBg="1"/>
      <p:bldP spid="12300" grpId="0"/>
      <p:bldP spid="12301" grpId="0" animBg="1"/>
      <p:bldP spid="1230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2728" y="982132"/>
            <a:ext cx="9643870" cy="113927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Ресурсы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картинки: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2648" y="2478024"/>
            <a:ext cx="10945368" cy="358444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yandex.ru/images/search?text=движущиеся%20картинки%20для%20презентаций%20бабочки&amp;img_url=http%3A%2F%2Fs17.rimg.info%2Fd65bfc1298fd712c10a698c888a2c305.gif&amp;pos=5&amp;uinfo=sw-1536-sh-864-ww-1687-wh-846-pd-0.8999999761581421-wp-16x9_1366x768&amp;rpt=simage&amp;_=1408998796568&amp;pin=1</a:t>
            </a: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ru-RU" sz="1400" b="1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://yandex.ru/images/search?text=движущиеся%20картинки%20для%20презентаций%20думаю&amp;img_url=http%3A%2F%2Fmirgif.com%2Fmal%2Fjemocii%2Fjemocii_92.gif&amp;pos=1&amp;uinfo=sw-1536-sh-864-ww-1687-wh-846-pd-0.8999999761581421-wp-16x9_1366x768&amp;rpt=simage&amp;_=1408998941715&amp;pin=1</a:t>
            </a: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en-US" sz="1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</a:t>
            </a:r>
            <a:r>
              <a:rPr lang="ru-RU" sz="1400" b="1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://yandex.ru/images/search?text=движущиеся%20картинки%20для%20презентаций%20английский&amp;img_url=http%3A%2F%2Fs17.rimg.info%2Fc63dcfd08fc6d892949c2552112390ff.gif&amp;pos=4&amp;uinfo=sw-1536-sh-864-ww-1687-wh-846-pd-0.8999999761581421-wp-16x9_1366x768&amp;rpt=simage&amp;_=</a:t>
            </a:r>
            <a:r>
              <a:rPr lang="ru-RU" sz="1400" b="1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1408999076626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yandex.ru/images/search?text=движущиеся%20картинки%20для%20презентаций%20иду%20в%20школу&amp;img_url=http%3A%2F%2Figraemsdetmy.ru%2Fwp-content%2Fuploads%2F2010%2F06%2FShkolniki.jpg&amp;pos=2&amp;uinfo=sw-1536-sh-864-ww-1687-wh-846-pd-0.8999999761581421-wp-16x9_1366x768&amp;rpt=simage&amp;_=</a:t>
            </a:r>
            <a:r>
              <a:rPr lang="ru-RU" sz="1400" b="1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1408999201539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C:\Documents and Settings\Кабинет 5\Рабочий стол\презентации на категорию new\Present Simple  3 класс\картинки для презентации простого времени\пони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8753" y="704632"/>
            <a:ext cx="2021727" cy="141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425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273815"/>
              </p:ext>
            </p:extLst>
          </p:nvPr>
        </p:nvGraphicFramePr>
        <p:xfrm>
          <a:off x="804672" y="1801368"/>
          <a:ext cx="10624850" cy="4361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4850"/>
              </a:tblGrid>
              <a:tr h="4361688"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ct val="20000"/>
                        </a:spcBef>
                        <a:spcAft>
                          <a:spcPts val="800"/>
                        </a:spcAft>
                        <a:buClr>
                          <a:srgbClr val="B15E28"/>
                        </a:buClr>
                        <a:buSzPct val="115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/>
                        </a:rPr>
                        <a:t>http://yandex.ru/images/search?text=движущиеся%20картинки%20для%20презентаций%20думаю&amp;img_url=http%3A%2F%2Fs6.rimg.info%2F2dc1bd93f4615b6e26f3022326904d97.gif&amp;pos=0&amp;uinfo=sw-1536-sh-864-ww-1687-wh-846-pd-0.8999999761581421-wp-16x9_1366x768&amp;rpt=simage&amp;_=1408998941715&amp;pin=1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ct val="20000"/>
                        </a:spcBef>
                        <a:spcAft>
                          <a:spcPts val="800"/>
                        </a:spcAft>
                        <a:buClr>
                          <a:srgbClr val="B15E28"/>
                        </a:buClr>
                        <a:buSzPct val="115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3"/>
                        </a:rPr>
                        <a:t>http://yandex.ru/images/search?p=1&amp;text=движущиеся%20картинки%20для%20презентаций%20ты%20ходишь%20в%20школу&amp;img_url=http%3A%2F%2Fih.constantcontact.com%2Ffs177%2F1113583621319%2Fimg%2F63.jpg%3Fa%3D1114577686935&amp;pos=33&amp;uinfo=sw-1536-sh-864-ww-1687-wh-846-pd-0.8999999761581421-wp-16x9_1366x768&amp;rpt=simage&amp;_=1408999512836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kumimoji="0" lang="en-US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ct val="20000"/>
                        </a:spcBef>
                        <a:spcAft>
                          <a:spcPts val="800"/>
                        </a:spcAft>
                        <a:buClr>
                          <a:srgbClr val="B15E28"/>
                        </a:buClr>
                        <a:buSzPct val="115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400" u="sng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4"/>
                        </a:rPr>
                        <a:t>http://yandex.ru/images/search?p=2&amp;text=движущиеся%20картинки&amp;img_url=http%3A%2F%2Fanimashkis.narod.ru%2F111%2Fanimacionnie-kartinki-58.gif&amp;pos=67&amp;uinfo=sw-1536-sh-864-ww-1687-wh-846-pd-0.8999999761581421-wp-16x9_1366x768&amp;rpt=simage&amp;_=1408999833209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u="sng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5"/>
                        </a:rPr>
                        <a:t>http://yandex.ru/images/search?p=3&amp;text=движущиеся%20картинки&amp;img_url=http%3A%2F%2Fdl3.glitter-graphics.net%2Fpub%2F47%2F47043pmz89kmxp8.gif&amp;pos=114&amp;uinfo=sw-1536-sh-864-ww-1687-wh-846-pd-0.8999999761581421-wp-16x9_1366x768&amp;rpt=simage&amp;_=1408999845977&amp;pin=1</a:t>
                      </a:r>
                      <a:endParaRPr lang="ru-RU" sz="1400" dirty="0" smtClean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u="sng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6"/>
                        </a:rPr>
                        <a:t>http://yandex.ru/images/search?p=3&amp;text=движущиеся%20картинки&amp;img_url=http%3A%2F%2Fbestgif.narod.ru%2Fjivotnie%2Fanimashki-3.gif&amp;pos=96&amp;uinfo=sw-1536-sh-864-ww-1687-wh-846-pd-0.8999999761581421-wp-16x9_1366x768&amp;rpt=simage&amp;_=1408999845977&amp;pin=1</a:t>
                      </a:r>
                      <a:endParaRPr lang="ru-RU" sz="1200" dirty="0" smtClean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3" name="Picture 2" descr="C:\Documents and Settings\Кабинет 5\Рабочий стол\презентации на категорию new\Present Simple  3 класс\картинки для презентации простого времени\милый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2731" y="683837"/>
            <a:ext cx="1006791" cy="121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89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445357"/>
              </p:ext>
            </p:extLst>
          </p:nvPr>
        </p:nvGraphicFramePr>
        <p:xfrm>
          <a:off x="685800" y="1024128"/>
          <a:ext cx="10552176" cy="5038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52176"/>
              </a:tblGrid>
              <a:tr h="5038344"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/>
                        </a:rPr>
                        <a:t>http://yandex.ru/images/search?p=1&amp;text=движущиеся%20картинки%20для%20презентаций%20школа&amp;img_url=http%3A%2F%2Fmirgif.com%2Frazdeliteli%2Flineechka-50.gif&amp;pos=47&amp;uinfo=sw-1536-sh-864-ww-1687-wh-846-pd-0.8999999761581421-wp-16x9_1366x768&amp;rpt=simage&amp;_=1409000100294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3"/>
                        </a:rPr>
                        <a:t>http://yandex.ru/images/search?p=1&amp;text=подумай&amp;img_url=http%3A%2F%2Fbestgif.narod.ru%2Fjivotnie%2Fanimashki-30.gif&amp;pos=31&amp;uinfo=sw-1536-sh-864-ww-1687-wh-846-pd-0.8999999761581421-wp-16x9_1366x768&amp;rpt=simage&amp;_=1409000580284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</a:t>
                      </a:r>
                      <a:endParaRPr kumimoji="0" lang="en-US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400" u="sng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4"/>
                        </a:rPr>
                        <a:t>http://yandex.ru/images/search?text=ученик&amp;img_url=http%3A%2F%2Ffreshdeportocale.files.wordpress.com%2F2010%2F03%2Fhomework.gif&amp;pos=14&amp;uinfo=sw-1536-sh-864-ww-1687-wh-846-pd-0.8999999761581421-wp-16x9_1366x768&amp;rpt=simage&amp;_=1409000731868</a:t>
                      </a:r>
                      <a:r>
                        <a:rPr lang="ru-RU" sz="1400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400" dirty="0" smtClean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400" u="sng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5"/>
                        </a:rPr>
                        <a:t>http://yandex.ru/images/search?text=ученик&amp;img_url=http%3A%2F%2Fwww.xrest.ru%2Fimages%2Fcollection%2F00773%2F217%2Foriginal.jpg&amp;pos=22&amp;uinfo=sw-1536-sh-864-ww-1687-wh-846-pd-0.8999999761581421-wp-16x9_1366x768&amp;rpt=simage&amp;_=1409000731868</a:t>
                      </a:r>
                      <a:endParaRPr lang="ru-RU" sz="1400" dirty="0" smtClean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u="sng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6"/>
                        </a:rPr>
                        <a:t>http://yandex.ru/images/search?p=1&amp;text=ученик&amp;img_url=http%3A%2F%2Fstatic.baza.farpost.ru%2Fv%2F1379994298386_thumbnail120&amp;pos=42&amp;uinfo=sw-1536-sh-864-ww-1687-wh-846-pd-0.8999999761581421-wp-16x9_1366x768&amp;rpt=simage&amp;_=1409000732872</a:t>
                      </a:r>
                      <a:r>
                        <a:rPr lang="ru-RU" sz="1400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u="sng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7"/>
                        </a:rPr>
                        <a:t>http://yandex.ru/images/search?p=7&amp;text=ученик&amp;img_url=http%3A%2F%2Fimg.nr2.ru%2Fpict%2Farts1%2F45%2F02%2F450299.jpg&amp;pos=235&amp;uinfo=sw-1536-sh-864-ww-1687-wh-846-pd-0.8999999761581421-wp-16x9_1366x768&amp;rpt=simage&amp;_=1409000994026</a:t>
                      </a:r>
                      <a:endParaRPr lang="ru-RU" sz="14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3" name="Picture 2" descr="C:\Documents and Settings\Кабинет 5\Рабочий стол\презентации на категорию new\Present Simple  3 класс\картинки для презентации простого времени\милый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291" y="4816925"/>
            <a:ext cx="1006791" cy="121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689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solidFill>
                  <a:srgbClr val="C00000"/>
                </a:solidFill>
              </a:rPr>
              <a:t>Present Simple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>
              <a:buClr>
                <a:srgbClr val="83992A"/>
              </a:buClr>
            </a:pPr>
            <a:r>
              <a:rPr lang="ru-RU" sz="3200" i="1" dirty="0">
                <a:solidFill>
                  <a:srgbClr val="0000FF"/>
                </a:solidFill>
              </a:rPr>
              <a:t>Презентация составлена к учебнику О.В. Афанасьевой, И. В. Михеевой </a:t>
            </a:r>
            <a:r>
              <a:rPr lang="en-US" sz="3200" i="1" dirty="0">
                <a:solidFill>
                  <a:srgbClr val="0000FF"/>
                </a:solidFill>
              </a:rPr>
              <a:t>“Rainbow English” </a:t>
            </a:r>
            <a:r>
              <a:rPr lang="ru-RU" sz="3200" i="1" dirty="0" smtClean="0">
                <a:solidFill>
                  <a:srgbClr val="0000FF"/>
                </a:solidFill>
              </a:rPr>
              <a:t>3 </a:t>
            </a:r>
            <a:r>
              <a:rPr lang="ru-RU" sz="3200" i="1" dirty="0">
                <a:solidFill>
                  <a:srgbClr val="0000FF"/>
                </a:solidFill>
              </a:rPr>
              <a:t>класс. Презентация может быть использована на уроках по изучению </a:t>
            </a:r>
            <a:r>
              <a:rPr lang="ru-RU" sz="3200" i="1" dirty="0" smtClean="0">
                <a:solidFill>
                  <a:srgbClr val="0000FF"/>
                </a:solidFill>
              </a:rPr>
              <a:t>настоящего простого времени </a:t>
            </a:r>
            <a:r>
              <a:rPr lang="en-US" sz="3200" i="1" dirty="0" smtClean="0">
                <a:solidFill>
                  <a:srgbClr val="0000FF"/>
                </a:solidFill>
              </a:rPr>
              <a:t>(Present Simple)</a:t>
            </a:r>
            <a:r>
              <a:rPr lang="ru-RU" sz="3200" i="1" dirty="0" smtClean="0">
                <a:solidFill>
                  <a:srgbClr val="0000FF"/>
                </a:solidFill>
              </a:rPr>
              <a:t> в </a:t>
            </a:r>
            <a:r>
              <a:rPr lang="ru-RU" sz="3200" i="1" dirty="0">
                <a:solidFill>
                  <a:srgbClr val="0000FF"/>
                </a:solidFill>
              </a:rPr>
              <a:t>несколько этапов: 1. утвердительные; 2. вопросительные предложения и ответы на </a:t>
            </a:r>
            <a:r>
              <a:rPr lang="ru-RU" sz="3200" i="1" dirty="0" smtClean="0">
                <a:solidFill>
                  <a:srgbClr val="0000FF"/>
                </a:solidFill>
              </a:rPr>
              <a:t>них; </a:t>
            </a:r>
            <a:r>
              <a:rPr lang="ru-RU" sz="3200" i="1" dirty="0">
                <a:solidFill>
                  <a:srgbClr val="0000FF"/>
                </a:solidFill>
              </a:rPr>
              <a:t>3. отрицательные. Кроме того, используйте на уроках соответствующие упражнения из учебника. Рекомендуемое время проведения: </a:t>
            </a:r>
            <a:r>
              <a:rPr lang="ru-RU" sz="3200" i="1" dirty="0" smtClean="0">
                <a:solidFill>
                  <a:srgbClr val="0000FF"/>
                </a:solidFill>
              </a:rPr>
              <a:t>утвердительные предложения: после </a:t>
            </a:r>
            <a:r>
              <a:rPr lang="en-US" sz="3200" i="1" dirty="0" smtClean="0">
                <a:solidFill>
                  <a:srgbClr val="0000FF"/>
                </a:solidFill>
              </a:rPr>
              <a:t>Unit 2</a:t>
            </a:r>
            <a:r>
              <a:rPr lang="ru-RU" sz="3200" i="1" dirty="0" smtClean="0">
                <a:solidFill>
                  <a:srgbClr val="0000FF"/>
                </a:solidFill>
              </a:rPr>
              <a:t> </a:t>
            </a:r>
            <a:r>
              <a:rPr lang="en-US" sz="3200" i="1" dirty="0">
                <a:solidFill>
                  <a:srgbClr val="0000FF"/>
                </a:solidFill>
              </a:rPr>
              <a:t>Step </a:t>
            </a:r>
            <a:r>
              <a:rPr lang="ru-RU" sz="3200" i="1" dirty="0" smtClean="0">
                <a:solidFill>
                  <a:srgbClr val="0000FF"/>
                </a:solidFill>
              </a:rPr>
              <a:t>1, вопросительные: </a:t>
            </a:r>
            <a:r>
              <a:rPr lang="en-US" sz="3200" i="1" dirty="0" smtClean="0">
                <a:solidFill>
                  <a:srgbClr val="0000FF"/>
                </a:solidFill>
              </a:rPr>
              <a:t>Unit 6 Step 3, </a:t>
            </a:r>
            <a:r>
              <a:rPr lang="ru-RU" sz="3200" i="1" dirty="0" smtClean="0">
                <a:solidFill>
                  <a:srgbClr val="0000FF"/>
                </a:solidFill>
              </a:rPr>
              <a:t>отрицательные: после </a:t>
            </a:r>
            <a:r>
              <a:rPr lang="en-US" sz="3200" i="1" dirty="0" smtClean="0">
                <a:solidFill>
                  <a:srgbClr val="0000FF"/>
                </a:solidFill>
              </a:rPr>
              <a:t>Unit 7 Step 1.</a:t>
            </a:r>
            <a:r>
              <a:rPr lang="ru-RU" sz="3200" i="1" dirty="0" smtClean="0">
                <a:solidFill>
                  <a:srgbClr val="0000FF"/>
                </a:solidFill>
              </a:rPr>
              <a:t> </a:t>
            </a:r>
            <a:endParaRPr lang="ru-RU" sz="3200" i="1" dirty="0">
              <a:solidFill>
                <a:srgbClr val="0000FF"/>
              </a:solidFill>
            </a:endParaRPr>
          </a:p>
          <a:p>
            <a:endParaRPr lang="ru-RU" dirty="0"/>
          </a:p>
        </p:txBody>
      </p:sp>
      <p:pic>
        <p:nvPicPr>
          <p:cNvPr id="2050" name="Picture 2" descr="C:\Documents and Settings\Кабинет 5\Рабочий стол\презентации на категорию new\Present Simple  3 класс\картинки для презентации простого времени\цветы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723" y="262892"/>
            <a:ext cx="3800475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336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>
                <a:solidFill>
                  <a:srgbClr val="C00000"/>
                </a:solidFill>
              </a:rPr>
              <a:t>Present Simple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9120" y="2377440"/>
            <a:ext cx="11155680" cy="38862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э</a:t>
            </a:r>
            <a:r>
              <a:rPr lang="ru-RU" sz="2800" b="1" dirty="0" smtClean="0">
                <a:solidFill>
                  <a:srgbClr val="00B050"/>
                </a:solidFill>
              </a:rPr>
              <a:t>то настоящее простое время</a:t>
            </a:r>
          </a:p>
          <a:p>
            <a:r>
              <a:rPr lang="ru-RU" sz="2800" b="1" dirty="0">
                <a:solidFill>
                  <a:srgbClr val="00B050"/>
                </a:solidFill>
              </a:rPr>
              <a:t>и</a:t>
            </a:r>
            <a:r>
              <a:rPr lang="ru-RU" sz="2800" b="1" dirty="0" smtClean="0">
                <a:solidFill>
                  <a:srgbClr val="00B050"/>
                </a:solidFill>
              </a:rPr>
              <a:t>спользуется, когда действие повторяется регулярно, постоянно, всегда, каждый день</a:t>
            </a:r>
            <a:r>
              <a:rPr lang="en-US" sz="2800" b="1" dirty="0" smtClean="0">
                <a:solidFill>
                  <a:srgbClr val="00B050"/>
                </a:solidFill>
              </a:rPr>
              <a:t>/</a:t>
            </a:r>
            <a:r>
              <a:rPr lang="ru-RU" sz="2800" b="1" dirty="0" smtClean="0">
                <a:solidFill>
                  <a:srgbClr val="00B050"/>
                </a:solidFill>
              </a:rPr>
              <a:t>каждую неделю</a:t>
            </a:r>
            <a:r>
              <a:rPr lang="en-US" sz="2800" b="1" dirty="0" smtClean="0">
                <a:solidFill>
                  <a:srgbClr val="00B050"/>
                </a:solidFill>
              </a:rPr>
              <a:t>/</a:t>
            </a:r>
            <a:r>
              <a:rPr lang="ru-RU" sz="2800" b="1" dirty="0" smtClean="0">
                <a:solidFill>
                  <a:srgbClr val="00B050"/>
                </a:solidFill>
              </a:rPr>
              <a:t>каждый месяц</a:t>
            </a:r>
            <a:r>
              <a:rPr lang="en-US" sz="2800" b="1" dirty="0" smtClean="0">
                <a:solidFill>
                  <a:srgbClr val="00B050"/>
                </a:solidFill>
              </a:rPr>
              <a:t>, </a:t>
            </a:r>
            <a:r>
              <a:rPr lang="ru-RU" sz="2800" b="1" dirty="0" smtClean="0">
                <a:solidFill>
                  <a:srgbClr val="00B050"/>
                </a:solidFill>
              </a:rPr>
              <a:t>часто, обычно</a:t>
            </a:r>
          </a:p>
          <a:p>
            <a:r>
              <a:rPr lang="ru-RU" sz="2800" b="1" dirty="0">
                <a:solidFill>
                  <a:srgbClr val="00B050"/>
                </a:solidFill>
              </a:rPr>
              <a:t>в</a:t>
            </a:r>
            <a:r>
              <a:rPr lang="ru-RU" sz="2800" b="1" dirty="0" smtClean="0">
                <a:solidFill>
                  <a:srgbClr val="00B050"/>
                </a:solidFill>
              </a:rPr>
              <a:t> </a:t>
            </a:r>
            <a:r>
              <a:rPr lang="ru-RU" sz="2800" b="1" u="sng" dirty="0" smtClean="0">
                <a:solidFill>
                  <a:srgbClr val="7030A0"/>
                </a:solidFill>
              </a:rPr>
              <a:t>3 лице единственного числа </a:t>
            </a:r>
            <a:r>
              <a:rPr lang="ru-RU" sz="2800" b="1" dirty="0" smtClean="0">
                <a:solidFill>
                  <a:srgbClr val="00B050"/>
                </a:solidFill>
              </a:rPr>
              <a:t>к глаголу добавляется окончание </a:t>
            </a:r>
            <a:endParaRPr lang="en-US" sz="2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00B050"/>
                </a:solidFill>
              </a:rPr>
              <a:t> </a:t>
            </a:r>
            <a:r>
              <a:rPr lang="en-US" sz="2800" b="1" dirty="0" smtClean="0">
                <a:solidFill>
                  <a:srgbClr val="00B050"/>
                </a:solidFill>
              </a:rPr>
              <a:t>  </a:t>
            </a:r>
            <a:r>
              <a:rPr lang="en-US" sz="3600" b="1" dirty="0" smtClean="0">
                <a:solidFill>
                  <a:srgbClr val="FF0000"/>
                </a:solidFill>
              </a:rPr>
              <a:t>–s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00B050"/>
                </a:solidFill>
              </a:rPr>
              <a:t>или </a:t>
            </a:r>
            <a:r>
              <a:rPr lang="en-US" sz="3600" b="1" dirty="0" smtClean="0">
                <a:solidFill>
                  <a:srgbClr val="FF0000"/>
                </a:solidFill>
              </a:rPr>
              <a:t>–</a:t>
            </a:r>
            <a:r>
              <a:rPr lang="en-US" sz="3600" b="1" dirty="0" err="1" smtClean="0">
                <a:solidFill>
                  <a:srgbClr val="FF0000"/>
                </a:solidFill>
              </a:rPr>
              <a:t>es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00B050"/>
                </a:solidFill>
              </a:rPr>
              <a:t>Вспомогательные глаголы</a:t>
            </a:r>
            <a:r>
              <a:rPr lang="ru-RU" sz="2800" b="1" dirty="0" smtClean="0">
                <a:solidFill>
                  <a:srgbClr val="00B050"/>
                </a:solidFill>
              </a:rPr>
              <a:t>         </a:t>
            </a:r>
            <a:r>
              <a:rPr lang="ru-RU" sz="3600" b="1" dirty="0" smtClean="0">
                <a:solidFill>
                  <a:srgbClr val="002060"/>
                </a:solidFill>
              </a:rPr>
              <a:t>- </a:t>
            </a:r>
            <a:r>
              <a:rPr lang="en-US" sz="3600" b="1" dirty="0" smtClean="0">
                <a:solidFill>
                  <a:srgbClr val="002060"/>
                </a:solidFill>
              </a:rPr>
              <a:t>do/ does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Documents and Settings\Кабинет 5\Рабочий стол\презентации на категорию new\Present Simple  3 класс\картинки для презентации простого времени\думаю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309" y="328137"/>
            <a:ext cx="1376491" cy="1742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247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>
                <a:solidFill>
                  <a:srgbClr val="C00000"/>
                </a:solidFill>
              </a:rPr>
              <a:t>Present </a:t>
            </a:r>
            <a:r>
              <a:rPr lang="en-US" sz="5400" b="1" dirty="0" smtClean="0">
                <a:solidFill>
                  <a:srgbClr val="C00000"/>
                </a:solidFill>
              </a:rPr>
              <a:t>Simple</a:t>
            </a:r>
            <a:br>
              <a:rPr lang="en-US" sz="5400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утвердительные предложения</a:t>
            </a: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2614658"/>
              </p:ext>
            </p:extLst>
          </p:nvPr>
        </p:nvGraphicFramePr>
        <p:xfrm>
          <a:off x="1014984" y="2496313"/>
          <a:ext cx="10113264" cy="3657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7483"/>
                <a:gridCol w="5804693"/>
                <a:gridCol w="3371088"/>
              </a:tblGrid>
              <a:tr h="57205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Лицо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Единственное число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Множественное число</a:t>
                      </a:r>
                      <a:endParaRPr lang="ru-RU" sz="2400" dirty="0"/>
                    </a:p>
                  </a:txBody>
                  <a:tcPr/>
                </a:tc>
              </a:tr>
              <a:tr h="58075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33CC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33CC"/>
                          </a:solidFill>
                        </a:rPr>
                        <a:t>I</a:t>
                      </a:r>
                      <a:r>
                        <a:rPr lang="en-US" sz="3200" b="1" baseline="0" dirty="0" smtClean="0">
                          <a:solidFill>
                            <a:srgbClr val="0033CC"/>
                          </a:solidFill>
                        </a:rPr>
                        <a:t> like English</a:t>
                      </a:r>
                      <a:endParaRPr lang="ru-RU" sz="32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rgbClr val="0033CC"/>
                          </a:solidFill>
                        </a:rPr>
                        <a:t>We like </a:t>
                      </a: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English</a:t>
                      </a:r>
                      <a:endParaRPr kumimoji="0" lang="ru-RU" sz="3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8075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33CC"/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33CC"/>
                          </a:solidFill>
                        </a:rPr>
                        <a:t>You like English</a:t>
                      </a:r>
                      <a:endParaRPr lang="ru-RU" sz="32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rgbClr val="0033CC"/>
                          </a:solidFill>
                        </a:rPr>
                        <a:t>You like </a:t>
                      </a: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English</a:t>
                      </a:r>
                      <a:endParaRPr kumimoji="0" lang="ru-RU" sz="3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31127">
                <a:tc rowSpan="3"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33CC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rgbClr val="002060"/>
                          </a:solidFill>
                        </a:rPr>
                        <a:t>He like</a:t>
                      </a:r>
                      <a:r>
                        <a:rPr lang="en-US" sz="3600" b="1" dirty="0" smtClean="0">
                          <a:solidFill>
                            <a:srgbClr val="92D050"/>
                          </a:solidFill>
                        </a:rPr>
                        <a:t>s </a:t>
                      </a: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English</a:t>
                      </a:r>
                      <a:endParaRPr kumimoji="0" lang="ru-RU" sz="3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rgbClr val="0033CC"/>
                          </a:solidFill>
                        </a:rPr>
                        <a:t>They like </a:t>
                      </a: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English</a:t>
                      </a:r>
                      <a:endParaRPr kumimoji="0" lang="ru-RU" sz="3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4188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rgbClr val="002060"/>
                          </a:solidFill>
                        </a:rPr>
                        <a:t>She like</a:t>
                      </a:r>
                      <a:r>
                        <a:rPr lang="en-US" sz="3600" b="1" dirty="0" smtClean="0">
                          <a:solidFill>
                            <a:srgbClr val="92D050"/>
                          </a:solidFill>
                        </a:rPr>
                        <a:t>s </a:t>
                      </a: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English</a:t>
                      </a:r>
                      <a:endParaRPr kumimoji="0" lang="ru-RU" sz="3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64188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rgbClr val="002060"/>
                          </a:solidFill>
                        </a:rPr>
                        <a:t>It like</a:t>
                      </a:r>
                      <a:r>
                        <a:rPr lang="en-US" sz="3600" b="1" dirty="0" smtClean="0">
                          <a:solidFill>
                            <a:srgbClr val="92D050"/>
                          </a:solidFill>
                        </a:rPr>
                        <a:t>s </a:t>
                      </a: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English</a:t>
                      </a:r>
                      <a:endParaRPr kumimoji="0" lang="ru-RU" sz="3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C:\Documents and Settings\Кабинет 5\Рабочий стол\презентации на категорию new\Present Simple  3 класс\картинки для презентации простого времени\английский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5980" y="975360"/>
            <a:ext cx="1635252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65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>
                <a:solidFill>
                  <a:srgbClr val="C00000"/>
                </a:solidFill>
              </a:rPr>
              <a:t>Present </a:t>
            </a:r>
            <a:r>
              <a:rPr lang="en-US" sz="5400" b="1" dirty="0" smtClean="0">
                <a:solidFill>
                  <a:srgbClr val="C00000"/>
                </a:solidFill>
              </a:rPr>
              <a:t>Simple</a:t>
            </a:r>
            <a:r>
              <a:rPr lang="ru-RU" sz="5400" b="1" dirty="0" smtClean="0">
                <a:solidFill>
                  <a:srgbClr val="C00000"/>
                </a:solidFill>
              </a:rPr>
              <a:t/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>утвердительные предложения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6519974"/>
              </p:ext>
            </p:extLst>
          </p:nvPr>
        </p:nvGraphicFramePr>
        <p:xfrm>
          <a:off x="1014984" y="2496313"/>
          <a:ext cx="10113264" cy="3657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7483"/>
                <a:gridCol w="5804693"/>
                <a:gridCol w="3371088"/>
              </a:tblGrid>
              <a:tr h="57205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Лицо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Единственное число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Множественное число</a:t>
                      </a:r>
                      <a:endParaRPr lang="ru-RU" sz="2400" dirty="0"/>
                    </a:p>
                  </a:txBody>
                  <a:tcPr/>
                </a:tc>
              </a:tr>
              <a:tr h="58075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33CC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33CC"/>
                          </a:solidFill>
                        </a:rPr>
                        <a:t>I</a:t>
                      </a:r>
                      <a:r>
                        <a:rPr lang="en-US" sz="3200" b="1" baseline="0" dirty="0" smtClean="0">
                          <a:solidFill>
                            <a:srgbClr val="0033CC"/>
                          </a:solidFill>
                        </a:rPr>
                        <a:t> go</a:t>
                      </a:r>
                      <a:r>
                        <a:rPr lang="ru-RU" sz="3200" b="1" baseline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en-US" sz="3200" b="1" baseline="0" dirty="0" smtClean="0">
                          <a:solidFill>
                            <a:srgbClr val="0033CC"/>
                          </a:solidFill>
                        </a:rPr>
                        <a:t>to school</a:t>
                      </a:r>
                      <a:endParaRPr lang="ru-RU" sz="32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33CC"/>
                          </a:solidFill>
                        </a:rPr>
                        <a:t>We go </a:t>
                      </a: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 school</a:t>
                      </a:r>
                      <a:endParaRPr lang="ru-RU" sz="32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</a:tr>
              <a:tr h="58075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33CC"/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33CC"/>
                          </a:solidFill>
                        </a:rPr>
                        <a:t>You go </a:t>
                      </a: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 school</a:t>
                      </a:r>
                      <a:endParaRPr lang="ru-RU" sz="32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33CC"/>
                          </a:solidFill>
                        </a:rPr>
                        <a:t>You go </a:t>
                      </a: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 school</a:t>
                      </a:r>
                      <a:endParaRPr lang="ru-RU" sz="32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</a:tr>
              <a:tr h="631127">
                <a:tc rowSpan="3"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33CC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2060"/>
                          </a:solidFill>
                        </a:rPr>
                        <a:t>He go</a:t>
                      </a:r>
                      <a:r>
                        <a:rPr lang="en-US" sz="3600" b="1" dirty="0" smtClean="0">
                          <a:solidFill>
                            <a:srgbClr val="92D050"/>
                          </a:solidFill>
                        </a:rPr>
                        <a:t>es </a:t>
                      </a: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 school</a:t>
                      </a:r>
                      <a:endParaRPr lang="ru-RU" sz="36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33CC"/>
                          </a:solidFill>
                        </a:rPr>
                        <a:t>They go </a:t>
                      </a: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 school</a:t>
                      </a:r>
                      <a:endParaRPr lang="ru-RU" sz="32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</a:tr>
              <a:tr h="64188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2060"/>
                          </a:solidFill>
                        </a:rPr>
                        <a:t>She go</a:t>
                      </a:r>
                      <a:r>
                        <a:rPr lang="en-US" sz="3600" b="1" dirty="0" smtClean="0">
                          <a:solidFill>
                            <a:srgbClr val="92D050"/>
                          </a:solidFill>
                        </a:rPr>
                        <a:t>es </a:t>
                      </a: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 school</a:t>
                      </a:r>
                      <a:r>
                        <a:rPr lang="en-US" sz="36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36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64188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002060"/>
                          </a:solidFill>
                        </a:rPr>
                        <a:t>It</a:t>
                      </a:r>
                      <a:r>
                        <a:rPr lang="en-US" sz="3200" b="1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en-US" sz="3200" b="1" dirty="0" smtClean="0">
                          <a:solidFill>
                            <a:srgbClr val="002060"/>
                          </a:solidFill>
                        </a:rPr>
                        <a:t>go</a:t>
                      </a:r>
                      <a:r>
                        <a:rPr lang="en-US" sz="3600" b="1" dirty="0" smtClean="0">
                          <a:solidFill>
                            <a:srgbClr val="92D050"/>
                          </a:solidFill>
                        </a:rPr>
                        <a:t>es </a:t>
                      </a: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 school</a:t>
                      </a:r>
                      <a:r>
                        <a:rPr lang="en-US" sz="36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36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 descr="C:\Documents and Settings\Кабинет 5\Рабочий стол\презентации на категорию new\Present Simple  3 класс\картинки для презентации простого времени\в школу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0990" y="907086"/>
            <a:ext cx="1542330" cy="147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88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Вставьте глаголы в правильной форме: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u="sng" dirty="0" smtClean="0">
                <a:solidFill>
                  <a:srgbClr val="7030A0"/>
                </a:solidFill>
              </a:rPr>
              <a:t>нет окончания</a:t>
            </a:r>
            <a:r>
              <a:rPr lang="en-US" sz="3600" b="1" dirty="0" smtClean="0">
                <a:solidFill>
                  <a:srgbClr val="C00000"/>
                </a:solidFill>
              </a:rPr>
              <a:t>/ </a:t>
            </a:r>
            <a:r>
              <a:rPr lang="en-US" sz="3600" b="1" u="sng" dirty="0" smtClean="0">
                <a:solidFill>
                  <a:srgbClr val="7030A0"/>
                </a:solidFill>
              </a:rPr>
              <a:t>-s</a:t>
            </a:r>
            <a:r>
              <a:rPr lang="en-US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или </a:t>
            </a:r>
            <a:r>
              <a:rPr lang="en-US" sz="3600" b="1" u="sng" dirty="0" smtClean="0">
                <a:solidFill>
                  <a:srgbClr val="7030A0"/>
                </a:solidFill>
              </a:rPr>
              <a:t>-</a:t>
            </a:r>
            <a:r>
              <a:rPr lang="en-US" sz="3600" b="1" u="sng" dirty="0" err="1" smtClean="0">
                <a:solidFill>
                  <a:srgbClr val="7030A0"/>
                </a:solidFill>
              </a:rPr>
              <a:t>es</a:t>
            </a:r>
            <a:endParaRPr lang="ru-RU" sz="3600" b="1" u="sng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4840" y="2636520"/>
            <a:ext cx="11094720" cy="3337560"/>
          </a:xfrm>
        </p:spPr>
        <p:txBody>
          <a:bodyPr>
            <a:normAutofit fontScale="92500" lnSpcReduction="10000"/>
          </a:bodyPr>
          <a:lstStyle/>
          <a:p>
            <a:r>
              <a:rPr lang="en-US" sz="3600" b="1" dirty="0" smtClean="0">
                <a:solidFill>
                  <a:srgbClr val="0033CC"/>
                </a:solidFill>
              </a:rPr>
              <a:t>I … exercises</a:t>
            </a:r>
            <a:r>
              <a:rPr lang="ru-RU" sz="3600" b="1" dirty="0" smtClean="0">
                <a:solidFill>
                  <a:srgbClr val="0033CC"/>
                </a:solidFill>
              </a:rPr>
              <a:t> </a:t>
            </a:r>
            <a:r>
              <a:rPr lang="en-US" sz="3600" b="1" dirty="0" smtClean="0">
                <a:solidFill>
                  <a:srgbClr val="0033CC"/>
                </a:solidFill>
              </a:rPr>
              <a:t> every day </a:t>
            </a:r>
            <a:r>
              <a:rPr lang="ru-RU" sz="3600" b="1" dirty="0" smtClean="0">
                <a:solidFill>
                  <a:srgbClr val="0033CC"/>
                </a:solidFill>
              </a:rPr>
              <a:t>(</a:t>
            </a:r>
            <a:r>
              <a:rPr lang="en-US" sz="3600" b="1" dirty="0" smtClean="0">
                <a:solidFill>
                  <a:srgbClr val="0033CC"/>
                </a:solidFill>
              </a:rPr>
              <a:t>do).           </a:t>
            </a:r>
            <a:r>
              <a:rPr lang="en-US" sz="3600" b="1" dirty="0" smtClean="0">
                <a:solidFill>
                  <a:srgbClr val="FF0066"/>
                </a:solidFill>
              </a:rPr>
              <a:t>We … very bad (swim).  </a:t>
            </a:r>
          </a:p>
          <a:p>
            <a:r>
              <a:rPr lang="en-US" sz="3600" b="1" dirty="0" smtClean="0">
                <a:solidFill>
                  <a:srgbClr val="0033CC"/>
                </a:solidFill>
              </a:rPr>
              <a:t>He … dogs (love).             </a:t>
            </a:r>
            <a:r>
              <a:rPr lang="en-US" sz="3600" b="1" dirty="0" smtClean="0">
                <a:solidFill>
                  <a:srgbClr val="FF0066"/>
                </a:solidFill>
              </a:rPr>
              <a:t>They … a horse on Sunday (ride).</a:t>
            </a:r>
          </a:p>
          <a:p>
            <a:r>
              <a:rPr lang="en-US" sz="3600" b="1" dirty="0" smtClean="0">
                <a:solidFill>
                  <a:srgbClr val="0033CC"/>
                </a:solidFill>
              </a:rPr>
              <a:t>You … the car well (drive). </a:t>
            </a:r>
            <a:r>
              <a:rPr lang="en-US" sz="3600" b="1" dirty="0" smtClean="0">
                <a:solidFill>
                  <a:srgbClr val="FF0066"/>
                </a:solidFill>
              </a:rPr>
              <a:t>He … 3 hamsters at home (has).</a:t>
            </a:r>
          </a:p>
          <a:p>
            <a:r>
              <a:rPr lang="en-US" sz="3600" b="1" dirty="0" smtClean="0">
                <a:solidFill>
                  <a:srgbClr val="0033CC"/>
                </a:solidFill>
              </a:rPr>
              <a:t>She … a book every evening.       </a:t>
            </a:r>
            <a:r>
              <a:rPr lang="en-US" sz="3600" b="1" dirty="0" smtClean="0">
                <a:solidFill>
                  <a:srgbClr val="FF0066"/>
                </a:solidFill>
              </a:rPr>
              <a:t>This rabbit … so cute (be).</a:t>
            </a:r>
          </a:p>
          <a:p>
            <a:r>
              <a:rPr lang="en-US" sz="3600" b="1" dirty="0" smtClean="0">
                <a:solidFill>
                  <a:srgbClr val="0033CC"/>
                </a:solidFill>
              </a:rPr>
              <a:t>It … milk and fish (like).       </a:t>
            </a:r>
            <a:r>
              <a:rPr lang="en-US" sz="3600" b="1" dirty="0" smtClean="0">
                <a:solidFill>
                  <a:srgbClr val="FF0066"/>
                </a:solidFill>
              </a:rPr>
              <a:t>Polly … at six o’clock (dance).</a:t>
            </a:r>
          </a:p>
          <a:p>
            <a:endParaRPr lang="ru-RU" sz="3600" b="1" dirty="0">
              <a:solidFill>
                <a:srgbClr val="0033CC"/>
              </a:solidFill>
            </a:endParaRPr>
          </a:p>
        </p:txBody>
      </p:sp>
      <p:pic>
        <p:nvPicPr>
          <p:cNvPr id="6146" name="Picture 2" descr="C:\Documents and Settings\Кабинет 5\Рабочий стол\презентации на категорию new\Present Simple  3 класс\картинки для презентации простого времени\думаю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3505" y="1535430"/>
            <a:ext cx="2190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265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139276"/>
          </a:xfrm>
        </p:spPr>
        <p:txBody>
          <a:bodyPr>
            <a:normAutofit fontScale="90000"/>
          </a:bodyPr>
          <a:lstStyle/>
          <a:p>
            <a:r>
              <a:rPr lang="en-US" sz="5400" b="1" dirty="0">
                <a:solidFill>
                  <a:srgbClr val="C00000"/>
                </a:solidFill>
              </a:rPr>
              <a:t>Present </a:t>
            </a:r>
            <a:r>
              <a:rPr lang="en-US" sz="5400" b="1" dirty="0" smtClean="0">
                <a:solidFill>
                  <a:srgbClr val="C00000"/>
                </a:solidFill>
              </a:rPr>
              <a:t>Simple</a:t>
            </a:r>
            <a:r>
              <a:rPr lang="ru-RU" sz="5400" b="1" dirty="0" smtClean="0">
                <a:solidFill>
                  <a:srgbClr val="C00000"/>
                </a:solidFill>
              </a:rPr>
              <a:t/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вопросительные </a:t>
            </a:r>
            <a:r>
              <a:rPr lang="ru-RU" b="1" dirty="0">
                <a:solidFill>
                  <a:srgbClr val="00B050"/>
                </a:solidFill>
              </a:rPr>
              <a:t>предложения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7557539"/>
              </p:ext>
            </p:extLst>
          </p:nvPr>
        </p:nvGraphicFramePr>
        <p:xfrm>
          <a:off x="676656" y="2496313"/>
          <a:ext cx="10826496" cy="3648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3598"/>
                <a:gridCol w="6214066"/>
                <a:gridCol w="3608832"/>
              </a:tblGrid>
              <a:tr h="57205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Лицо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Единственное число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Множественное число</a:t>
                      </a:r>
                      <a:endParaRPr lang="ru-RU" sz="2400" dirty="0"/>
                    </a:p>
                  </a:txBody>
                  <a:tcPr/>
                </a:tc>
              </a:tr>
              <a:tr h="58075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33CC"/>
                          </a:solidFill>
                        </a:rPr>
                        <a:t>1</a:t>
                      </a:r>
                      <a:endParaRPr lang="ru-RU" sz="28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Do</a:t>
                      </a:r>
                      <a:r>
                        <a:rPr lang="en-US" sz="2800" b="1" baseline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I</a:t>
                      </a:r>
                      <a:r>
                        <a:rPr lang="en-US" sz="2800" b="1" baseline="0" dirty="0" smtClean="0">
                          <a:solidFill>
                            <a:srgbClr val="0033CC"/>
                          </a:solidFill>
                        </a:rPr>
                        <a:t> go to school?</a:t>
                      </a:r>
                      <a:endParaRPr lang="ru-RU" sz="28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Do</a:t>
                      </a:r>
                      <a:r>
                        <a:rPr lang="en-US" sz="2800" b="1" baseline="0" dirty="0" smtClean="0">
                          <a:solidFill>
                            <a:srgbClr val="0033CC"/>
                          </a:solidFill>
                        </a:rPr>
                        <a:t> w</a:t>
                      </a:r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e go to school?</a:t>
                      </a:r>
                      <a:endParaRPr lang="ru-RU" sz="28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</a:tr>
              <a:tr h="58075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33CC"/>
                          </a:solidFill>
                        </a:rPr>
                        <a:t>2</a:t>
                      </a:r>
                      <a:endParaRPr lang="ru-RU" sz="28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Do</a:t>
                      </a:r>
                      <a:r>
                        <a:rPr lang="en-US" sz="2800" b="1" baseline="0" dirty="0" smtClean="0">
                          <a:solidFill>
                            <a:srgbClr val="0033CC"/>
                          </a:solidFill>
                        </a:rPr>
                        <a:t> y</a:t>
                      </a:r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ou go to school?</a:t>
                      </a:r>
                      <a:endParaRPr lang="ru-RU" sz="28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Do</a:t>
                      </a:r>
                      <a:r>
                        <a:rPr lang="en-US" sz="2800" b="1" baseline="0" dirty="0" smtClean="0">
                          <a:solidFill>
                            <a:srgbClr val="0033CC"/>
                          </a:solidFill>
                        </a:rPr>
                        <a:t> y</a:t>
                      </a:r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ou go to school?</a:t>
                      </a:r>
                      <a:endParaRPr lang="ru-RU" sz="28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</a:tr>
              <a:tr h="631127">
                <a:tc rowSpan="3"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33CC"/>
                          </a:solidFill>
                        </a:rPr>
                        <a:t>3</a:t>
                      </a:r>
                      <a:endParaRPr lang="ru-RU" sz="28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Does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 h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e go to college?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Do</a:t>
                      </a:r>
                      <a:r>
                        <a:rPr lang="en-US" sz="2800" b="1" baseline="0" dirty="0" smtClean="0">
                          <a:solidFill>
                            <a:srgbClr val="0033CC"/>
                          </a:solidFill>
                        </a:rPr>
                        <a:t> t</a:t>
                      </a:r>
                      <a:r>
                        <a:rPr lang="en-US" sz="2800" b="1" dirty="0" smtClean="0">
                          <a:solidFill>
                            <a:srgbClr val="0033CC"/>
                          </a:solidFill>
                        </a:rPr>
                        <a:t>hey go to school?</a:t>
                      </a:r>
                      <a:endParaRPr lang="ru-RU" sz="28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</a:tr>
              <a:tr h="64188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Does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 s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he go to college?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64188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Does</a:t>
                      </a:r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 i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t go to college?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 descr="C:\Documents and Settings\Кабинет 5\Рабочий стол\презентации на категорию new\Present Simple  3 класс\картинки для презентации простого времени\ученики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087" y="909808"/>
            <a:ext cx="1889760" cy="128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7542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>
                <a:solidFill>
                  <a:srgbClr val="C00000"/>
                </a:solidFill>
              </a:rPr>
              <a:t>Present </a:t>
            </a:r>
            <a:r>
              <a:rPr lang="en-US" sz="5400" b="1" dirty="0" smtClean="0">
                <a:solidFill>
                  <a:srgbClr val="C00000"/>
                </a:solidFill>
              </a:rPr>
              <a:t>Simple</a:t>
            </a:r>
            <a:r>
              <a:rPr lang="ru-RU" sz="5400" b="1" dirty="0" smtClean="0">
                <a:solidFill>
                  <a:srgbClr val="C00000"/>
                </a:solidFill>
              </a:rPr>
              <a:t/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краткие ответы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2911898"/>
              </p:ext>
            </p:extLst>
          </p:nvPr>
        </p:nvGraphicFramePr>
        <p:xfrm>
          <a:off x="649225" y="2496313"/>
          <a:ext cx="10863071" cy="3648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989"/>
                <a:gridCol w="5385758"/>
                <a:gridCol w="4470324"/>
              </a:tblGrid>
              <a:tr h="57205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Лицо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Единственное число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Множественное число</a:t>
                      </a:r>
                      <a:endParaRPr lang="ru-RU" sz="2400" dirty="0"/>
                    </a:p>
                  </a:txBody>
                  <a:tcPr/>
                </a:tc>
              </a:tr>
              <a:tr h="58075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33CC"/>
                          </a:solidFill>
                        </a:rPr>
                        <a:t>1</a:t>
                      </a:r>
                      <a:endParaRPr lang="ru-RU" sz="24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33CC"/>
                          </a:solidFill>
                        </a:rPr>
                        <a:t>Yes, I</a:t>
                      </a:r>
                      <a:r>
                        <a:rPr lang="en-US" sz="2400" b="1" baseline="0" dirty="0" smtClean="0">
                          <a:solidFill>
                            <a:srgbClr val="0033CC"/>
                          </a:solidFill>
                        </a:rPr>
                        <a:t> do/No, I don’t.</a:t>
                      </a:r>
                      <a:endParaRPr lang="ru-RU" sz="24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33CC"/>
                          </a:solidFill>
                        </a:rPr>
                        <a:t>Yes,</a:t>
                      </a:r>
                      <a:r>
                        <a:rPr lang="en-US" sz="2400" b="1" baseline="0" dirty="0" smtClean="0">
                          <a:solidFill>
                            <a:srgbClr val="0033CC"/>
                          </a:solidFill>
                        </a:rPr>
                        <a:t> w</a:t>
                      </a:r>
                      <a:r>
                        <a:rPr lang="en-US" sz="2400" b="1" dirty="0" smtClean="0">
                          <a:solidFill>
                            <a:srgbClr val="0033CC"/>
                          </a:solidFill>
                        </a:rPr>
                        <a:t>e do/No, we don’t.</a:t>
                      </a:r>
                      <a:endParaRPr lang="ru-RU" sz="24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</a:tr>
              <a:tr h="58075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33CC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33CC"/>
                          </a:solidFill>
                        </a:rPr>
                        <a:t>Yes, you do/No,</a:t>
                      </a:r>
                      <a:r>
                        <a:rPr lang="en-US" sz="2400" b="1" baseline="0" dirty="0" smtClean="0">
                          <a:solidFill>
                            <a:srgbClr val="0033CC"/>
                          </a:solidFill>
                        </a:rPr>
                        <a:t> you don’t</a:t>
                      </a:r>
                      <a:r>
                        <a:rPr lang="en-US" sz="2400" b="1" dirty="0" smtClean="0">
                          <a:solidFill>
                            <a:srgbClr val="0033CC"/>
                          </a:solidFill>
                        </a:rPr>
                        <a:t>.</a:t>
                      </a:r>
                      <a:endParaRPr lang="ru-RU" sz="24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33CC"/>
                          </a:solidFill>
                        </a:rPr>
                        <a:t>Yes, you do/No, you don’t.</a:t>
                      </a:r>
                      <a:endParaRPr lang="ru-RU" sz="24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</a:tr>
              <a:tr h="631127">
                <a:tc rowSpan="3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33CC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Yes,</a:t>
                      </a:r>
                      <a:r>
                        <a:rPr lang="en-US" sz="2400" b="1" baseline="0" dirty="0" smtClean="0">
                          <a:solidFill>
                            <a:srgbClr val="002060"/>
                          </a:solidFill>
                        </a:rPr>
                        <a:t> h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e</a:t>
                      </a:r>
                      <a:r>
                        <a:rPr lang="en-US" sz="2400" b="1" baseline="0" dirty="0" smtClean="0">
                          <a:solidFill>
                            <a:srgbClr val="002060"/>
                          </a:solidFill>
                        </a:rPr>
                        <a:t> does/No, he doesn’t.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33CC"/>
                          </a:solidFill>
                        </a:rPr>
                        <a:t>Yes</a:t>
                      </a:r>
                      <a:r>
                        <a:rPr lang="en-US" sz="2400" b="1" baseline="0" dirty="0" smtClean="0">
                          <a:solidFill>
                            <a:srgbClr val="0033CC"/>
                          </a:solidFill>
                        </a:rPr>
                        <a:t>, t</a:t>
                      </a:r>
                      <a:r>
                        <a:rPr lang="en-US" sz="2400" b="1" dirty="0" smtClean="0">
                          <a:solidFill>
                            <a:srgbClr val="0033CC"/>
                          </a:solidFill>
                        </a:rPr>
                        <a:t>hey do/No, they don’t.</a:t>
                      </a:r>
                      <a:endParaRPr lang="ru-RU" sz="24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</a:tr>
              <a:tr h="64188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Yes,</a:t>
                      </a:r>
                      <a:r>
                        <a:rPr lang="en-US" sz="2400" b="1" baseline="0" dirty="0" smtClean="0">
                          <a:solidFill>
                            <a:srgbClr val="002060"/>
                          </a:solidFill>
                        </a:rPr>
                        <a:t> she does/No, she doesn’t.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64188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Yes,</a:t>
                      </a:r>
                      <a:r>
                        <a:rPr lang="en-US" sz="2400" b="1" baseline="0" dirty="0" smtClean="0">
                          <a:solidFill>
                            <a:srgbClr val="002060"/>
                          </a:solidFill>
                        </a:rPr>
                        <a:t> it does/No, it doesn’t.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338" name="Picture 2" descr="C:\Documents and Settings\Кабинет 5\Рабочий стол\презентации на категорию new\Present Simple  3 класс\картинки для презентации простого времени\ученик с карандашо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0135" y="659934"/>
            <a:ext cx="1617345" cy="164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52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5360" y="982132"/>
            <a:ext cx="10302240" cy="130386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Сделайте</a:t>
            </a:r>
            <a:r>
              <a:rPr lang="en-US" sz="4000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предложения вопросительными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4840" y="2453640"/>
            <a:ext cx="5440680" cy="3810000"/>
          </a:xfrm>
        </p:spPr>
        <p:txBody>
          <a:bodyPr/>
          <a:lstStyle/>
          <a:p>
            <a:pPr>
              <a:buClr>
                <a:srgbClr val="B15E28"/>
              </a:buClr>
            </a:pPr>
            <a:r>
              <a:rPr lang="en-US" sz="3200" b="1" dirty="0">
                <a:solidFill>
                  <a:srgbClr val="0000FF"/>
                </a:solidFill>
              </a:rPr>
              <a:t>You speak good English.</a:t>
            </a:r>
          </a:p>
          <a:p>
            <a:pPr lvl="0">
              <a:buClr>
                <a:srgbClr val="B15E28"/>
              </a:buClr>
            </a:pPr>
            <a:r>
              <a:rPr lang="en-US" sz="3200" b="1" dirty="0" smtClean="0">
                <a:solidFill>
                  <a:srgbClr val="0000FF"/>
                </a:solidFill>
              </a:rPr>
              <a:t>She </a:t>
            </a:r>
            <a:r>
              <a:rPr lang="en-US" sz="3200" b="1" dirty="0">
                <a:solidFill>
                  <a:srgbClr val="0000FF"/>
                </a:solidFill>
              </a:rPr>
              <a:t>helps her mother to clean the house every Saturday.</a:t>
            </a:r>
          </a:p>
          <a:p>
            <a:pPr>
              <a:buClr>
                <a:srgbClr val="B15E28"/>
              </a:buClr>
            </a:pPr>
            <a:r>
              <a:rPr lang="en-US" sz="3200" b="1" dirty="0">
                <a:solidFill>
                  <a:srgbClr val="0000FF"/>
                </a:solidFill>
              </a:rPr>
              <a:t>We like to play tennis.</a:t>
            </a:r>
          </a:p>
          <a:p>
            <a:pPr lvl="0">
              <a:buClr>
                <a:srgbClr val="B15E28"/>
              </a:buClr>
            </a:pPr>
            <a:r>
              <a:rPr lang="en-US" sz="3200" b="1" dirty="0" smtClean="0">
                <a:solidFill>
                  <a:srgbClr val="0000FF"/>
                </a:solidFill>
              </a:rPr>
              <a:t>She </a:t>
            </a:r>
            <a:r>
              <a:rPr lang="en-US" sz="3200" b="1" dirty="0">
                <a:solidFill>
                  <a:srgbClr val="0000FF"/>
                </a:solidFill>
              </a:rPr>
              <a:t>has 2 brothers.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11240" y="2438400"/>
            <a:ext cx="5425440" cy="385572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6600"/>
                </a:solidFill>
              </a:rPr>
              <a:t>I read books every evening.</a:t>
            </a:r>
          </a:p>
          <a:p>
            <a:r>
              <a:rPr lang="en-US" sz="3200" b="1" dirty="0" smtClean="0">
                <a:solidFill>
                  <a:srgbClr val="006600"/>
                </a:solidFill>
              </a:rPr>
              <a:t>They have four pets at home.</a:t>
            </a:r>
          </a:p>
          <a:p>
            <a:r>
              <a:rPr lang="en-US" sz="3200" b="1" dirty="0" smtClean="0">
                <a:solidFill>
                  <a:srgbClr val="006600"/>
                </a:solidFill>
              </a:rPr>
              <a:t>He rides a bike very well.</a:t>
            </a:r>
          </a:p>
          <a:p>
            <a:r>
              <a:rPr lang="en-US" sz="3200" b="1" dirty="0" smtClean="0">
                <a:solidFill>
                  <a:srgbClr val="006600"/>
                </a:solidFill>
              </a:rPr>
              <a:t>It eats only milk.</a:t>
            </a:r>
          </a:p>
          <a:p>
            <a:r>
              <a:rPr lang="en-US" sz="3200" b="1" dirty="0" smtClean="0">
                <a:solidFill>
                  <a:srgbClr val="006600"/>
                </a:solidFill>
              </a:rPr>
              <a:t>You like to skate and to ski.</a:t>
            </a:r>
            <a:endParaRPr lang="ru-RU" sz="3200" b="1" dirty="0">
              <a:solidFill>
                <a:srgbClr val="006600"/>
              </a:solidFill>
            </a:endParaRPr>
          </a:p>
        </p:txBody>
      </p:sp>
      <p:pic>
        <p:nvPicPr>
          <p:cNvPr id="9218" name="Picture 2" descr="C:\Documents and Settings\Кабинет 5\Рабочий стол\презентации на категорию new\Present Simple  3 класс\картинки для презентации простого времени\мишка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5559" y="609600"/>
            <a:ext cx="1683116" cy="1363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62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646</TotalTime>
  <Words>815</Words>
  <Application>Microsoft Office PowerPoint</Application>
  <PresentationFormat>Широкоэкранный</PresentationFormat>
  <Paragraphs>163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Garamond</vt:lpstr>
      <vt:lpstr>Times New Roman</vt:lpstr>
      <vt:lpstr>Натуральные материалы</vt:lpstr>
      <vt:lpstr>Present Simple</vt:lpstr>
      <vt:lpstr>Present Simple</vt:lpstr>
      <vt:lpstr>Present Simple</vt:lpstr>
      <vt:lpstr>Present Simple утвердительные предложения</vt:lpstr>
      <vt:lpstr>Present Simple утвердительные предложения</vt:lpstr>
      <vt:lpstr>Вставьте глаголы в правильной форме: нет окончания/ -s или -es</vt:lpstr>
      <vt:lpstr>Present Simple вопросительные предложения</vt:lpstr>
      <vt:lpstr>Present Simple краткие ответы</vt:lpstr>
      <vt:lpstr>Сделайте предложения вопросительными</vt:lpstr>
      <vt:lpstr>Ответьте на вопросы</vt:lpstr>
      <vt:lpstr>Present Simple отрицательные предложения</vt:lpstr>
      <vt:lpstr>Сделайте предложения отрицательными</vt:lpstr>
      <vt:lpstr>Выполните упражнение, используя время Present Simple </vt:lpstr>
      <vt:lpstr>Ресурсы картинки: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</dc:title>
  <dc:creator>1</dc:creator>
  <cp:lastModifiedBy>1</cp:lastModifiedBy>
  <cp:revision>83</cp:revision>
  <dcterms:created xsi:type="dcterms:W3CDTF">2014-08-18T05:48:22Z</dcterms:created>
  <dcterms:modified xsi:type="dcterms:W3CDTF">2014-08-26T18:01:19Z</dcterms:modified>
</cp:coreProperties>
</file>