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8" r:id="rId3"/>
    <p:sldId id="258" r:id="rId4"/>
    <p:sldId id="259" r:id="rId5"/>
    <p:sldId id="269" r:id="rId6"/>
    <p:sldId id="262" r:id="rId7"/>
    <p:sldId id="265" r:id="rId8"/>
    <p:sldId id="266" r:id="rId9"/>
    <p:sldId id="270" r:id="rId10"/>
    <p:sldId id="273" r:id="rId11"/>
    <p:sldId id="271" r:id="rId12"/>
    <p:sldId id="272" r:id="rId13"/>
    <p:sldId id="275" r:id="rId14"/>
    <p:sldId id="276" r:id="rId15"/>
    <p:sldId id="279" r:id="rId16"/>
    <p:sldId id="278" r:id="rId17"/>
    <p:sldId id="267" r:id="rId18"/>
    <p:sldId id="280" r:id="rId19"/>
    <p:sldId id="281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FF"/>
    <a:srgbClr val="990000"/>
    <a:srgbClr val="0000FF"/>
    <a:srgbClr val="800080"/>
    <a:srgbClr val="CC0000"/>
    <a:srgbClr val="CC3399"/>
    <a:srgbClr val="660066"/>
    <a:srgbClr val="FF006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437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9A3CF-1D5B-419A-8ECC-5DDF7E18BBD2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C35C1-BBED-4DEF-97BA-B5320CFCC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678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C35C1-BBED-4DEF-97BA-B5320CFCCFA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98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C35C1-BBED-4DEF-97BA-B5320CFCCFAC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3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319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95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122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81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453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7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126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418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35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47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748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1C1C001-94CF-49A6-B2B6-2095E39B9188}" type="datetimeFigureOut">
              <a:rPr lang="ru-RU" smtClean="0"/>
              <a:t>28.08.2014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E79EE60-5E3A-4391-A5D2-8A631F5E5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842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5.jpeg"/><Relationship Id="rId7" Type="http://schemas.openxmlformats.org/officeDocument/2006/relationships/image" Target="../media/image38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jpeg"/><Relationship Id="rId5" Type="http://schemas.openxmlformats.org/officeDocument/2006/relationships/image" Target="../media/image27.png"/><Relationship Id="rId10" Type="http://schemas.openxmlformats.org/officeDocument/2006/relationships/image" Target="../media/image40.png"/><Relationship Id="rId4" Type="http://schemas.openxmlformats.org/officeDocument/2006/relationships/image" Target="../media/image36.jpeg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p=1&amp;text=&#1083;&#1103;&#1075;&#1091;&#1096;&#1082;&#1072;&amp;pos=35&amp;uinfo=sw-1536-sh-864-ww-921-wh-818-pd-0.8999999761581421-wp-16x9_1368x768&amp;rpt=simage&amp;_=1403465062159&amp;pin=1&amp;img_url=http://www.floranimal.ru/gallery/big/1616.jpg" TargetMode="External"/><Relationship Id="rId2" Type="http://schemas.openxmlformats.org/officeDocument/2006/relationships/hyperlink" Target="http://yandex.ru/images/search?p=4&amp;text=&#1101;&#1083;&#1100;&#1092;&amp;pos=124&amp;uinfo=sw-1536-sh-864-ww-921-wh-818-pd-0.8999999761581421-wp-16x9_1368x768&amp;rpt=simage&amp;_=1403465005300&amp;pin=1&amp;img_url=http://a2.rimg.info/079279d6bfcc9abd5d66f3cfd9e297dc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yandex.ru/images/search?p=2&amp;text=&#1083;&#1080;&#1089;&#1072;&amp;pos=69&amp;uinfo=sw-1536-sh-864-ww-921-wh-818-pd-0.8999999761581421-wp-16x9_1368x768&amp;rpt=simage&amp;_=1403466324050&amp;pin=1&amp;img_url=http://copypast.ru/uploads/posts/1221163001_7.jpg" TargetMode="External"/><Relationship Id="rId4" Type="http://schemas.openxmlformats.org/officeDocument/2006/relationships/hyperlink" Target="http://yandex.ru/images/search?text=&#1082;&#1086;&#1079;&#1083;&#1077;&#1085;&#1086;&#1082;&amp;pos=0&amp;uinfo=sw-1536-sh-864-ww-921-wh-818-pd-0.8999999761581421-wp-16x9_1368x768&amp;rpt=simage&amp;_=1403466131447&amp;pin=1&amp;img_url=http://news.rin.ru/pictures/28/205491.jpg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images/search?text=&#1087;&#1077;&#1090;&#1091;&#1093;&amp;img_url=http://www.symbolsbook.ru/images/P/Petuh.jpg&amp;pos=1&amp;uinfo=sw-1536-sh-864-ww-1687-wh-846-pd-0.8999999761581421-wp-16x9_1366x768&amp;rpt=simage&amp;_=1408470397945" TargetMode="External"/><Relationship Id="rId3" Type="http://schemas.openxmlformats.org/officeDocument/2006/relationships/hyperlink" Target="http://yandex.ru/images/search?p=3&amp;text=&#1090;&#1088;&#1086;&#1083;&#1083;&#1080;&amp;img_url=http://www.zamorshtuchki.ru/images/09.jpg&amp;pos=93&amp;uinfo=sw-1536-sh-864-ww-921-wh-818-pd-0.8999999761581421-wp-16x9_1368x768&amp;rpt=simage&amp;_=1404138614328&amp;pin=1" TargetMode="External"/><Relationship Id="rId7" Type="http://schemas.openxmlformats.org/officeDocument/2006/relationships/hyperlink" Target="http://yandex.ru/images/search?p=3&amp;text=&#1082;&#1086;&#1088;&#1086;&#1083;&#1077;&#1074;&#1072;&amp;img_url=http://s56.radikal.ru/i152/1001/52/2813e381e71f.jpg&amp;pos=99&amp;uinfo=sw-1536-sh-864-ww-1687-wh-846-pd-0.8999999761581421-wp-16x9_1366x768&amp;rpt=simage&amp;_=1408470361782" TargetMode="External"/><Relationship Id="rId2" Type="http://schemas.openxmlformats.org/officeDocument/2006/relationships/hyperlink" Target="http://yandex.ru/images/search?p=1&amp;text=&#1087;&#1086;&#1088;&#1086;&#1089;&#1077;&#1085;&#1086;&#1082;&amp;pos=33&amp;uinfo=sw-1536-sh-864-ww-921-wh-818-pd-0.8999999761581421-wp-16x9_1368x768&amp;rpt=simage&amp;_=1403466428620&amp;pin=1&amp;img_url=http://m.cdn.blog.hu/cu/cukisag/image/malacpacba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images/search?p=1&amp;text=&#1087;&#1086;&#1074;&#1072;&#1088;&amp;img_url=http://37.img.avito.st/100x75/274969237.jpg&amp;pos=44&amp;uinfo=sw-1536-sh-864-ww-1687-wh-846-pd-0.8999999761581421-wp-16x9_1366x768&amp;rpt=simage&amp;_=1408470321533" TargetMode="External"/><Relationship Id="rId5" Type="http://schemas.openxmlformats.org/officeDocument/2006/relationships/hyperlink" Target="http://yandex.ru/images/search?text=&#1091;&#1095;&#1077;&#1085;&#1080;&#1082;&amp;img_url=http://1asch1262.ucoz.ru/185f.jpg&amp;pos=21&amp;uinfo=sw-1536-sh-864-ww-1687-wh-846-pd-0.8999999761581421-wp-16x9_1366x768&amp;rpt=simage&amp;_=1408470248778" TargetMode="External"/><Relationship Id="rId10" Type="http://schemas.openxmlformats.org/officeDocument/2006/relationships/hyperlink" Target="http://yandex.ru/images/search?text=&#1089;&#1090;&#1091;&#1076;&#1077;&#1085;&#1090;&amp;img_url=http://www.mukachevo.net/Content/img/news/p_34404_1_gallerybig.jpg&amp;pos=0&amp;uinfo=sw-1536-sh-864-ww-1687-wh-846-pd-0.8999999761581421-wp-16x9_1366x768&amp;rpt=simage&amp;_=1408470535113" TargetMode="External"/><Relationship Id="rId4" Type="http://schemas.openxmlformats.org/officeDocument/2006/relationships/hyperlink" Target="http://yandex.ru/images/search?text=&#1083;&#1077;&#1089;&amp;img_url=http://img.nr2.ru/pict/arts1/24/38/243829.jpg&amp;pos=13&amp;uinfo=sw-1536-sh-864-ww-921-wh-818-pd-0.8999999761581421-wp-16x9_1368x768&amp;rpt=simage&amp;_=1404139007972&amp;pin=1" TargetMode="External"/><Relationship Id="rId9" Type="http://schemas.openxmlformats.org/officeDocument/2006/relationships/hyperlink" Target="http://yandex.ru/images/search?text=&#1094;&#1099;&#1087;&#1083;&#1077;&#1085;&#1086;&#1082;&amp;img_url=http://img2.board.com.ua/a/2000031972/wm/2-tsyiplyata-brojlera.jpg&amp;pos=0&amp;uinfo=sw-1536-sh-864-ww-1687-wh-846-pd-0.8999999761581421-wp-16x9_1366x768&amp;rpt=simage&amp;_=1408470498749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text=&#1082;&#1091;&#1082;&#1083;&#1072;&amp;img_url=http://s1.pic4you.ru/allimage/y2012/12-14/12216/2822177-thumb.png&amp;pos=25&amp;uinfo=sw-1536-sh-864-ww-1687-wh-846-pd-0.8999999761581421-wp-16x9_1366x768&amp;rpt=simage&amp;_=1408471018375" TargetMode="External"/><Relationship Id="rId7" Type="http://schemas.openxmlformats.org/officeDocument/2006/relationships/hyperlink" Target="http://yandex.ru/images/search?text=&#1088;&#1086;&#1079;&#1072;&amp;img_url=http://sadisam.com/pictures/7023.gif&amp;pos=0&amp;uinfo=sw-1536-sh-864-ww-1687-wh-846-pd-0.8999999761581421-wp-16x9_1366x768&amp;rpt=simage&amp;_=1408472111945" TargetMode="External"/><Relationship Id="rId2" Type="http://schemas.openxmlformats.org/officeDocument/2006/relationships/hyperlink" Target="http://yandex.ru/images/search?text=&#1086;&#1074;&#1094;&#1072;&amp;img_url=http://www.e1.ru/news/images/325/879/325879/200x164_ovca_happy-school.jpg&amp;pos=0&amp;uinfo=sw-1536-sh-864-ww-1687-wh-846-pd-0.8999999761581421-wp-16x9_1366x768&amp;rpt=simage&amp;_=140847094221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images/search?text=&#1082;&#1086;&#1096;&#1082;&#1072;&amp;img_url=http://ia114.odnoklassniki.ru/getImage?photoId=393965888116&amp;photoType=2&amp;pos=0&amp;uinfo=sw-1536-sh-864-ww-1687-wh-846-pd-0.8999999761581421-wp-16x9_1366x768&amp;rpt=simage&amp;_=1408472058724" TargetMode="External"/><Relationship Id="rId5" Type="http://schemas.openxmlformats.org/officeDocument/2006/relationships/hyperlink" Target="http://yandex.ru/images/search?p=7&amp;text=&#1088;&#1099;&#1073;&#1072;&amp;img_url=http://z18.d.sdska.ru/2-z18-2d3f9f6d-15a7-40fe-8a85-f68b4dca009f.jpg&amp;pos=210&amp;uinfo=sw-1536-sh-864-ww-1687-wh-846-pd-0.8999999761581421-wp-16x9_1366x768&amp;rpt=simage&amp;_=1408471453398" TargetMode="External"/><Relationship Id="rId4" Type="http://schemas.openxmlformats.org/officeDocument/2006/relationships/hyperlink" Target="http://yandex.ru/images/search?text=&#1091;&#1090;&#1082;&#1072;&amp;img_url=http://www.ebftour.ru/images/load/Image/ytka5.jpg&amp;pos=4&amp;uinfo=sw-1536-sh-864-ww-1687-wh-846-pd-0.8999999761581421-wp-16x9_1366x768&amp;rpt=simage&amp;_=140847135415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Глагол </a:t>
            </a:r>
            <a:r>
              <a:rPr lang="en-US" i="1" dirty="0" smtClean="0">
                <a:solidFill>
                  <a:srgbClr val="FF0000"/>
                </a:solidFill>
              </a:rPr>
              <a:t>to be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9217550" cy="2695758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800" i="1" dirty="0">
                <a:solidFill>
                  <a:srgbClr val="0000FF"/>
                </a:solidFill>
                <a:latin typeface="Garamond" panose="02020404030301010803"/>
              </a:rPr>
              <a:t>Доминник Юлия Сергеевна</a:t>
            </a:r>
          </a:p>
          <a:p>
            <a:pPr lvl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800" i="1" dirty="0">
                <a:solidFill>
                  <a:srgbClr val="0000FF"/>
                </a:solidFill>
                <a:latin typeface="Garamond" panose="02020404030301010803"/>
              </a:rPr>
              <a:t>Учитель английского языка</a:t>
            </a:r>
          </a:p>
          <a:p>
            <a:pPr lvl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800" i="1" dirty="0">
                <a:solidFill>
                  <a:srgbClr val="0000FF"/>
                </a:solidFill>
                <a:latin typeface="Garamond" panose="02020404030301010803"/>
              </a:rPr>
              <a:t>Лицей № 64</a:t>
            </a:r>
          </a:p>
          <a:p>
            <a:pPr lvl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800" i="1" dirty="0">
                <a:solidFill>
                  <a:srgbClr val="0000FF"/>
                </a:solidFill>
                <a:latin typeface="Garamond" panose="02020404030301010803"/>
              </a:rPr>
              <a:t>Краснодар 2014</a:t>
            </a:r>
          </a:p>
        </p:txBody>
      </p:sp>
    </p:spTree>
    <p:extLst>
      <p:ext uri="{BB962C8B-B14F-4D97-AF65-F5344CB8AC3E}">
        <p14:creationId xmlns:p14="http://schemas.microsoft.com/office/powerpoint/2010/main" val="138336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19456"/>
            <a:ext cx="9875520" cy="987552"/>
          </a:xfrm>
        </p:spPr>
        <p:txBody>
          <a:bodyPr/>
          <a:lstStyle/>
          <a:p>
            <a:r>
              <a:rPr lang="ru-RU" dirty="0" smtClean="0"/>
              <a:t>Сделай предложения отрицательными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1168" y="1380744"/>
            <a:ext cx="5934456" cy="523951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It is an ant.</a:t>
            </a:r>
          </a:p>
          <a:p>
            <a:pPr marL="45720" indent="0">
              <a:buNone/>
            </a:pPr>
            <a:r>
              <a:rPr lang="en-US" sz="3600" dirty="0" smtClean="0"/>
              <a:t> </a:t>
            </a:r>
          </a:p>
          <a:p>
            <a:r>
              <a:rPr lang="en-US" sz="3600" b="1" dirty="0" smtClean="0">
                <a:solidFill>
                  <a:srgbClr val="0000FF"/>
                </a:solidFill>
              </a:rPr>
              <a:t>We are kids.</a:t>
            </a:r>
          </a:p>
          <a:p>
            <a:endParaRPr lang="en-US" sz="3600" dirty="0" smtClean="0"/>
          </a:p>
          <a:p>
            <a:r>
              <a:rPr lang="en-US" sz="3600" b="1" dirty="0" smtClean="0">
                <a:solidFill>
                  <a:srgbClr val="0000FF"/>
                </a:solidFill>
              </a:rPr>
              <a:t>She is a queen. </a:t>
            </a:r>
          </a:p>
          <a:p>
            <a:endParaRPr lang="en-US" sz="3600" dirty="0" smtClean="0"/>
          </a:p>
          <a:p>
            <a:r>
              <a:rPr lang="en-US" sz="3600" b="1" dirty="0" smtClean="0">
                <a:solidFill>
                  <a:srgbClr val="0000FF"/>
                </a:solidFill>
              </a:rPr>
              <a:t>You are a cock. 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7612" y="1380745"/>
            <a:ext cx="5692740" cy="523951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He is a pupil.</a:t>
            </a:r>
          </a:p>
          <a:p>
            <a:endParaRPr lang="en-US" sz="3600" dirty="0" smtClean="0"/>
          </a:p>
          <a:p>
            <a:r>
              <a:rPr lang="en-US" sz="3600" b="1" dirty="0" smtClean="0">
                <a:solidFill>
                  <a:srgbClr val="0000FF"/>
                </a:solidFill>
              </a:rPr>
              <a:t>I am a troll.</a:t>
            </a:r>
          </a:p>
          <a:p>
            <a:endParaRPr lang="en-US" sz="3600" dirty="0" smtClean="0"/>
          </a:p>
          <a:p>
            <a:r>
              <a:rPr lang="en-US" sz="3600" b="1" dirty="0" smtClean="0">
                <a:solidFill>
                  <a:srgbClr val="0000FF"/>
                </a:solidFill>
              </a:rPr>
              <a:t>You are horses.  </a:t>
            </a:r>
          </a:p>
          <a:p>
            <a:endParaRPr lang="en-US" sz="3600" dirty="0" smtClean="0"/>
          </a:p>
          <a:p>
            <a:r>
              <a:rPr lang="en-US" sz="3600" b="1" dirty="0" smtClean="0">
                <a:solidFill>
                  <a:srgbClr val="0000FF"/>
                </a:solidFill>
              </a:rPr>
              <a:t>They are frogs.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2714" y="1207008"/>
            <a:ext cx="1507644" cy="11307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747" y="2324025"/>
            <a:ext cx="1216914" cy="13001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9603" y="2319490"/>
            <a:ext cx="1219306" cy="13046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3203" y="2337741"/>
            <a:ext cx="1481328" cy="11109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439" y="5051178"/>
            <a:ext cx="1216343" cy="124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2676" y="1050045"/>
            <a:ext cx="1091855" cy="128769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3868" y="3768421"/>
            <a:ext cx="1213484" cy="92522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7352" y="3768421"/>
            <a:ext cx="1143000" cy="92057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204" y="3628682"/>
            <a:ext cx="912025" cy="143093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7282" y="5013325"/>
            <a:ext cx="1938068" cy="145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44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рапеция 4"/>
          <p:cNvSpPr/>
          <p:nvPr/>
        </p:nvSpPr>
        <p:spPr>
          <a:xfrm>
            <a:off x="2580161" y="2422409"/>
            <a:ext cx="3576048" cy="73849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51749" y="4028917"/>
            <a:ext cx="3619916" cy="2152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06899" y="2384660"/>
            <a:ext cx="4864729" cy="3796683"/>
          </a:xfrm>
        </p:spPr>
        <p:txBody>
          <a:bodyPr>
            <a:noAutofit/>
          </a:bodyPr>
          <a:lstStyle/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7030A0"/>
                </a:solidFill>
              </a:rPr>
              <a:t>Am I  a pupil?</a:t>
            </a:r>
            <a:r>
              <a:rPr lang="en-US" sz="4400" b="1" dirty="0" smtClean="0">
                <a:solidFill>
                  <a:srgbClr val="A6B727"/>
                </a:solidFill>
              </a:rPr>
              <a:t>                                     </a:t>
            </a:r>
            <a:endParaRPr lang="en-US" sz="4400" b="1" dirty="0">
              <a:solidFill>
                <a:srgbClr val="FF33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FF3300"/>
                </a:solidFill>
              </a:rPr>
              <a:t>Are you a pupil?</a:t>
            </a:r>
            <a:r>
              <a:rPr lang="en-US" sz="4400" b="1" dirty="0" smtClean="0">
                <a:solidFill>
                  <a:srgbClr val="A6B727"/>
                </a:solidFill>
              </a:rPr>
              <a:t>            </a:t>
            </a:r>
            <a:endParaRPr lang="en-US" sz="4400" b="1" dirty="0">
              <a:solidFill>
                <a:srgbClr val="A6B727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0070C0"/>
                </a:solidFill>
              </a:rPr>
              <a:t>Is she  a pupil?</a:t>
            </a:r>
            <a:endParaRPr lang="en-US" sz="4400" b="1" dirty="0">
              <a:solidFill>
                <a:srgbClr val="0070C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0070C0"/>
                </a:solidFill>
              </a:rPr>
              <a:t>Is he a pupil?</a:t>
            </a:r>
            <a:r>
              <a:rPr lang="en-US" sz="4400" b="1" dirty="0" smtClean="0">
                <a:solidFill>
                  <a:srgbClr val="A6B727"/>
                </a:solidFill>
              </a:rPr>
              <a:t>                                   </a:t>
            </a:r>
            <a:endParaRPr lang="en-US" sz="4400" b="1" dirty="0">
              <a:solidFill>
                <a:srgbClr val="FF33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0033CC"/>
                </a:solidFill>
              </a:rPr>
              <a:t>Is it a dog?</a:t>
            </a:r>
            <a:endParaRPr lang="ru-RU" sz="4400" b="1" dirty="0">
              <a:solidFill>
                <a:srgbClr val="0033CC"/>
              </a:solidFill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6725066" y="2270624"/>
            <a:ext cx="4979253" cy="26179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</a:t>
            </a:r>
            <a:endParaRPr lang="ru-RU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3618" y="2487167"/>
            <a:ext cx="4754880" cy="402336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3300"/>
                </a:solidFill>
              </a:rPr>
              <a:t>Are we pupils?</a:t>
            </a:r>
            <a:endParaRPr lang="en-US" sz="4400" b="1" dirty="0">
              <a:solidFill>
                <a:srgbClr val="FF33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FF3300"/>
                </a:solidFill>
              </a:rPr>
              <a:t>Are you pupils?</a:t>
            </a:r>
          </a:p>
          <a:p>
            <a:r>
              <a:rPr lang="en-US" sz="4400" b="1" dirty="0" smtClean="0">
                <a:solidFill>
                  <a:srgbClr val="FF3300"/>
                </a:solidFill>
              </a:rPr>
              <a:t>Are they pupils?</a:t>
            </a:r>
            <a:endParaRPr lang="en-US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5979" y="1714523"/>
            <a:ext cx="12945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Ед.ч</a:t>
            </a:r>
            <a:r>
              <a:rPr lang="ru-RU" sz="4000" b="1" dirty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3618" y="1676775"/>
            <a:ext cx="14163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Мн.ч</a:t>
            </a:r>
            <a:r>
              <a:rPr lang="ru-RU" sz="4000" b="1" dirty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6634" y="2422409"/>
            <a:ext cx="16686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1 лицо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5030" y="3225663"/>
            <a:ext cx="16718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2 лицо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8236" y="4028917"/>
            <a:ext cx="16654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3 лицо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23000" y="638396"/>
            <a:ext cx="79135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A6B727"/>
                </a:solidFill>
                <a:ea typeface="+mj-ea"/>
                <a:cs typeface="+mj-cs"/>
              </a:rPr>
              <a:t>Вопросительные </a:t>
            </a:r>
            <a:r>
              <a:rPr lang="ru-RU" sz="4400" dirty="0">
                <a:solidFill>
                  <a:srgbClr val="A6B727"/>
                </a:solidFill>
                <a:ea typeface="+mj-ea"/>
                <a:cs typeface="+mj-cs"/>
              </a:rPr>
              <a:t>предложения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7303" y="266651"/>
            <a:ext cx="1894993" cy="200072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1665" y="5413180"/>
            <a:ext cx="1359526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87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7" grpId="0"/>
      <p:bldP spid="8" grpId="0"/>
      <p:bldP spid="10" grpId="0"/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Шестиугольник 16"/>
          <p:cNvSpPr/>
          <p:nvPr/>
        </p:nvSpPr>
        <p:spPr>
          <a:xfrm>
            <a:off x="6590860" y="2422407"/>
            <a:ext cx="5598092" cy="172036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6363" y="2422408"/>
            <a:ext cx="5625637" cy="402336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3300"/>
                </a:solidFill>
              </a:rPr>
              <a:t>Yes, we are/ </a:t>
            </a:r>
            <a:r>
              <a:rPr lang="en-US" sz="3200" b="1" dirty="0" smtClean="0">
                <a:solidFill>
                  <a:srgbClr val="FF0066"/>
                </a:solidFill>
              </a:rPr>
              <a:t>No, we’re not.</a:t>
            </a:r>
            <a:endParaRPr lang="en-US" sz="3200" b="1" dirty="0">
              <a:solidFill>
                <a:srgbClr val="FF0066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3200" b="1" dirty="0" smtClean="0">
                <a:solidFill>
                  <a:srgbClr val="FF3300"/>
                </a:solidFill>
              </a:rPr>
              <a:t>Yes, you are/ </a:t>
            </a:r>
            <a:r>
              <a:rPr lang="en-US" sz="3200" b="1" dirty="0" smtClean="0">
                <a:solidFill>
                  <a:srgbClr val="FF0066"/>
                </a:solidFill>
              </a:rPr>
              <a:t>No, you’re not.</a:t>
            </a:r>
          </a:p>
          <a:p>
            <a:r>
              <a:rPr lang="en-US" sz="3200" b="1" dirty="0" smtClean="0">
                <a:solidFill>
                  <a:srgbClr val="FF3300"/>
                </a:solidFill>
              </a:rPr>
              <a:t>Yes, they are/</a:t>
            </a:r>
            <a:r>
              <a:rPr lang="en-US" sz="3200" b="1" dirty="0" smtClean="0">
                <a:solidFill>
                  <a:srgbClr val="FF0066"/>
                </a:solidFill>
              </a:rPr>
              <a:t>No, they’re not.</a:t>
            </a:r>
            <a:endParaRPr lang="en-US" sz="3200" b="1" dirty="0">
              <a:solidFill>
                <a:srgbClr val="FF0066"/>
              </a:solidFill>
            </a:endParaRP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56430" y="3721609"/>
            <a:ext cx="4434058" cy="1719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Трапеция 15"/>
          <p:cNvSpPr/>
          <p:nvPr/>
        </p:nvSpPr>
        <p:spPr>
          <a:xfrm>
            <a:off x="1623726" y="2359420"/>
            <a:ext cx="4109562" cy="659221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73240" y="2422408"/>
            <a:ext cx="5393903" cy="4014215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Yes, I am/ </a:t>
            </a:r>
            <a:r>
              <a:rPr lang="en-US" sz="3200" b="1" dirty="0" smtClean="0">
                <a:solidFill>
                  <a:srgbClr val="CC3399"/>
                </a:solidFill>
              </a:rPr>
              <a:t>No, I’m not.</a:t>
            </a:r>
            <a:endParaRPr lang="en-US" sz="3200" b="1" dirty="0">
              <a:solidFill>
                <a:srgbClr val="CC3399"/>
              </a:solidFill>
            </a:endParaRPr>
          </a:p>
          <a:p>
            <a:r>
              <a:rPr lang="en-US" sz="3200" b="1" dirty="0" smtClean="0">
                <a:solidFill>
                  <a:srgbClr val="FF3300"/>
                </a:solidFill>
              </a:rPr>
              <a:t>Yes, you are/ </a:t>
            </a:r>
            <a:r>
              <a:rPr lang="en-US" sz="3200" b="1" dirty="0" smtClean="0">
                <a:solidFill>
                  <a:srgbClr val="FF0066"/>
                </a:solidFill>
              </a:rPr>
              <a:t>No, you’re not.</a:t>
            </a:r>
            <a:endParaRPr lang="en-US" sz="3200" b="1" dirty="0">
              <a:solidFill>
                <a:srgbClr val="FF0066"/>
              </a:solidFill>
            </a:endParaRPr>
          </a:p>
          <a:p>
            <a:r>
              <a:rPr lang="en-US" sz="3200" b="1" dirty="0" smtClean="0">
                <a:solidFill>
                  <a:srgbClr val="0070C0"/>
                </a:solidFill>
              </a:rPr>
              <a:t>Yes, she is/ </a:t>
            </a:r>
            <a:r>
              <a:rPr lang="en-US" sz="3200" b="1" dirty="0" smtClean="0">
                <a:solidFill>
                  <a:srgbClr val="0000FF"/>
                </a:solidFill>
              </a:rPr>
              <a:t>No, she’s not.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Yes, he is/ </a:t>
            </a:r>
            <a:r>
              <a:rPr lang="en-US" sz="3200" b="1" dirty="0" smtClean="0">
                <a:solidFill>
                  <a:srgbClr val="0000FF"/>
                </a:solidFill>
              </a:rPr>
              <a:t>No, he’s not. 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Yes, it is/ </a:t>
            </a:r>
            <a:r>
              <a:rPr lang="en-US" sz="3200" b="1" dirty="0" smtClean="0">
                <a:solidFill>
                  <a:srgbClr val="0000FF"/>
                </a:solidFill>
              </a:rPr>
              <a:t>No, it’s not.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Краткие ответы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5979" y="1619155"/>
            <a:ext cx="12945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Ед.ч</a:t>
            </a:r>
            <a:r>
              <a:rPr lang="ru-RU" sz="4000" b="1" dirty="0" smtClean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  <a:endParaRPr lang="ru-RU" sz="4000" b="1" dirty="0">
              <a:ln w="12700">
                <a:solidFill>
                  <a:srgbClr val="A6B727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rgbClr val="A6B727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42306" y="1646921"/>
            <a:ext cx="14163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Мн.ч</a:t>
            </a:r>
            <a:r>
              <a:rPr lang="ru-RU" sz="4000" b="1" dirty="0" smtClean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  <a:endParaRPr lang="ru-RU" sz="4000" b="1" dirty="0">
              <a:ln w="12700">
                <a:solidFill>
                  <a:srgbClr val="A6B727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rgbClr val="A6B727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7887" y="2422409"/>
            <a:ext cx="12228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1 лицо</a:t>
            </a:r>
            <a:endParaRPr lang="ru-RU" sz="2800" b="1" dirty="0">
              <a:ln w="22225">
                <a:solidFill>
                  <a:srgbClr val="DF5327"/>
                </a:solidFill>
                <a:prstDash val="solid"/>
              </a:ln>
              <a:solidFill>
                <a:srgbClr val="DF5327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4791" y="3018641"/>
            <a:ext cx="1224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2 </a:t>
            </a:r>
            <a:r>
              <a:rPr lang="ru-RU" sz="28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лицо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4097" y="3619550"/>
            <a:ext cx="1219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3 </a:t>
            </a:r>
            <a:r>
              <a:rPr lang="ru-RU" sz="28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лицо</a:t>
            </a:r>
          </a:p>
        </p:txBody>
      </p:sp>
    </p:spTree>
    <p:extLst>
      <p:ext uri="{BB962C8B-B14F-4D97-AF65-F5344CB8AC3E}">
        <p14:creationId xmlns:p14="http://schemas.microsoft.com/office/powerpoint/2010/main" val="398739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build="p"/>
      <p:bldP spid="2" grpId="0"/>
      <p:bldP spid="6" grpId="0"/>
      <p:bldP spid="7" grpId="0"/>
      <p:bldP spid="8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46888"/>
            <a:ext cx="9875520" cy="1143000"/>
          </a:xfrm>
        </p:spPr>
        <p:txBody>
          <a:bodyPr/>
          <a:lstStyle/>
          <a:p>
            <a:pPr algn="ctr"/>
            <a:r>
              <a:rPr lang="ru-RU" dirty="0" smtClean="0"/>
              <a:t>Составь 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7744" y="1389888"/>
            <a:ext cx="5916168" cy="523951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600" b="1" dirty="0" smtClean="0">
                <a:solidFill>
                  <a:srgbClr val="0000FF"/>
                </a:solidFill>
              </a:rPr>
              <a:t>I am a cook.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00FF"/>
                </a:solidFill>
              </a:rPr>
              <a:t>He is a student.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00FF"/>
                </a:solidFill>
              </a:rPr>
              <a:t>They are tulips.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00FF"/>
                </a:solidFill>
              </a:rPr>
              <a:t>You are a pig.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53912" y="1389888"/>
            <a:ext cx="5833872" cy="523951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She is a doll.</a:t>
            </a:r>
          </a:p>
          <a:p>
            <a:endParaRPr lang="en-US" sz="3600" b="1" dirty="0" smtClean="0">
              <a:solidFill>
                <a:srgbClr val="0000FF"/>
              </a:solidFill>
            </a:endParaRPr>
          </a:p>
          <a:p>
            <a:r>
              <a:rPr lang="en-US" sz="3600" b="1" dirty="0" smtClean="0">
                <a:solidFill>
                  <a:srgbClr val="0000FF"/>
                </a:solidFill>
              </a:rPr>
              <a:t>You are frogs.</a:t>
            </a:r>
          </a:p>
          <a:p>
            <a:endParaRPr lang="en-US" sz="3600" b="1" dirty="0" smtClean="0">
              <a:solidFill>
                <a:srgbClr val="0000FF"/>
              </a:solidFill>
            </a:endParaRPr>
          </a:p>
          <a:p>
            <a:r>
              <a:rPr lang="en-US" sz="3600" b="1" dirty="0" smtClean="0">
                <a:solidFill>
                  <a:srgbClr val="0000FF"/>
                </a:solidFill>
              </a:rPr>
              <a:t>It is a cat.</a:t>
            </a:r>
          </a:p>
          <a:p>
            <a:endParaRPr lang="en-US" sz="3600" b="1" dirty="0" smtClean="0">
              <a:solidFill>
                <a:srgbClr val="0000FF"/>
              </a:solidFill>
            </a:endParaRPr>
          </a:p>
          <a:p>
            <a:r>
              <a:rPr lang="en-US" sz="3600" b="1" dirty="0" smtClean="0">
                <a:solidFill>
                  <a:srgbClr val="0000FF"/>
                </a:solidFill>
              </a:rPr>
              <a:t>We are pupils.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828" y="1124590"/>
            <a:ext cx="938865" cy="14082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584" y="2532888"/>
            <a:ext cx="1091279" cy="12863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4350" y="4925499"/>
            <a:ext cx="1129909" cy="11889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7422" y="5001716"/>
            <a:ext cx="1127858" cy="11888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6030" y="2473073"/>
            <a:ext cx="1231392" cy="8209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5601" y="2473073"/>
            <a:ext cx="1231499" cy="8169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4302" y="3541767"/>
            <a:ext cx="1743456" cy="130759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105" y="5209182"/>
            <a:ext cx="1667175" cy="111231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835" y="3851673"/>
            <a:ext cx="1480776" cy="11105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0406" y="564573"/>
            <a:ext cx="1057352" cy="166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42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4288"/>
            <a:ext cx="9875520" cy="914400"/>
          </a:xfrm>
        </p:spPr>
        <p:txBody>
          <a:bodyPr/>
          <a:lstStyle/>
          <a:p>
            <a:pPr algn="ctr"/>
            <a:r>
              <a:rPr lang="ru-RU" dirty="0" smtClean="0"/>
              <a:t>Ответь на 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4287" y="1138688"/>
            <a:ext cx="5909094" cy="549502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00FF"/>
                </a:solidFill>
              </a:rPr>
              <a:t>Are you a pupil?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00FF"/>
                </a:solidFill>
              </a:rPr>
              <a:t>Is he a chimp?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00FF"/>
                </a:solidFill>
              </a:rPr>
              <a:t>Is it a tulip?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600" b="1" dirty="0" smtClean="0">
              <a:solidFill>
                <a:srgbClr val="0000FF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0000FF"/>
                </a:solidFill>
              </a:rPr>
              <a:t>Are we trolls?</a:t>
            </a:r>
          </a:p>
          <a:p>
            <a:pPr marL="45720" indent="0">
              <a:buNone/>
            </a:pP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7611" y="1138687"/>
            <a:ext cx="5669621" cy="5495025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Is she a cook?</a:t>
            </a:r>
          </a:p>
          <a:p>
            <a:endParaRPr lang="en-US" sz="3600" b="1" dirty="0" smtClean="0">
              <a:solidFill>
                <a:srgbClr val="0000FF"/>
              </a:solidFill>
            </a:endParaRPr>
          </a:p>
          <a:p>
            <a:r>
              <a:rPr lang="en-US" sz="3600" b="1" dirty="0" smtClean="0">
                <a:solidFill>
                  <a:srgbClr val="0000FF"/>
                </a:solidFill>
              </a:rPr>
              <a:t>Are they trees?</a:t>
            </a:r>
          </a:p>
          <a:p>
            <a:endParaRPr lang="en-US" sz="3600" b="1" dirty="0" smtClean="0">
              <a:solidFill>
                <a:srgbClr val="0000FF"/>
              </a:solidFill>
            </a:endParaRPr>
          </a:p>
          <a:p>
            <a:r>
              <a:rPr lang="en-US" sz="3600" b="1" dirty="0" smtClean="0">
                <a:solidFill>
                  <a:srgbClr val="0000FF"/>
                </a:solidFill>
              </a:rPr>
              <a:t>Are you </a:t>
            </a:r>
            <a:r>
              <a:rPr lang="en-US" sz="3600" b="1" dirty="0" err="1" smtClean="0">
                <a:solidFill>
                  <a:srgbClr val="0000FF"/>
                </a:solidFill>
              </a:rPr>
              <a:t>elfs</a:t>
            </a:r>
            <a:r>
              <a:rPr lang="en-US" sz="3600" b="1" dirty="0" smtClean="0">
                <a:solidFill>
                  <a:srgbClr val="0000FF"/>
                </a:solidFill>
              </a:rPr>
              <a:t>?</a:t>
            </a:r>
          </a:p>
          <a:p>
            <a:endParaRPr lang="en-US" sz="3600" b="1" dirty="0" smtClean="0">
              <a:solidFill>
                <a:srgbClr val="0000FF"/>
              </a:solidFill>
            </a:endParaRPr>
          </a:p>
          <a:p>
            <a:r>
              <a:rPr lang="en-US" sz="3600" b="1" dirty="0" smtClean="0">
                <a:solidFill>
                  <a:srgbClr val="0000FF"/>
                </a:solidFill>
              </a:rPr>
              <a:t>Am I a student?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5835" y="2189888"/>
            <a:ext cx="1636143" cy="12271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3684" y="681487"/>
            <a:ext cx="915486" cy="13732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7433" y="2160915"/>
            <a:ext cx="1258541" cy="12430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753" y="970351"/>
            <a:ext cx="1127858" cy="11888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4669" y="3546813"/>
            <a:ext cx="1447935" cy="10859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7433" y="4801102"/>
            <a:ext cx="1719221" cy="12863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816" y="5037310"/>
            <a:ext cx="1091279" cy="12863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4179" y="3657599"/>
            <a:ext cx="1193093" cy="8985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7272" y="3659912"/>
            <a:ext cx="1188823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81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62502201"/>
              </p:ext>
            </p:extLst>
          </p:nvPr>
        </p:nvGraphicFramePr>
        <p:xfrm>
          <a:off x="250166" y="1733908"/>
          <a:ext cx="11723298" cy="486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649"/>
                <a:gridCol w="5861649"/>
              </a:tblGrid>
              <a:tr h="1216325"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r>
                        <a:rPr kumimoji="0" lang="ru-RU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Are you a student?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5) He is not a cock.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216325"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2) We are not </a:t>
                      </a:r>
                      <a:r>
                        <a:rPr kumimoji="0" lang="en-US" sz="3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elfs</a:t>
                      </a: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6) Is it a bus?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216325"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3) I am a pupil.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7) You are not cooks.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216325"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4) Are they sheep?</a:t>
                      </a:r>
                      <a:endParaRPr kumimoji="0" lang="ru-RU" sz="3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8) She is a duck.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58792"/>
            <a:ext cx="9875520" cy="1457865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A6B727"/>
                </a:solidFill>
              </a:rPr>
              <a:t>Переведи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36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81747697"/>
              </p:ext>
            </p:extLst>
          </p:nvPr>
        </p:nvGraphicFramePr>
        <p:xfrm>
          <a:off x="250166" y="1733908"/>
          <a:ext cx="11723298" cy="486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649"/>
                <a:gridCol w="5861649"/>
              </a:tblGrid>
              <a:tr h="1216325"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r>
                        <a:rPr kumimoji="0" lang="ru-RU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You is a pupil.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5) I not am a cook.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216325"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2) They are student.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6) He is a chimp?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216325"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3) Are she a queen?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7) It is box.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216325"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4) We am not trolls.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buClr>
                          <a:srgbClr val="A6B727"/>
                        </a:buClr>
                        <a:buSzPct val="80000"/>
                        <a:buFont typeface="Corbel" pitchFamily="34" charset="0"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8) Is you pupils.</a:t>
                      </a: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58792"/>
            <a:ext cx="9875520" cy="1457865"/>
          </a:xfrm>
        </p:spPr>
        <p:txBody>
          <a:bodyPr/>
          <a:lstStyle/>
          <a:p>
            <a:pPr algn="ctr"/>
            <a:r>
              <a:rPr lang="ru-RU" dirty="0" smtClean="0"/>
              <a:t>Исправь ошибки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85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Ресурсы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Диагностика результатов образования к учебнику О.В. Афанасьевой, И.В. Михеевой </a:t>
            </a:r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“</a:t>
            </a:r>
            <a:r>
              <a:rPr lang="en-US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Rainbow </a:t>
            </a:r>
            <a:r>
              <a:rPr lang="en-US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English” </a:t>
            </a:r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2 класс, </a:t>
            </a:r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Дрофа, 2014, с. 67-68, задание 5.</a:t>
            </a:r>
            <a:endParaRPr 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Garamond" panose="02020404030301010803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2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Картинки:</a:t>
            </a:r>
            <a:endParaRPr lang="en-US" sz="2400" dirty="0" smtClean="0">
              <a:solidFill>
                <a:prstClr val="black">
                  <a:lumMod val="85000"/>
                  <a:lumOff val="15000"/>
                </a:prstClr>
              </a:solidFill>
              <a:latin typeface="Garamond" panose="02020404030301010803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schemeClr val="accent3"/>
                </a:solidFill>
                <a:latin typeface="Trebuchet MS" panose="020B0603020202020204"/>
              </a:rPr>
              <a:t>http://yandex.ru/images/search?text=</a:t>
            </a:r>
            <a:r>
              <a:rPr lang="ru-RU" sz="1200" u="sng" dirty="0">
                <a:solidFill>
                  <a:schemeClr val="accent3"/>
                </a:solidFill>
                <a:latin typeface="Trebuchet MS" panose="020B0603020202020204"/>
              </a:rPr>
              <a:t>пчела&amp;</a:t>
            </a:r>
            <a:r>
              <a:rPr lang="en-US" sz="1200" u="sng" dirty="0">
                <a:solidFill>
                  <a:schemeClr val="accent3"/>
                </a:solidFill>
                <a:latin typeface="Trebuchet MS" panose="020B0603020202020204"/>
              </a:rPr>
              <a:t>pos=1&amp;uinfo=sw-1536-sh-864-ww-921-wh-818-pd-0.8999999761581421-wp-16x9_1368x768&amp;rpt=simage&amp;_=1403460789351&amp;pin=1&amp;img_url=http%3A%2F%2Fimg0.liveinternet.ru%2Fimages%2Fattach%2Fc%2F1%2F73%2F935%2F73935782_4171694_pchela.jpg</a:t>
            </a:r>
            <a:endParaRPr lang="ru-RU" sz="1200" u="sng" dirty="0">
              <a:solidFill>
                <a:schemeClr val="accent3"/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Trebuchet MS" panose="020B0603020202020204"/>
                <a:hlinkClick r:id="rId2"/>
              </a:rPr>
              <a:t>http://yandex.ru/images/search?p=4&amp;text=</a:t>
            </a:r>
            <a:r>
              <a:rPr lang="ru-RU" sz="1200" dirty="0">
                <a:latin typeface="Trebuchet MS" panose="020B0603020202020204"/>
                <a:hlinkClick r:id="rId2"/>
              </a:rPr>
              <a:t>эльф&amp;</a:t>
            </a:r>
            <a:r>
              <a:rPr lang="en-US" sz="1200" dirty="0">
                <a:latin typeface="Trebuchet MS" panose="020B0603020202020204"/>
                <a:hlinkClick r:id="rId2"/>
              </a:rPr>
              <a:t>pos=124&amp;uinfo=sw-1536-sh-864-ww-921-wh-818-pd-0.8999999761581421-wp-16x9_1368x768&amp;rpt=simage&amp;_=1403465005300&amp;pin=1&amp;img_url=http%3A%2F%2Fa2.rimg.info%2F079279d6bfcc9abd5d66f3cfd9e297dc.gif</a:t>
            </a:r>
            <a:endParaRPr lang="ru-RU" sz="1200" dirty="0"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Trebuchet MS" panose="020B0603020202020204"/>
                <a:hlinkClick r:id="rId3"/>
              </a:rPr>
              <a:t>http://yandex.ru/images/search?p=1&amp;text=</a:t>
            </a:r>
            <a:r>
              <a:rPr lang="ru-RU" sz="1200" dirty="0">
                <a:latin typeface="Trebuchet MS" panose="020B0603020202020204"/>
                <a:hlinkClick r:id="rId3"/>
              </a:rPr>
              <a:t>лягушка&amp;</a:t>
            </a:r>
            <a:r>
              <a:rPr lang="en-US" sz="1200" dirty="0">
                <a:latin typeface="Trebuchet MS" panose="020B0603020202020204"/>
                <a:hlinkClick r:id="rId3"/>
              </a:rPr>
              <a:t>pos=35&amp;uinfo=sw-1536-sh-864-ww-921-wh-818-pd-0.8999999761581421-wp-16x9_1368x768&amp;rpt=simage&amp;_=1403465062159&amp;pin=1&amp;img_url=http%3A%2F%2Fwww.floranimal.ru%2Fgallery%2Fbig%2F1616.jpg</a:t>
            </a:r>
            <a:endParaRPr lang="ru-RU" sz="1200" dirty="0"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Trebuchet MS" panose="020B0603020202020204"/>
                <a:hlinkClick r:id="rId4"/>
              </a:rPr>
              <a:t>http://yandex.ru/images/search?text=</a:t>
            </a:r>
            <a:r>
              <a:rPr lang="ru-RU" sz="1200" dirty="0">
                <a:latin typeface="Trebuchet MS" panose="020B0603020202020204"/>
                <a:hlinkClick r:id="rId4"/>
              </a:rPr>
              <a:t>козленок&amp;</a:t>
            </a:r>
            <a:r>
              <a:rPr lang="en-US" sz="1200" dirty="0">
                <a:latin typeface="Trebuchet MS" panose="020B0603020202020204"/>
                <a:hlinkClick r:id="rId4"/>
              </a:rPr>
              <a:t>pos=0&amp;uinfo=sw-1536-sh-864-ww-921-wh-818-pd-0.8999999761581421-wp-16x9_1368x768&amp;rpt=simage&amp;_=1403466131447&amp;pin=1&amp;img_url=http%3A%2F%2Fnews.rin.ru%2Fpictures%2F28%2F205491.jpg</a:t>
            </a:r>
            <a:endParaRPr lang="ru-RU" sz="1200" dirty="0"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Trebuchet MS" panose="020B0603020202020204"/>
                <a:hlinkClick r:id="rId5"/>
              </a:rPr>
              <a:t>http://yandex.ru/images/search?p=2&amp;text=</a:t>
            </a:r>
            <a:r>
              <a:rPr lang="ru-RU" sz="1200" dirty="0">
                <a:latin typeface="Trebuchet MS" panose="020B0603020202020204"/>
                <a:hlinkClick r:id="rId5"/>
              </a:rPr>
              <a:t>лиса&amp;</a:t>
            </a:r>
            <a:r>
              <a:rPr lang="en-US" sz="1200" dirty="0">
                <a:latin typeface="Trebuchet MS" panose="020B0603020202020204"/>
                <a:hlinkClick r:id="rId5"/>
              </a:rPr>
              <a:t>pos=69&amp;uinfo=sw-1536-sh-864-ww-921-wh-818-pd-0.8999999761581421-wp-16x9_1368x768&amp;rpt=simage&amp;_=1403466324050&amp;pin=1&amp;img_url=http%3A%2F%2Fcopypast.ru%2Fuploads%2Fposts%2F1221163001_7.jpg</a:t>
            </a:r>
            <a:endParaRPr lang="ru-RU" sz="1200" dirty="0">
              <a:latin typeface="Trebuchet MS" panose="020B0603020202020204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endParaRPr lang="ru-RU" sz="2400" dirty="0">
              <a:solidFill>
                <a:prstClr val="black">
                  <a:lumMod val="85000"/>
                  <a:lumOff val="15000"/>
                </a:prstClr>
              </a:solidFill>
              <a:latin typeface="Garamond" panose="02020404030301010803"/>
            </a:endParaRPr>
          </a:p>
        </p:txBody>
      </p:sp>
    </p:spTree>
    <p:extLst>
      <p:ext uri="{BB962C8B-B14F-4D97-AF65-F5344CB8AC3E}">
        <p14:creationId xmlns:p14="http://schemas.microsoft.com/office/powerpoint/2010/main" val="419920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681487"/>
            <a:ext cx="9872871" cy="5414513"/>
          </a:xfrm>
        </p:spPr>
        <p:txBody>
          <a:bodyPr>
            <a:normAutofit lnSpcReduction="10000"/>
          </a:bodyPr>
          <a:lstStyle/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90C226"/>
                </a:solidFill>
                <a:latin typeface="Trebuchet MS" panose="020B0603020202020204"/>
                <a:hlinkClick r:id="rId2"/>
              </a:rPr>
              <a:t>http://yandex.ru/images/search?p=1&amp;text=</a:t>
            </a:r>
            <a:r>
              <a:rPr lang="ru-RU" sz="1200" dirty="0">
                <a:solidFill>
                  <a:srgbClr val="90C226"/>
                </a:solidFill>
                <a:latin typeface="Trebuchet MS" panose="020B0603020202020204"/>
                <a:hlinkClick r:id="rId2"/>
              </a:rPr>
              <a:t>поросенок&amp;</a:t>
            </a:r>
            <a:r>
              <a:rPr lang="en-US" sz="1200" dirty="0">
                <a:solidFill>
                  <a:srgbClr val="90C226"/>
                </a:solidFill>
                <a:latin typeface="Trebuchet MS" panose="020B0603020202020204"/>
                <a:hlinkClick r:id="rId2"/>
              </a:rPr>
              <a:t>pos=33&amp;uinfo=sw-1536-sh-864-ww-921-wh-818-pd-0.8999999761581421-wp-16x9_1368x768&amp;rpt=simage&amp;_=</a:t>
            </a:r>
            <a:r>
              <a:rPr lang="en-US" sz="1200" dirty="0" smtClean="0">
                <a:solidFill>
                  <a:srgbClr val="90C226"/>
                </a:solidFill>
                <a:latin typeface="Trebuchet MS" panose="020B0603020202020204"/>
                <a:hlinkClick r:id="rId2"/>
              </a:rPr>
              <a:t>1403466428620&amp;pin=1&amp;img_url=http%3A%2F%2Fm.cdn.blog.hu%2Fcu%2Fcukisag%2Fimage%2Fmalacpacban.jpg</a:t>
            </a:r>
            <a:endParaRPr lang="en-US" sz="1200" dirty="0" smtClean="0">
              <a:solidFill>
                <a:srgbClr val="90C226"/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3"/>
              </a:rPr>
              <a:t>http://yandex.ru/images/search?p=3&amp;text=</a:t>
            </a:r>
            <a:r>
              <a:rPr lang="ru-RU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3"/>
              </a:rPr>
              <a:t>тролли&amp;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3"/>
              </a:rPr>
              <a:t>img_url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3"/>
              </a:rPr>
              <a:t>=http%3A%2F%2Fwww.zamorshtuchki.ru%2Fimages%2F09.jpg&amp;pos=93&amp;uinfo=sw-1536-sh-864-ww-921-wh-818-pd-0.8999999761581421-wp-16x9_1368x768&amp;rpt=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3"/>
              </a:rPr>
              <a:t>simage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3"/>
              </a:rPr>
              <a:t>&amp;_=1404138614328&amp;pin=1</a:t>
            </a:r>
            <a:endParaRPr lang="ru-RU" sz="1200" dirty="0">
              <a:solidFill>
                <a:prstClr val="black">
                  <a:lumMod val="85000"/>
                  <a:lumOff val="1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4"/>
              </a:rPr>
              <a:t>http://yandex.ru/images/search?text=</a:t>
            </a:r>
            <a:r>
              <a:rPr lang="ru-RU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4"/>
              </a:rPr>
              <a:t>лес&amp;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4"/>
              </a:rPr>
              <a:t>img_url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4"/>
              </a:rPr>
              <a:t>=http%3A%2F%2Fimg.nr2.ru%2Fpict%2Farts1%2F24%2F38%2F243829.jpg&amp;pos=13&amp;uinfo=sw-1536-sh-864-ww-921-wh-818-pd-0.8999999761581421-wp-16x9_1368x768&amp;rpt=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4"/>
              </a:rPr>
              <a:t>simage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4"/>
              </a:rPr>
              <a:t>&amp;_=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4"/>
              </a:rPr>
              <a:t>1404139007972&amp;pin=1</a:t>
            </a:r>
            <a:endParaRPr lang="ru-RU" sz="1200" dirty="0" smtClean="0">
              <a:solidFill>
                <a:prstClr val="black">
                  <a:lumMod val="85000"/>
                  <a:lumOff val="1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C000"/>
                </a:solidFill>
                <a:latin typeface="Trebuchet MS" panose="020B0603020202020204"/>
                <a:hlinkClick r:id="rId5"/>
              </a:rPr>
              <a:t>http://yandex.ru/images/search?text=</a:t>
            </a:r>
            <a:r>
              <a:rPr lang="ru-RU" sz="1200" dirty="0">
                <a:solidFill>
                  <a:srgbClr val="FFC000"/>
                </a:solidFill>
                <a:latin typeface="Trebuchet MS" panose="020B0603020202020204"/>
                <a:hlinkClick r:id="rId5"/>
              </a:rPr>
              <a:t>ученик&amp;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/>
                <a:hlinkClick r:id="rId5"/>
              </a:rPr>
              <a:t>img_url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/>
                <a:hlinkClick r:id="rId5"/>
              </a:rPr>
              <a:t>=http%3A%2F%2F1asch1262.ucoz.ru%2F185f.jpg&amp;pos=21&amp;uinfo=sw-1536-sh-864-ww-1687-wh-846-pd-0.8999999761581421-wp-16x9_1366x768&amp;rpt=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/>
                <a:hlinkClick r:id="rId5"/>
              </a:rPr>
              <a:t>simage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/>
                <a:hlinkClick r:id="rId5"/>
              </a:rPr>
              <a:t>&amp;_=</a:t>
            </a:r>
            <a:r>
              <a:rPr lang="en-US" sz="1200" dirty="0" smtClean="0">
                <a:solidFill>
                  <a:srgbClr val="FFC000"/>
                </a:solidFill>
                <a:latin typeface="Trebuchet MS" panose="020B0603020202020204"/>
                <a:hlinkClick r:id="rId5"/>
              </a:rPr>
              <a:t>1408470248778</a:t>
            </a:r>
            <a:endParaRPr lang="ru-RU" sz="1200" dirty="0" smtClean="0">
              <a:solidFill>
                <a:srgbClr val="FFC000"/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9900"/>
                </a:solidFill>
                <a:latin typeface="Trebuchet MS" panose="020B0603020202020204"/>
              </a:rPr>
              <a:t>http://yandex.ru/images/search?text=</a:t>
            </a:r>
            <a:r>
              <a:rPr lang="ru-RU" sz="1200" dirty="0">
                <a:solidFill>
                  <a:srgbClr val="FF9900"/>
                </a:solidFill>
                <a:latin typeface="Trebuchet MS" panose="020B0603020202020204"/>
              </a:rPr>
              <a:t>собака%20ветер&amp;</a:t>
            </a:r>
            <a:r>
              <a:rPr lang="en-US" sz="1200" dirty="0" err="1">
                <a:solidFill>
                  <a:srgbClr val="FF9900"/>
                </a:solidFill>
                <a:latin typeface="Trebuchet MS" panose="020B0603020202020204"/>
              </a:rPr>
              <a:t>img_url</a:t>
            </a:r>
            <a:r>
              <a:rPr lang="en-US" sz="1200" dirty="0">
                <a:solidFill>
                  <a:srgbClr val="FF9900"/>
                </a:solidFill>
                <a:latin typeface="Trebuchet MS" panose="020B0603020202020204"/>
              </a:rPr>
              <a:t>=http%3A%2F%2Fwww.wallsgeneration.ru%2Fimages%2Foriginal%2Flysaya-sobaka-%5B1920x1226%5D-%5B29429055%5D.jpg&amp;pos=16&amp;uinfo=sw-1536-sh-864-ww-1687-wh-846-pd-0.8999999761581421-wp-16x9_1366x768&amp;rpt=</a:t>
            </a:r>
            <a:r>
              <a:rPr lang="en-US" sz="1200" dirty="0" err="1">
                <a:solidFill>
                  <a:srgbClr val="FF9900"/>
                </a:solidFill>
                <a:latin typeface="Trebuchet MS" panose="020B0603020202020204"/>
              </a:rPr>
              <a:t>simage</a:t>
            </a:r>
            <a:r>
              <a:rPr lang="en-US" sz="1200" dirty="0">
                <a:solidFill>
                  <a:srgbClr val="FF9900"/>
                </a:solidFill>
                <a:latin typeface="Trebuchet MS" panose="020B0603020202020204"/>
              </a:rPr>
              <a:t>&amp;_=</a:t>
            </a:r>
            <a:r>
              <a:rPr lang="en-US" sz="1200" dirty="0" smtClean="0">
                <a:solidFill>
                  <a:srgbClr val="FF9900"/>
                </a:solidFill>
                <a:latin typeface="Trebuchet MS" panose="020B0603020202020204"/>
              </a:rPr>
              <a:t>1408470291345</a:t>
            </a:r>
            <a:endParaRPr lang="ru-RU" sz="1200" dirty="0" smtClean="0">
              <a:solidFill>
                <a:srgbClr val="FF9900"/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C000"/>
                </a:solidFill>
                <a:latin typeface="Trebuchet MS" panose="020B0603020202020204"/>
                <a:hlinkClick r:id="rId6"/>
              </a:rPr>
              <a:t>http://yandex.ru/images/search?p=1&amp;text=</a:t>
            </a:r>
            <a:r>
              <a:rPr lang="ru-RU" sz="1200" dirty="0">
                <a:solidFill>
                  <a:srgbClr val="FFC000"/>
                </a:solidFill>
                <a:latin typeface="Trebuchet MS" panose="020B0603020202020204"/>
                <a:hlinkClick r:id="rId6"/>
              </a:rPr>
              <a:t>повар&amp;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/>
                <a:hlinkClick r:id="rId6"/>
              </a:rPr>
              <a:t>img_url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/>
                <a:hlinkClick r:id="rId6"/>
              </a:rPr>
              <a:t>=http%3A%2F%2F37.img.avito.st%2F100x75%2F274969237.jpg&amp;pos=44&amp;uinfo=sw-1536-sh-864-ww-1687-wh-846-pd-0.8999999761581421-wp-16x9_1366x768&amp;rpt=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/>
                <a:hlinkClick r:id="rId6"/>
              </a:rPr>
              <a:t>simage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/>
                <a:hlinkClick r:id="rId6"/>
              </a:rPr>
              <a:t>&amp;_=</a:t>
            </a:r>
            <a:r>
              <a:rPr lang="en-US" sz="1200" dirty="0" smtClean="0">
                <a:solidFill>
                  <a:srgbClr val="FFC000"/>
                </a:solidFill>
                <a:latin typeface="Trebuchet MS" panose="020B0603020202020204"/>
                <a:hlinkClick r:id="rId6"/>
              </a:rPr>
              <a:t>1408470321533</a:t>
            </a:r>
            <a:endParaRPr lang="ru-RU" sz="1200" dirty="0" smtClean="0">
              <a:solidFill>
                <a:srgbClr val="FFC000"/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7"/>
              </a:rPr>
              <a:t>http://yandex.ru/images/search?p=3&amp;text=</a:t>
            </a:r>
            <a:r>
              <a:rPr lang="ru-RU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7"/>
              </a:rPr>
              <a:t>королева&amp;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7"/>
              </a:rPr>
              <a:t>img_url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7"/>
              </a:rPr>
              <a:t>=http%3A%2F%2Fs56.radikal.ru%2Fi152%2F1001%2F52%2F2813e381e71f.jpg&amp;pos=99&amp;uinfo=sw-1536-sh-864-ww-1687-wh-846-pd-0.8999999761581421-wp-16x9_1366x768&amp;rpt=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7"/>
              </a:rPr>
              <a:t>simage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7"/>
              </a:rPr>
              <a:t>&amp;_=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7"/>
              </a:rPr>
              <a:t>1408470361782</a:t>
            </a:r>
            <a:endParaRPr lang="ru-RU" sz="1200" dirty="0" smtClean="0">
              <a:solidFill>
                <a:prstClr val="black">
                  <a:lumMod val="85000"/>
                  <a:lumOff val="1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8"/>
              </a:rPr>
              <a:t>http://yandex.ru/images/search?text=</a:t>
            </a:r>
            <a:r>
              <a:rPr lang="ru-RU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8"/>
              </a:rPr>
              <a:t>петух&amp;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8"/>
              </a:rPr>
              <a:t>img_url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8"/>
              </a:rPr>
              <a:t>=http%3A%2F%2Fwww.symbolsbook.ru%2Fimages%2FP%2FPetuh.jpg&amp;pos=1&amp;uinfo=sw-1536-sh-864-ww-1687-wh-846-pd-0.8999999761581421-wp-16x9_1366x768&amp;rpt=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8"/>
              </a:rPr>
              <a:t>simage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8"/>
              </a:rPr>
              <a:t>&amp;_=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8"/>
              </a:rPr>
              <a:t>1408470397945</a:t>
            </a:r>
            <a:endParaRPr lang="ru-RU" sz="1200" dirty="0" smtClean="0">
              <a:solidFill>
                <a:prstClr val="black">
                  <a:lumMod val="85000"/>
                  <a:lumOff val="1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9"/>
              </a:rPr>
              <a:t>http://yandex.ru/images/search?text=</a:t>
            </a:r>
            <a:r>
              <a:rPr lang="ru-RU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9"/>
              </a:rPr>
              <a:t>цыпленок&amp;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9"/>
              </a:rPr>
              <a:t>img_url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9"/>
              </a:rPr>
              <a:t>=http%3A%2F%2Fimg2.board.com.ua%2Fa%2F2000031972%2Fwm%2F2-tsyiplyata-brojlera.jpg&amp;pos=0&amp;uinfo=sw-1536-sh-864-ww-1687-wh-846-pd-0.8999999761581421-wp-16x9_1366x768&amp;rpt=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9"/>
              </a:rPr>
              <a:t>simage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9"/>
              </a:rPr>
              <a:t>&amp;_=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9"/>
              </a:rPr>
              <a:t>1408470498749</a:t>
            </a:r>
            <a:endParaRPr lang="ru-RU" sz="1200" dirty="0" smtClean="0">
              <a:solidFill>
                <a:prstClr val="black">
                  <a:lumMod val="85000"/>
                  <a:lumOff val="1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10"/>
              </a:rPr>
              <a:t>http://yandex.ru/images/search?text=</a:t>
            </a:r>
            <a:r>
              <a:rPr lang="ru-RU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10"/>
              </a:rPr>
              <a:t>студент&amp;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10"/>
              </a:rPr>
              <a:t>img_url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10"/>
              </a:rPr>
              <a:t>=http%3A%2F%2Fwww.mukachevo.net%2FContent%2Fimg%2Fnews%2Fp_34404_1_gallerybig.jpg&amp;pos=0&amp;uinfo=sw-1536-sh-864-ww-1687-wh-846-pd-0.8999999761581421-wp-16x9_1366x768&amp;rpt=</a:t>
            </a:r>
            <a:r>
              <a:rPr 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10"/>
              </a:rPr>
              <a:t>simage</a:t>
            </a:r>
            <a:r>
              <a:rPr 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10"/>
              </a:rPr>
              <a:t>&amp;_=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rebuchet MS" panose="020B0603020202020204"/>
                <a:hlinkClick r:id="rId10"/>
              </a:rPr>
              <a:t>1408470535113</a:t>
            </a:r>
            <a:endParaRPr lang="ru-RU" sz="1200" dirty="0" smtClean="0">
              <a:solidFill>
                <a:prstClr val="black">
                  <a:lumMod val="85000"/>
                  <a:lumOff val="1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endParaRPr lang="ru-RU" sz="1200" dirty="0">
              <a:solidFill>
                <a:prstClr val="black">
                  <a:lumMod val="85000"/>
                  <a:lumOff val="15000"/>
                </a:prstClr>
              </a:solidFill>
              <a:latin typeface="Trebuchet MS" panose="020B0603020202020204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buClr>
                <a:srgbClr val="90C226"/>
              </a:buClr>
              <a:buFont typeface="Arial" panose="020B0604020202020204" pitchFamily="34" charset="0"/>
              <a:buChar char="•"/>
            </a:pPr>
            <a:endParaRPr lang="ru-RU" sz="1200" dirty="0">
              <a:solidFill>
                <a:srgbClr val="90C226"/>
              </a:solidFill>
              <a:latin typeface="Trebuchet MS" panose="020B0603020202020204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35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3411" y="586595"/>
            <a:ext cx="10161917" cy="5702061"/>
          </a:xfrm>
        </p:spPr>
        <p:txBody>
          <a:bodyPr>
            <a:normAutofit/>
          </a:bodyPr>
          <a:lstStyle/>
          <a:p>
            <a:r>
              <a:rPr lang="en-US" sz="1200" dirty="0">
                <a:latin typeface="Trebuchet MS" panose="020B0603020202020204" pitchFamily="34" charset="0"/>
                <a:hlinkClick r:id="rId2"/>
              </a:rPr>
              <a:t>http://yandex.ru/images/search?text=</a:t>
            </a:r>
            <a:r>
              <a:rPr lang="ru-RU" sz="1200" dirty="0">
                <a:latin typeface="Trebuchet MS" panose="020B0603020202020204" pitchFamily="34" charset="0"/>
                <a:hlinkClick r:id="rId2"/>
              </a:rPr>
              <a:t>овца&amp;</a:t>
            </a:r>
            <a:r>
              <a:rPr lang="en-US" sz="1200" dirty="0" err="1">
                <a:latin typeface="Trebuchet MS" panose="020B0603020202020204" pitchFamily="34" charset="0"/>
                <a:hlinkClick r:id="rId2"/>
              </a:rPr>
              <a:t>img_url</a:t>
            </a:r>
            <a:r>
              <a:rPr lang="en-US" sz="1200" dirty="0">
                <a:latin typeface="Trebuchet MS" panose="020B0603020202020204" pitchFamily="34" charset="0"/>
                <a:hlinkClick r:id="rId2"/>
              </a:rPr>
              <a:t>=http%3A%2F%2Fwww.e1.ru%2Fnews%2Fimages%2F325%2F879%2F325879%2F200x164_ovca_happy-school.jpg&amp;pos=0&amp;uinfo=sw-1536-sh-864-ww-1687-wh-846-pd-0.8999999761581421-wp-16x9_1366x768&amp;rpt=</a:t>
            </a:r>
            <a:r>
              <a:rPr lang="en-US" sz="1200" dirty="0" err="1">
                <a:latin typeface="Trebuchet MS" panose="020B0603020202020204" pitchFamily="34" charset="0"/>
                <a:hlinkClick r:id="rId2"/>
              </a:rPr>
              <a:t>simage</a:t>
            </a:r>
            <a:r>
              <a:rPr lang="en-US" sz="1200" dirty="0">
                <a:latin typeface="Trebuchet MS" panose="020B0603020202020204" pitchFamily="34" charset="0"/>
                <a:hlinkClick r:id="rId2"/>
              </a:rPr>
              <a:t>&amp;_=</a:t>
            </a:r>
            <a:r>
              <a:rPr lang="en-US" sz="1200" dirty="0" smtClean="0">
                <a:latin typeface="Trebuchet MS" panose="020B0603020202020204" pitchFamily="34" charset="0"/>
                <a:hlinkClick r:id="rId2"/>
              </a:rPr>
              <a:t>1408470942213</a:t>
            </a:r>
            <a:endParaRPr lang="ru-RU" sz="1200" dirty="0" smtClean="0">
              <a:latin typeface="Trebuchet MS" panose="020B0603020202020204" pitchFamily="34" charset="0"/>
            </a:endParaRPr>
          </a:p>
          <a:p>
            <a:r>
              <a:rPr lang="en-US" sz="1200" dirty="0">
                <a:latin typeface="Trebuchet MS" panose="020B0603020202020204" pitchFamily="34" charset="0"/>
                <a:hlinkClick r:id="rId3"/>
              </a:rPr>
              <a:t>http://yandex.ru/images/search?text=</a:t>
            </a:r>
            <a:r>
              <a:rPr lang="ru-RU" sz="1200" dirty="0">
                <a:latin typeface="Trebuchet MS" panose="020B0603020202020204" pitchFamily="34" charset="0"/>
                <a:hlinkClick r:id="rId3"/>
              </a:rPr>
              <a:t>кукла&amp;</a:t>
            </a:r>
            <a:r>
              <a:rPr lang="en-US" sz="1200" dirty="0" err="1">
                <a:latin typeface="Trebuchet MS" panose="020B0603020202020204" pitchFamily="34" charset="0"/>
                <a:hlinkClick r:id="rId3"/>
              </a:rPr>
              <a:t>img_url</a:t>
            </a:r>
            <a:r>
              <a:rPr lang="en-US" sz="1200" dirty="0">
                <a:latin typeface="Trebuchet MS" panose="020B0603020202020204" pitchFamily="34" charset="0"/>
                <a:hlinkClick r:id="rId3"/>
              </a:rPr>
              <a:t>=http%3A%2F%2Fs1.pic4you.ru%2Fallimage%2Fy2012%2F12-14%2F12216%2F2822177-thumb.png&amp;pos=25&amp;uinfo=sw-1536-sh-864-ww-1687-wh-846-pd-0.8999999761581421-wp-16x9_1366x768&amp;rpt=</a:t>
            </a:r>
            <a:r>
              <a:rPr lang="en-US" sz="1200" dirty="0" err="1">
                <a:latin typeface="Trebuchet MS" panose="020B0603020202020204" pitchFamily="34" charset="0"/>
                <a:hlinkClick r:id="rId3"/>
              </a:rPr>
              <a:t>simage</a:t>
            </a:r>
            <a:r>
              <a:rPr lang="en-US" sz="1200" dirty="0">
                <a:latin typeface="Trebuchet MS" panose="020B0603020202020204" pitchFamily="34" charset="0"/>
                <a:hlinkClick r:id="rId3"/>
              </a:rPr>
              <a:t>&amp;_=</a:t>
            </a:r>
            <a:r>
              <a:rPr lang="en-US" sz="1200" dirty="0" smtClean="0">
                <a:latin typeface="Trebuchet MS" panose="020B0603020202020204" pitchFamily="34" charset="0"/>
                <a:hlinkClick r:id="rId3"/>
              </a:rPr>
              <a:t>1408471018375</a:t>
            </a:r>
            <a:endParaRPr lang="ru-RU" sz="1200" dirty="0" smtClean="0">
              <a:latin typeface="Trebuchet MS" panose="020B0603020202020204" pitchFamily="34" charset="0"/>
            </a:endParaRPr>
          </a:p>
          <a:p>
            <a:r>
              <a:rPr lang="en-US" sz="1200" dirty="0">
                <a:latin typeface="Trebuchet MS" panose="020B0603020202020204" pitchFamily="34" charset="0"/>
                <a:hlinkClick r:id="rId4"/>
              </a:rPr>
              <a:t>http://yandex.ru/images/search?text=</a:t>
            </a:r>
            <a:r>
              <a:rPr lang="ru-RU" sz="1200" dirty="0">
                <a:latin typeface="Trebuchet MS" panose="020B0603020202020204" pitchFamily="34" charset="0"/>
                <a:hlinkClick r:id="rId4"/>
              </a:rPr>
              <a:t>утка&amp;</a:t>
            </a:r>
            <a:r>
              <a:rPr lang="en-US" sz="1200" dirty="0" err="1">
                <a:latin typeface="Trebuchet MS" panose="020B0603020202020204" pitchFamily="34" charset="0"/>
                <a:hlinkClick r:id="rId4"/>
              </a:rPr>
              <a:t>img_url</a:t>
            </a:r>
            <a:r>
              <a:rPr lang="en-US" sz="1200" dirty="0">
                <a:latin typeface="Trebuchet MS" panose="020B0603020202020204" pitchFamily="34" charset="0"/>
                <a:hlinkClick r:id="rId4"/>
              </a:rPr>
              <a:t>=http%3A%2F%2Fwww.ebftour.ru%2Fimages%2Fload%2FImage%2Fytka5.jpg&amp;pos=4&amp;uinfo=sw-1536-sh-864-ww-1687-wh-846-pd-0.8999999761581421-wp-16x9_1366x768&amp;rpt=</a:t>
            </a:r>
            <a:r>
              <a:rPr lang="en-US" sz="1200" dirty="0" err="1">
                <a:latin typeface="Trebuchet MS" panose="020B0603020202020204" pitchFamily="34" charset="0"/>
                <a:hlinkClick r:id="rId4"/>
              </a:rPr>
              <a:t>simage</a:t>
            </a:r>
            <a:r>
              <a:rPr lang="en-US" sz="1200" dirty="0">
                <a:latin typeface="Trebuchet MS" panose="020B0603020202020204" pitchFamily="34" charset="0"/>
                <a:hlinkClick r:id="rId4"/>
              </a:rPr>
              <a:t>&amp;_=</a:t>
            </a:r>
            <a:r>
              <a:rPr lang="en-US" sz="1200" dirty="0" smtClean="0">
                <a:latin typeface="Trebuchet MS" panose="020B0603020202020204" pitchFamily="34" charset="0"/>
                <a:hlinkClick r:id="rId4"/>
              </a:rPr>
              <a:t>1408471354158</a:t>
            </a:r>
            <a:endParaRPr lang="ru-RU" sz="1200" dirty="0" smtClean="0">
              <a:latin typeface="Trebuchet MS" panose="020B0603020202020204" pitchFamily="34" charset="0"/>
            </a:endParaRPr>
          </a:p>
          <a:p>
            <a:r>
              <a:rPr lang="en-US" sz="1200" dirty="0">
                <a:solidFill>
                  <a:srgbClr val="FFC000"/>
                </a:solidFill>
                <a:latin typeface="Trebuchet MS" panose="020B0603020202020204" pitchFamily="34" charset="0"/>
                <a:hlinkClick r:id="rId5"/>
              </a:rPr>
              <a:t>http://yandex.ru/images/search?p=7&amp;text=</a:t>
            </a:r>
            <a:r>
              <a:rPr lang="ru-RU" sz="1200" dirty="0">
                <a:solidFill>
                  <a:srgbClr val="FFC000"/>
                </a:solidFill>
                <a:latin typeface="Trebuchet MS" panose="020B0603020202020204" pitchFamily="34" charset="0"/>
                <a:hlinkClick r:id="rId5"/>
              </a:rPr>
              <a:t>рыба&amp;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 pitchFamily="34" charset="0"/>
                <a:hlinkClick r:id="rId5"/>
              </a:rPr>
              <a:t>img_url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 pitchFamily="34" charset="0"/>
                <a:hlinkClick r:id="rId5"/>
              </a:rPr>
              <a:t>=http%3A%2F%2Fz18.d.sdska.ru%2F2-z18-2d3f9f6d-15a7-40fe-8a85-f68b4dca009f.jpg&amp;pos=210&amp;uinfo=sw-1536-sh-864-ww-1687-wh-846-pd-0.8999999761581421-wp-16x9_1366x768&amp;rpt=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 pitchFamily="34" charset="0"/>
                <a:hlinkClick r:id="rId5"/>
              </a:rPr>
              <a:t>simage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 pitchFamily="34" charset="0"/>
                <a:hlinkClick r:id="rId5"/>
              </a:rPr>
              <a:t>&amp;_=</a:t>
            </a:r>
            <a:r>
              <a:rPr lang="en-US" sz="1200" dirty="0" smtClean="0">
                <a:solidFill>
                  <a:srgbClr val="FFC000"/>
                </a:solidFill>
                <a:latin typeface="Trebuchet MS" panose="020B0603020202020204" pitchFamily="34" charset="0"/>
                <a:hlinkClick r:id="rId5"/>
              </a:rPr>
              <a:t>1408471453398</a:t>
            </a:r>
            <a:endParaRPr lang="ru-RU" sz="1200" dirty="0" smtClean="0">
              <a:solidFill>
                <a:srgbClr val="FFC000"/>
              </a:solidFill>
              <a:latin typeface="Trebuchet MS" panose="020B0603020202020204" pitchFamily="34" charset="0"/>
            </a:endParaRPr>
          </a:p>
          <a:p>
            <a:r>
              <a:rPr lang="en-US" sz="1200" dirty="0">
                <a:solidFill>
                  <a:srgbClr val="FF9900"/>
                </a:solidFill>
                <a:latin typeface="Trebuchet MS" panose="020B0603020202020204" pitchFamily="34" charset="0"/>
              </a:rPr>
              <a:t>http://yandex.ru/images/search?p=1&amp;text=</a:t>
            </a:r>
            <a:r>
              <a:rPr lang="ru-RU" sz="1200" dirty="0">
                <a:solidFill>
                  <a:srgbClr val="FF9900"/>
                </a:solidFill>
                <a:latin typeface="Trebuchet MS" panose="020B0603020202020204" pitchFamily="34" charset="0"/>
              </a:rPr>
              <a:t>тюльпаны&amp;</a:t>
            </a:r>
            <a:r>
              <a:rPr lang="en-US" sz="1200" dirty="0" err="1">
                <a:solidFill>
                  <a:srgbClr val="FF9900"/>
                </a:solidFill>
                <a:latin typeface="Trebuchet MS" panose="020B0603020202020204" pitchFamily="34" charset="0"/>
              </a:rPr>
              <a:t>img_url</a:t>
            </a:r>
            <a:r>
              <a:rPr lang="en-US" sz="1200" dirty="0">
                <a:solidFill>
                  <a:srgbClr val="FF9900"/>
                </a:solidFill>
                <a:latin typeface="Trebuchet MS" panose="020B0603020202020204" pitchFamily="34" charset="0"/>
              </a:rPr>
              <a:t>=http%3A%2F%2Famolife.com%2Fimage%2Fimages%2Fstories%2FNature%2FFlowers%2Fspring_melody_(3).</a:t>
            </a:r>
            <a:r>
              <a:rPr lang="en-US" sz="1200" dirty="0" err="1">
                <a:solidFill>
                  <a:srgbClr val="FF9900"/>
                </a:solidFill>
                <a:latin typeface="Trebuchet MS" panose="020B0603020202020204" pitchFamily="34" charset="0"/>
              </a:rPr>
              <a:t>jpg&amp;pos</a:t>
            </a:r>
            <a:r>
              <a:rPr lang="en-US" sz="1200" dirty="0">
                <a:solidFill>
                  <a:srgbClr val="FF9900"/>
                </a:solidFill>
                <a:latin typeface="Trebuchet MS" panose="020B0603020202020204" pitchFamily="34" charset="0"/>
              </a:rPr>
              <a:t>=51&amp;uinfo=sw-1536-sh-864-ww-1687-wh-846-pd-0.8999999761581421-wp-16x9_1366x768&amp;rpt=</a:t>
            </a:r>
            <a:r>
              <a:rPr lang="en-US" sz="1200" dirty="0" err="1">
                <a:solidFill>
                  <a:srgbClr val="FF9900"/>
                </a:solidFill>
                <a:latin typeface="Trebuchet MS" panose="020B0603020202020204" pitchFamily="34" charset="0"/>
              </a:rPr>
              <a:t>simage</a:t>
            </a:r>
            <a:r>
              <a:rPr lang="en-US" sz="1200" dirty="0">
                <a:solidFill>
                  <a:srgbClr val="FF9900"/>
                </a:solidFill>
                <a:latin typeface="Trebuchet MS" panose="020B0603020202020204" pitchFamily="34" charset="0"/>
              </a:rPr>
              <a:t>&amp;_=</a:t>
            </a:r>
            <a:r>
              <a:rPr lang="en-US" sz="1200" dirty="0" smtClean="0">
                <a:solidFill>
                  <a:srgbClr val="FF9900"/>
                </a:solidFill>
                <a:latin typeface="Trebuchet MS" panose="020B0603020202020204" pitchFamily="34" charset="0"/>
              </a:rPr>
              <a:t>1408472006732</a:t>
            </a:r>
            <a:endParaRPr lang="ru-RU" sz="1200" dirty="0" smtClean="0">
              <a:solidFill>
                <a:srgbClr val="FF9900"/>
              </a:solidFill>
              <a:latin typeface="Trebuchet MS" panose="020B0603020202020204" pitchFamily="34" charset="0"/>
            </a:endParaRPr>
          </a:p>
          <a:p>
            <a:r>
              <a:rPr lang="en-US" sz="1200" dirty="0">
                <a:solidFill>
                  <a:srgbClr val="FFC000"/>
                </a:solidFill>
                <a:latin typeface="Trebuchet MS" panose="020B0603020202020204" pitchFamily="34" charset="0"/>
                <a:hlinkClick r:id="rId6"/>
              </a:rPr>
              <a:t>http://yandex.ru/images/search?text=</a:t>
            </a:r>
            <a:r>
              <a:rPr lang="ru-RU" sz="1200" dirty="0">
                <a:solidFill>
                  <a:srgbClr val="FFC000"/>
                </a:solidFill>
                <a:latin typeface="Trebuchet MS" panose="020B0603020202020204" pitchFamily="34" charset="0"/>
                <a:hlinkClick r:id="rId6"/>
              </a:rPr>
              <a:t>кошка&amp;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 pitchFamily="34" charset="0"/>
                <a:hlinkClick r:id="rId6"/>
              </a:rPr>
              <a:t>img_url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 pitchFamily="34" charset="0"/>
                <a:hlinkClick r:id="rId6"/>
              </a:rPr>
              <a:t>=http%3A%2F%2Fia114.odnoklassniki.ru%2FgetImage%3FphotoId%3D393965888116%26photoType%3D2&amp;pos=0&amp;uinfo=sw-1536-sh-864-ww-1687-wh-846-pd-0.8999999761581421-wp-16x9_1366x768&amp;rpt=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 pitchFamily="34" charset="0"/>
                <a:hlinkClick r:id="rId6"/>
              </a:rPr>
              <a:t>simage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 pitchFamily="34" charset="0"/>
                <a:hlinkClick r:id="rId6"/>
              </a:rPr>
              <a:t>&amp;_=</a:t>
            </a:r>
            <a:r>
              <a:rPr lang="en-US" sz="1200" dirty="0" smtClean="0">
                <a:solidFill>
                  <a:srgbClr val="FFC000"/>
                </a:solidFill>
                <a:latin typeface="Trebuchet MS" panose="020B0603020202020204" pitchFamily="34" charset="0"/>
                <a:hlinkClick r:id="rId6"/>
              </a:rPr>
              <a:t>1408472058724</a:t>
            </a:r>
            <a:endParaRPr lang="ru-RU" sz="1200" dirty="0" smtClean="0">
              <a:solidFill>
                <a:srgbClr val="FFC000"/>
              </a:solidFill>
              <a:latin typeface="Trebuchet MS" panose="020B0603020202020204" pitchFamily="34" charset="0"/>
            </a:endParaRPr>
          </a:p>
          <a:p>
            <a:r>
              <a:rPr lang="en-US" sz="1200" dirty="0">
                <a:solidFill>
                  <a:srgbClr val="FF9900"/>
                </a:solidFill>
                <a:latin typeface="Trebuchet MS" panose="020B0603020202020204" pitchFamily="34" charset="0"/>
              </a:rPr>
              <a:t>http://yandex.ru/images/search?p=1&amp;text=</a:t>
            </a:r>
            <a:r>
              <a:rPr lang="ru-RU" sz="1200" dirty="0">
                <a:solidFill>
                  <a:srgbClr val="FF9900"/>
                </a:solidFill>
                <a:latin typeface="Trebuchet MS" panose="020B0603020202020204" pitchFamily="34" charset="0"/>
              </a:rPr>
              <a:t>шимпанзе&amp;</a:t>
            </a:r>
            <a:r>
              <a:rPr lang="en-US" sz="1200" dirty="0" err="1">
                <a:solidFill>
                  <a:srgbClr val="FF9900"/>
                </a:solidFill>
                <a:latin typeface="Trebuchet MS" panose="020B0603020202020204" pitchFamily="34" charset="0"/>
              </a:rPr>
              <a:t>img_url</a:t>
            </a:r>
            <a:r>
              <a:rPr lang="en-US" sz="1200" dirty="0">
                <a:solidFill>
                  <a:srgbClr val="FF9900"/>
                </a:solidFill>
                <a:latin typeface="Trebuchet MS" panose="020B0603020202020204" pitchFamily="34" charset="0"/>
              </a:rPr>
              <a:t>=http%3A%2F%2Fimg.encyc.yandex.net%2Fillustrations%2Fbse%2Fpictures%2F02536%2F658740-95x96_.jpg&amp;pos=58&amp;uinfo=sw-1536-sh-864-ww-1687-wh-846-pd-0.8999999761581421-wp-16x9_1366x768&amp;rpt=</a:t>
            </a:r>
            <a:r>
              <a:rPr lang="en-US" sz="1200" dirty="0" err="1">
                <a:solidFill>
                  <a:srgbClr val="FF9900"/>
                </a:solidFill>
                <a:latin typeface="Trebuchet MS" panose="020B0603020202020204" pitchFamily="34" charset="0"/>
              </a:rPr>
              <a:t>simage</a:t>
            </a:r>
            <a:r>
              <a:rPr lang="en-US" sz="1200" dirty="0">
                <a:solidFill>
                  <a:srgbClr val="FF9900"/>
                </a:solidFill>
                <a:latin typeface="Trebuchet MS" panose="020B0603020202020204" pitchFamily="34" charset="0"/>
              </a:rPr>
              <a:t>&amp;_=</a:t>
            </a:r>
            <a:r>
              <a:rPr lang="en-US" sz="1200" dirty="0" smtClean="0">
                <a:solidFill>
                  <a:srgbClr val="FF9900"/>
                </a:solidFill>
                <a:latin typeface="Trebuchet MS" panose="020B0603020202020204" pitchFamily="34" charset="0"/>
              </a:rPr>
              <a:t>1408472083849</a:t>
            </a:r>
            <a:endParaRPr lang="ru-RU" sz="1200" dirty="0" smtClean="0">
              <a:solidFill>
                <a:srgbClr val="FF9900"/>
              </a:solidFill>
              <a:latin typeface="Trebuchet MS" panose="020B0603020202020204" pitchFamily="34" charset="0"/>
            </a:endParaRPr>
          </a:p>
          <a:p>
            <a:r>
              <a:rPr lang="en-US" sz="1200" dirty="0">
                <a:solidFill>
                  <a:srgbClr val="FFC000"/>
                </a:solidFill>
                <a:latin typeface="Trebuchet MS" panose="020B0603020202020204" pitchFamily="34" charset="0"/>
                <a:hlinkClick r:id="rId7"/>
              </a:rPr>
              <a:t>http://yandex.ru/images/search?text=</a:t>
            </a:r>
            <a:r>
              <a:rPr lang="ru-RU" sz="1200" dirty="0">
                <a:solidFill>
                  <a:srgbClr val="FFC000"/>
                </a:solidFill>
                <a:latin typeface="Trebuchet MS" panose="020B0603020202020204" pitchFamily="34" charset="0"/>
                <a:hlinkClick r:id="rId7"/>
              </a:rPr>
              <a:t>роза&amp;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 pitchFamily="34" charset="0"/>
                <a:hlinkClick r:id="rId7"/>
              </a:rPr>
              <a:t>img_url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 pitchFamily="34" charset="0"/>
                <a:hlinkClick r:id="rId7"/>
              </a:rPr>
              <a:t>=http%3A%2F%2Fsadisam.com%2Fpictures%2F7023.gif&amp;pos=0&amp;uinfo=sw-1536-sh-864-ww-1687-wh-846-pd-0.8999999761581421-wp-16x9_1366x768&amp;rpt=</a:t>
            </a:r>
            <a:r>
              <a:rPr lang="en-US" sz="1200" dirty="0" err="1">
                <a:solidFill>
                  <a:srgbClr val="FFC000"/>
                </a:solidFill>
                <a:latin typeface="Trebuchet MS" panose="020B0603020202020204" pitchFamily="34" charset="0"/>
                <a:hlinkClick r:id="rId7"/>
              </a:rPr>
              <a:t>simage</a:t>
            </a:r>
            <a:r>
              <a:rPr lang="en-US" sz="1200" dirty="0">
                <a:solidFill>
                  <a:srgbClr val="FFC000"/>
                </a:solidFill>
                <a:latin typeface="Trebuchet MS" panose="020B0603020202020204" pitchFamily="34" charset="0"/>
                <a:hlinkClick r:id="rId7"/>
              </a:rPr>
              <a:t>&amp;_=</a:t>
            </a:r>
            <a:r>
              <a:rPr lang="en-US" sz="1200" dirty="0" smtClean="0">
                <a:solidFill>
                  <a:srgbClr val="FFC000"/>
                </a:solidFill>
                <a:latin typeface="Trebuchet MS" panose="020B0603020202020204" pitchFamily="34" charset="0"/>
                <a:hlinkClick r:id="rId7"/>
              </a:rPr>
              <a:t>1408472111945</a:t>
            </a:r>
            <a:endParaRPr lang="ru-RU" sz="1200" dirty="0" smtClean="0">
              <a:solidFill>
                <a:srgbClr val="FFC000"/>
              </a:solidFill>
              <a:latin typeface="Trebuchet MS" panose="020B0603020202020204" pitchFamily="34" charset="0"/>
            </a:endParaRP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0677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7200" b="1" cap="all" dirty="0"/>
              <a:t>Глагол</a:t>
            </a:r>
            <a:r>
              <a:rPr lang="ru-RU" sz="7200" b="1" cap="all" dirty="0">
                <a:solidFill>
                  <a:srgbClr val="FFFFFF"/>
                </a:solidFill>
              </a:rPr>
              <a:t> </a:t>
            </a:r>
            <a:r>
              <a:rPr lang="en-US" sz="7200" b="1" i="1" cap="all" dirty="0">
                <a:solidFill>
                  <a:srgbClr val="FF0000"/>
                </a:solidFill>
              </a:rPr>
              <a:t>to be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lvl="0" indent="-28575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3200" i="1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Презентация составлена к учебнику О.В. Афанасьевой, И. В. Михеевой </a:t>
            </a:r>
            <a:r>
              <a:rPr lang="en-US" sz="3200" i="1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“Rainbow English” </a:t>
            </a:r>
            <a:r>
              <a:rPr lang="ru-RU" sz="3200" i="1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2 класс. Презентация может быть использована </a:t>
            </a:r>
            <a:r>
              <a:rPr lang="ru-RU" sz="32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на уроках </a:t>
            </a:r>
            <a:r>
              <a:rPr lang="ru-RU" sz="3200" i="1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по изучению </a:t>
            </a:r>
            <a:r>
              <a:rPr lang="ru-RU" sz="32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глагола </a:t>
            </a:r>
            <a:r>
              <a:rPr lang="en-US" sz="32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to be</a:t>
            </a:r>
            <a:r>
              <a:rPr lang="ru-RU" sz="32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 в несколько этапов: 1. утвердительные; 2. отрицательные; 3. вопросительные предложения и ответы на них. Кроме того, используйте на уроках соответствующие упражнения из учебника. Рекомендуемое </a:t>
            </a:r>
            <a:r>
              <a:rPr lang="ru-RU" sz="3200" i="1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время проведения: после </a:t>
            </a:r>
            <a:r>
              <a:rPr lang="en-US" sz="3200" i="1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Step </a:t>
            </a:r>
            <a:r>
              <a:rPr lang="en-US" sz="32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36.</a:t>
            </a:r>
            <a:r>
              <a:rPr lang="ru-RU" sz="3200" i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 </a:t>
            </a:r>
            <a:endParaRPr lang="ru-RU" sz="3200" i="1" dirty="0">
              <a:solidFill>
                <a:prstClr val="black">
                  <a:lumMod val="85000"/>
                  <a:lumOff val="15000"/>
                </a:prstClr>
              </a:solidFill>
              <a:latin typeface="Garamond" panose="02020404030301010803"/>
            </a:endParaRPr>
          </a:p>
        </p:txBody>
      </p:sp>
    </p:spTree>
    <p:extLst>
      <p:ext uri="{BB962C8B-B14F-4D97-AF65-F5344CB8AC3E}">
        <p14:creationId xmlns:p14="http://schemas.microsoft.com/office/powerpoint/2010/main" val="341197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61329" y="478614"/>
            <a:ext cx="5020573" cy="26455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411224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rgbClr val="800080"/>
                </a:solidFill>
              </a:rPr>
              <a:t>t</a:t>
            </a:r>
            <a:r>
              <a:rPr lang="en-US" sz="6600" b="1" dirty="0" smtClean="0">
                <a:solidFill>
                  <a:srgbClr val="800080"/>
                </a:solidFill>
              </a:rPr>
              <a:t>o be</a:t>
            </a:r>
            <a:endParaRPr lang="ru-RU" sz="6600" b="1" dirty="0">
              <a:solidFill>
                <a:srgbClr val="80008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3154466"/>
            <a:ext cx="10570464" cy="3292054"/>
          </a:xfrm>
        </p:spPr>
        <p:txBody>
          <a:bodyPr>
            <a:normAutofit fontScale="92500" lnSpcReduction="20000"/>
          </a:bodyPr>
          <a:lstStyle/>
          <a:p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en-US" sz="4400" b="1" dirty="0" smtClean="0">
                <a:solidFill>
                  <a:srgbClr val="FF0000"/>
                </a:solidFill>
              </a:rPr>
              <a:t>Am</a:t>
            </a:r>
            <a:r>
              <a:rPr lang="en-US" sz="4400" b="1" dirty="0" smtClean="0"/>
              <a:t>, </a:t>
            </a:r>
            <a:r>
              <a:rPr lang="en-US" sz="4400" b="1" dirty="0" smtClean="0">
                <a:solidFill>
                  <a:srgbClr val="0070C0"/>
                </a:solidFill>
              </a:rPr>
              <a:t>is</a:t>
            </a:r>
            <a:r>
              <a:rPr lang="en-US" sz="4400" dirty="0" smtClean="0"/>
              <a:t> </a:t>
            </a:r>
            <a:r>
              <a:rPr lang="ru-RU" sz="4400" dirty="0" smtClean="0"/>
              <a:t>и </a:t>
            </a:r>
            <a:r>
              <a:rPr lang="en-US" sz="4400" b="1" dirty="0" smtClean="0">
                <a:solidFill>
                  <a:srgbClr val="FF00FF"/>
                </a:solidFill>
              </a:rPr>
              <a:t>are</a:t>
            </a:r>
            <a:r>
              <a:rPr lang="ru-RU" sz="4400" dirty="0" smtClean="0"/>
              <a:t> – это </a:t>
            </a:r>
            <a:r>
              <a:rPr lang="ru-RU" sz="4400" b="1" dirty="0" smtClean="0">
                <a:solidFill>
                  <a:srgbClr val="7030A0"/>
                </a:solidFill>
              </a:rPr>
              <a:t>формы</a:t>
            </a:r>
            <a:r>
              <a:rPr lang="ru-RU" sz="4400" dirty="0" smtClean="0"/>
              <a:t> глагола </a:t>
            </a:r>
            <a:r>
              <a:rPr lang="en-US" sz="4400" i="1" u="sng" dirty="0" smtClean="0"/>
              <a:t>to be</a:t>
            </a:r>
            <a:r>
              <a:rPr lang="en-US" sz="4400" dirty="0" smtClean="0"/>
              <a:t>.</a:t>
            </a:r>
          </a:p>
          <a:p>
            <a:r>
              <a:rPr lang="ru-RU" sz="4400" dirty="0" smtClean="0"/>
              <a:t>Глагол переводится как </a:t>
            </a:r>
            <a:r>
              <a:rPr lang="ru-RU" sz="4400" b="1" dirty="0" smtClean="0">
                <a:solidFill>
                  <a:srgbClr val="CC0000"/>
                </a:solidFill>
              </a:rPr>
              <a:t>быть, являться, находиться.</a:t>
            </a:r>
            <a:endParaRPr lang="en-US" sz="4400" b="1" dirty="0" smtClean="0">
              <a:solidFill>
                <a:srgbClr val="CC0000"/>
              </a:solidFill>
            </a:endParaRPr>
          </a:p>
          <a:p>
            <a:r>
              <a:rPr lang="ru-RU" sz="4400" dirty="0" smtClean="0"/>
              <a:t>Все формы имеют </a:t>
            </a:r>
            <a:r>
              <a:rPr lang="ru-RU" sz="4400" i="1" dirty="0" smtClean="0">
                <a:solidFill>
                  <a:srgbClr val="00B050"/>
                </a:solidFill>
              </a:rPr>
              <a:t>полную</a:t>
            </a:r>
            <a:r>
              <a:rPr lang="ru-RU" sz="4400" dirty="0" smtClean="0"/>
              <a:t> и </a:t>
            </a:r>
            <a:r>
              <a:rPr lang="ru-RU" sz="4400" i="1" dirty="0" smtClean="0">
                <a:solidFill>
                  <a:srgbClr val="00B050"/>
                </a:solidFill>
              </a:rPr>
              <a:t>сокращенную</a:t>
            </a:r>
            <a:r>
              <a:rPr lang="ru-RU" sz="4400" dirty="0" smtClean="0"/>
              <a:t> формы.</a:t>
            </a:r>
            <a:endParaRPr lang="ru-RU" sz="4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700016" y="1874520"/>
            <a:ext cx="713232" cy="356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071616" y="1837944"/>
            <a:ext cx="9144" cy="448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656832" y="1801368"/>
            <a:ext cx="685800" cy="429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046775" y="2231136"/>
            <a:ext cx="11304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am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53285" y="2231136"/>
            <a:ext cx="649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00FF"/>
                </a:solidFill>
                <a:effectLst/>
              </a:rPr>
              <a:t>is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09202" y="2231136"/>
            <a:ext cx="1136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are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882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Шестиугольник 16"/>
          <p:cNvSpPr/>
          <p:nvPr/>
        </p:nvSpPr>
        <p:spPr>
          <a:xfrm>
            <a:off x="6699067" y="2257022"/>
            <a:ext cx="3314769" cy="277318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рапеция 15"/>
          <p:cNvSpPr/>
          <p:nvPr/>
        </p:nvSpPr>
        <p:spPr>
          <a:xfrm>
            <a:off x="2753452" y="2359420"/>
            <a:ext cx="1371600" cy="89862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935224" y="4028917"/>
            <a:ext cx="2276856" cy="21981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Полные формы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3967" y="2487167"/>
            <a:ext cx="4754880" cy="402336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</a:rPr>
              <a:t>I am</a:t>
            </a:r>
            <a:endParaRPr lang="en-US" sz="4400" b="1" dirty="0">
              <a:solidFill>
                <a:srgbClr val="FF0000"/>
              </a:solidFill>
            </a:endParaRPr>
          </a:p>
          <a:p>
            <a:r>
              <a:rPr lang="en-US" sz="4400" b="1" dirty="0" smtClean="0">
                <a:solidFill>
                  <a:srgbClr val="FF3300"/>
                </a:solidFill>
              </a:rPr>
              <a:t>You are</a:t>
            </a:r>
            <a:endParaRPr lang="en-US" sz="4400" b="1" dirty="0">
              <a:solidFill>
                <a:srgbClr val="FF3300"/>
              </a:solidFill>
            </a:endParaRPr>
          </a:p>
          <a:p>
            <a:r>
              <a:rPr lang="en-US" sz="4400" b="1" dirty="0" smtClean="0">
                <a:solidFill>
                  <a:srgbClr val="0070C0"/>
                </a:solidFill>
              </a:rPr>
              <a:t>She </a:t>
            </a:r>
            <a:r>
              <a:rPr lang="en-US" sz="4400" b="1" dirty="0">
                <a:solidFill>
                  <a:srgbClr val="0070C0"/>
                </a:solidFill>
              </a:rPr>
              <a:t>is</a:t>
            </a:r>
            <a:endParaRPr lang="en-US" sz="4400" b="1" dirty="0" smtClean="0">
              <a:solidFill>
                <a:srgbClr val="0070C0"/>
              </a:solidFill>
            </a:endParaRPr>
          </a:p>
          <a:p>
            <a:r>
              <a:rPr lang="en-US" sz="4400" b="1" dirty="0" smtClean="0">
                <a:solidFill>
                  <a:srgbClr val="0070C0"/>
                </a:solidFill>
              </a:rPr>
              <a:t>He is </a:t>
            </a:r>
          </a:p>
          <a:p>
            <a:r>
              <a:rPr lang="en-US" sz="4400" b="1" dirty="0" smtClean="0">
                <a:solidFill>
                  <a:srgbClr val="0070C0"/>
                </a:solidFill>
              </a:rPr>
              <a:t>It is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3618" y="2487167"/>
            <a:ext cx="4754880" cy="402336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3300"/>
                </a:solidFill>
              </a:rPr>
              <a:t>We </a:t>
            </a:r>
            <a:r>
              <a:rPr lang="en-US" sz="4400" b="1" dirty="0">
                <a:solidFill>
                  <a:srgbClr val="FF3300"/>
                </a:solidFill>
              </a:rPr>
              <a:t>are</a:t>
            </a: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FF3300"/>
                </a:solidFill>
              </a:rPr>
              <a:t>You are</a:t>
            </a:r>
          </a:p>
          <a:p>
            <a:r>
              <a:rPr lang="en-US" sz="4400" b="1" dirty="0">
                <a:solidFill>
                  <a:srgbClr val="FF3300"/>
                </a:solidFill>
              </a:rPr>
              <a:t>T</a:t>
            </a:r>
            <a:r>
              <a:rPr lang="en-US" sz="4400" b="1" dirty="0" smtClean="0">
                <a:solidFill>
                  <a:srgbClr val="FF3300"/>
                </a:solidFill>
              </a:rPr>
              <a:t>hey </a:t>
            </a:r>
            <a:r>
              <a:rPr lang="en-US" sz="4400" b="1" dirty="0">
                <a:solidFill>
                  <a:srgbClr val="FF3300"/>
                </a:solidFill>
              </a:rPr>
              <a:t>are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5979" y="1619155"/>
            <a:ext cx="12945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Ед.ч</a:t>
            </a:r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.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42306" y="1646921"/>
            <a:ext cx="14163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Мн.ч</a:t>
            </a:r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.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6634" y="2422409"/>
            <a:ext cx="16686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 лицо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030" y="3225663"/>
            <a:ext cx="16718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2 </a:t>
            </a:r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лицо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8236" y="4028917"/>
            <a:ext cx="16654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3 </a:t>
            </a:r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лицо</a:t>
            </a:r>
          </a:p>
        </p:txBody>
      </p:sp>
    </p:spTree>
    <p:extLst>
      <p:ext uri="{BB962C8B-B14F-4D97-AF65-F5344CB8AC3E}">
        <p14:creationId xmlns:p14="http://schemas.microsoft.com/office/powerpoint/2010/main" val="127667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6" grpId="0"/>
      <p:bldP spid="7" grpId="0"/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Шестиугольник 16"/>
          <p:cNvSpPr/>
          <p:nvPr/>
        </p:nvSpPr>
        <p:spPr>
          <a:xfrm>
            <a:off x="6699067" y="2257022"/>
            <a:ext cx="3314769" cy="277318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Трапеция 15"/>
          <p:cNvSpPr/>
          <p:nvPr/>
        </p:nvSpPr>
        <p:spPr>
          <a:xfrm>
            <a:off x="2753452" y="2359420"/>
            <a:ext cx="1371600" cy="89862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35224" y="4028917"/>
            <a:ext cx="2276856" cy="21981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Сокращенные формы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3967" y="2487167"/>
            <a:ext cx="4754880" cy="402336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</a:rPr>
              <a:t>I’m</a:t>
            </a:r>
            <a:endParaRPr lang="en-US" sz="4400" b="1" dirty="0">
              <a:solidFill>
                <a:srgbClr val="FF0000"/>
              </a:solidFill>
            </a:endParaRPr>
          </a:p>
          <a:p>
            <a:r>
              <a:rPr lang="en-US" sz="4400" b="1" dirty="0" smtClean="0">
                <a:solidFill>
                  <a:srgbClr val="FF3300"/>
                </a:solidFill>
              </a:rPr>
              <a:t>You’re</a:t>
            </a:r>
            <a:endParaRPr lang="en-US" sz="4400" b="1" dirty="0">
              <a:solidFill>
                <a:srgbClr val="FF3300"/>
              </a:solidFill>
            </a:endParaRPr>
          </a:p>
          <a:p>
            <a:r>
              <a:rPr lang="en-US" sz="4400" b="1" dirty="0" smtClean="0">
                <a:solidFill>
                  <a:srgbClr val="0070C0"/>
                </a:solidFill>
              </a:rPr>
              <a:t>She’s</a:t>
            </a:r>
          </a:p>
          <a:p>
            <a:r>
              <a:rPr lang="en-US" sz="4400" b="1" dirty="0" smtClean="0">
                <a:solidFill>
                  <a:srgbClr val="0070C0"/>
                </a:solidFill>
              </a:rPr>
              <a:t>He’s </a:t>
            </a:r>
          </a:p>
          <a:p>
            <a:r>
              <a:rPr lang="en-US" sz="4400" b="1" dirty="0" smtClean="0">
                <a:solidFill>
                  <a:srgbClr val="0070C0"/>
                </a:solidFill>
              </a:rPr>
              <a:t>It’s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3618" y="2487167"/>
            <a:ext cx="4754880" cy="402336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3300"/>
                </a:solidFill>
              </a:rPr>
              <a:t>We’re</a:t>
            </a:r>
            <a:endParaRPr lang="en-US" sz="4400" b="1" dirty="0">
              <a:solidFill>
                <a:srgbClr val="FF33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FF3300"/>
                </a:solidFill>
              </a:rPr>
              <a:t>You’re</a:t>
            </a:r>
          </a:p>
          <a:p>
            <a:r>
              <a:rPr lang="en-US" sz="4400" b="1" dirty="0" smtClean="0">
                <a:solidFill>
                  <a:srgbClr val="FF3300"/>
                </a:solidFill>
              </a:rPr>
              <a:t>They’re</a:t>
            </a:r>
            <a:endParaRPr lang="en-US" sz="44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5979" y="1619155"/>
            <a:ext cx="12945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Ед.ч</a:t>
            </a:r>
            <a:r>
              <a:rPr lang="ru-RU" sz="4000" b="1" dirty="0" smtClean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  <a:endParaRPr lang="ru-RU" sz="4000" b="1" dirty="0">
              <a:ln w="12700">
                <a:solidFill>
                  <a:srgbClr val="A6B727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rgbClr val="A6B727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42306" y="1646921"/>
            <a:ext cx="14163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Мн.ч</a:t>
            </a:r>
            <a:r>
              <a:rPr lang="ru-RU" sz="4000" b="1" dirty="0" smtClean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  <a:endParaRPr lang="ru-RU" sz="4000" b="1" dirty="0">
              <a:ln w="12700">
                <a:solidFill>
                  <a:srgbClr val="A6B727"/>
                </a:solidFill>
                <a:prstDash val="solid"/>
              </a:ln>
              <a:solidFill>
                <a:srgbClr val="800080"/>
              </a:solidFill>
              <a:effectLst>
                <a:outerShdw dist="38100" dir="2640000" algn="bl" rotWithShape="0">
                  <a:srgbClr val="A6B727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6634" y="2422409"/>
            <a:ext cx="16686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1 лицо</a:t>
            </a:r>
            <a:endParaRPr lang="ru-RU" sz="4000" b="1" dirty="0">
              <a:ln w="22225">
                <a:solidFill>
                  <a:srgbClr val="DF5327"/>
                </a:solidFill>
                <a:prstDash val="solid"/>
              </a:ln>
              <a:solidFill>
                <a:srgbClr val="DF5327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030" y="3225663"/>
            <a:ext cx="16718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2 </a:t>
            </a:r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лицо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8236" y="4028917"/>
            <a:ext cx="16654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3 </a:t>
            </a:r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лицо</a:t>
            </a:r>
          </a:p>
        </p:txBody>
      </p:sp>
    </p:spTree>
    <p:extLst>
      <p:ext uri="{BB962C8B-B14F-4D97-AF65-F5344CB8AC3E}">
        <p14:creationId xmlns:p14="http://schemas.microsoft.com/office/powerpoint/2010/main" val="428328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6" grpId="0"/>
      <p:bldP spid="7" grpId="0"/>
      <p:bldP spid="8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рапеция 4"/>
          <p:cNvSpPr/>
          <p:nvPr/>
        </p:nvSpPr>
        <p:spPr>
          <a:xfrm>
            <a:off x="2606040" y="2487167"/>
            <a:ext cx="3040686" cy="73849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35164" y="4028917"/>
            <a:ext cx="3619916" cy="21524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12245" y="2384661"/>
            <a:ext cx="4759383" cy="3336390"/>
          </a:xfrm>
        </p:spPr>
        <p:txBody>
          <a:bodyPr>
            <a:noAutofit/>
          </a:bodyPr>
          <a:lstStyle/>
          <a:p>
            <a:pPr lvl="0">
              <a:buClr>
                <a:srgbClr val="A6B727"/>
              </a:buClr>
            </a:pPr>
            <a:r>
              <a:rPr lang="en-US" sz="4400" b="1" dirty="0">
                <a:solidFill>
                  <a:srgbClr val="7030A0"/>
                </a:solidFill>
              </a:rPr>
              <a:t>I’m  </a:t>
            </a:r>
            <a:r>
              <a:rPr lang="en-US" sz="4400" b="1" dirty="0" smtClean="0">
                <a:solidFill>
                  <a:srgbClr val="7030A0"/>
                </a:solidFill>
              </a:rPr>
              <a:t>a pupil.</a:t>
            </a:r>
            <a:r>
              <a:rPr lang="en-US" sz="4400" b="1" dirty="0" smtClean="0">
                <a:solidFill>
                  <a:srgbClr val="A6B727"/>
                </a:solidFill>
              </a:rPr>
              <a:t>                                     </a:t>
            </a:r>
            <a:endParaRPr lang="en-US" sz="4400" b="1" dirty="0">
              <a:solidFill>
                <a:srgbClr val="FF33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FF3300"/>
                </a:solidFill>
              </a:rPr>
              <a:t>You’re a pupil.</a:t>
            </a:r>
            <a:r>
              <a:rPr lang="en-US" sz="4400" b="1" dirty="0" smtClean="0">
                <a:solidFill>
                  <a:srgbClr val="A6B727"/>
                </a:solidFill>
              </a:rPr>
              <a:t>            </a:t>
            </a:r>
            <a:endParaRPr lang="en-US" sz="4400" b="1" dirty="0">
              <a:solidFill>
                <a:srgbClr val="A6B727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0070C0"/>
                </a:solidFill>
              </a:rPr>
              <a:t>She’s  a pupil.</a:t>
            </a:r>
            <a:endParaRPr lang="en-US" sz="4400" b="1" dirty="0">
              <a:solidFill>
                <a:srgbClr val="0070C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0070C0"/>
                </a:solidFill>
              </a:rPr>
              <a:t>He’s a pupil.</a:t>
            </a:r>
            <a:r>
              <a:rPr lang="en-US" sz="4400" b="1" dirty="0" smtClean="0">
                <a:solidFill>
                  <a:srgbClr val="A6B727"/>
                </a:solidFill>
              </a:rPr>
              <a:t>                                   </a:t>
            </a:r>
            <a:endParaRPr lang="en-US" sz="4400" b="1" dirty="0">
              <a:solidFill>
                <a:srgbClr val="FF33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0033CC"/>
                </a:solidFill>
              </a:rPr>
              <a:t>It’s a dog.</a:t>
            </a:r>
            <a:endParaRPr lang="ru-RU" sz="4400" b="1" dirty="0">
              <a:solidFill>
                <a:srgbClr val="0033CC"/>
              </a:solidFill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6725066" y="2270624"/>
            <a:ext cx="4979253" cy="261796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</a:t>
            </a:r>
            <a:endParaRPr lang="ru-RU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3618" y="2487167"/>
            <a:ext cx="4754880" cy="402336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CC0000"/>
                </a:solidFill>
              </a:rPr>
              <a:t>We’re pupils.</a:t>
            </a:r>
            <a:endParaRPr lang="en-US" sz="4400" b="1" dirty="0">
              <a:solidFill>
                <a:srgbClr val="CC00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4400" b="1" dirty="0" smtClean="0">
                <a:solidFill>
                  <a:srgbClr val="CC0000"/>
                </a:solidFill>
              </a:rPr>
              <a:t>You’re pupils.</a:t>
            </a:r>
          </a:p>
          <a:p>
            <a:r>
              <a:rPr lang="en-US" sz="4400" b="1" dirty="0" smtClean="0">
                <a:solidFill>
                  <a:srgbClr val="CC0000"/>
                </a:solidFill>
              </a:rPr>
              <a:t>They’re pupils.</a:t>
            </a:r>
            <a:endParaRPr lang="en-US" sz="4400" b="1" dirty="0">
              <a:solidFill>
                <a:srgbClr val="CC0000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5979" y="1714523"/>
            <a:ext cx="12945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Ед.ч</a:t>
            </a:r>
            <a:r>
              <a:rPr lang="ru-RU" sz="4000" b="1" dirty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3618" y="1676775"/>
            <a:ext cx="14163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Мн.ч</a:t>
            </a:r>
            <a:r>
              <a:rPr lang="ru-RU" sz="4000" b="1" dirty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6634" y="2422409"/>
            <a:ext cx="16686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1 лицо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5030" y="3225663"/>
            <a:ext cx="16718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2 лицо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8236" y="4028917"/>
            <a:ext cx="16654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3 лицо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23000" y="638396"/>
            <a:ext cx="79135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A6B727"/>
                </a:solidFill>
                <a:ea typeface="+mj-ea"/>
                <a:cs typeface="+mj-cs"/>
              </a:rPr>
              <a:t>Утвердительные предложения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7303" y="266651"/>
            <a:ext cx="1894993" cy="200072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080" y="5413181"/>
            <a:ext cx="1359526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7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7" grpId="0"/>
      <p:bldP spid="8" grpId="0"/>
      <p:bldP spid="10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19456"/>
            <a:ext cx="9875520" cy="969264"/>
          </a:xfrm>
        </p:spPr>
        <p:txBody>
          <a:bodyPr/>
          <a:lstStyle/>
          <a:p>
            <a:pPr algn="ctr"/>
            <a:r>
              <a:rPr lang="ru-RU" dirty="0" smtClean="0"/>
              <a:t>Вставь </a:t>
            </a:r>
            <a:r>
              <a:rPr lang="ru-RU" dirty="0" smtClean="0">
                <a:solidFill>
                  <a:srgbClr val="FF0000"/>
                </a:solidFill>
              </a:rPr>
              <a:t>форму</a:t>
            </a:r>
            <a:r>
              <a:rPr lang="ru-RU" dirty="0" smtClean="0"/>
              <a:t> глагола </a:t>
            </a:r>
            <a:r>
              <a:rPr lang="en-US" dirty="0" smtClean="0">
                <a:solidFill>
                  <a:srgbClr val="800080"/>
                </a:solidFill>
              </a:rPr>
              <a:t>to be</a:t>
            </a:r>
            <a:r>
              <a:rPr lang="en-US" dirty="0" smtClean="0"/>
              <a:t>- </a:t>
            </a:r>
            <a:r>
              <a:rPr lang="en-US" dirty="0" smtClean="0">
                <a:solidFill>
                  <a:srgbClr val="FF0000"/>
                </a:solidFill>
              </a:rPr>
              <a:t>am/is/are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608" y="1764792"/>
            <a:ext cx="11686032" cy="4873752"/>
          </a:xfrm>
        </p:spPr>
        <p:txBody>
          <a:bodyPr>
            <a:normAutofit lnSpcReduction="10000"/>
          </a:bodyPr>
          <a:lstStyle/>
          <a:p>
            <a:r>
              <a:rPr lang="en-US" sz="4000" b="1" dirty="0" smtClean="0">
                <a:solidFill>
                  <a:srgbClr val="0000FF"/>
                </a:solidFill>
              </a:rPr>
              <a:t>You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…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a </a:t>
            </a:r>
            <a:r>
              <a:rPr lang="en-US" sz="4000" b="1" dirty="0">
                <a:solidFill>
                  <a:srgbClr val="0000FF"/>
                </a:solidFill>
              </a:rPr>
              <a:t>cook. </a:t>
            </a:r>
            <a:r>
              <a:rPr lang="en-US" sz="4000" b="1" dirty="0" smtClean="0">
                <a:solidFill>
                  <a:srgbClr val="0000FF"/>
                </a:solidFill>
              </a:rPr>
              <a:t>                         He</a:t>
            </a:r>
            <a:r>
              <a:rPr lang="en-US" sz="4000" dirty="0" smtClean="0"/>
              <a:t> </a:t>
            </a:r>
            <a:r>
              <a:rPr lang="en-US" sz="4000" b="1" dirty="0">
                <a:solidFill>
                  <a:srgbClr val="FF0000"/>
                </a:solidFill>
              </a:rPr>
              <a:t>…</a:t>
            </a:r>
            <a:r>
              <a:rPr lang="en-US" sz="4000" dirty="0"/>
              <a:t> </a:t>
            </a:r>
            <a:r>
              <a:rPr lang="en-US" sz="4000" b="1" dirty="0">
                <a:solidFill>
                  <a:srgbClr val="0000FF"/>
                </a:solidFill>
              </a:rPr>
              <a:t>a </a:t>
            </a:r>
            <a:r>
              <a:rPr lang="en-US" sz="4000" b="1" dirty="0" smtClean="0">
                <a:solidFill>
                  <a:srgbClr val="0000FF"/>
                </a:solidFill>
              </a:rPr>
              <a:t>cock.</a:t>
            </a:r>
          </a:p>
          <a:p>
            <a:endParaRPr lang="en-US" sz="4000" dirty="0" smtClean="0"/>
          </a:p>
          <a:p>
            <a:r>
              <a:rPr lang="en-US" sz="4000" b="1" dirty="0" smtClean="0">
                <a:solidFill>
                  <a:srgbClr val="0000FF"/>
                </a:solidFill>
              </a:rPr>
              <a:t>It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…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a </a:t>
            </a:r>
            <a:r>
              <a:rPr lang="en-US" sz="4000" b="1" dirty="0">
                <a:solidFill>
                  <a:srgbClr val="0000FF"/>
                </a:solidFill>
              </a:rPr>
              <a:t>kid</a:t>
            </a:r>
            <a:r>
              <a:rPr lang="en-US" sz="4000" b="1" dirty="0" smtClean="0">
                <a:solidFill>
                  <a:srgbClr val="0000FF"/>
                </a:solidFill>
              </a:rPr>
              <a:t>.                                   I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…</a:t>
            </a:r>
            <a:r>
              <a:rPr lang="en-US" sz="4000" dirty="0" smtClean="0"/>
              <a:t> </a:t>
            </a:r>
            <a:r>
              <a:rPr lang="en-US" sz="4000" b="1" dirty="0">
                <a:solidFill>
                  <a:srgbClr val="0000FF"/>
                </a:solidFill>
              </a:rPr>
              <a:t>a pupil</a:t>
            </a:r>
            <a:r>
              <a:rPr lang="en-US" sz="4000" b="1" dirty="0" smtClean="0">
                <a:solidFill>
                  <a:srgbClr val="0000FF"/>
                </a:solidFill>
              </a:rPr>
              <a:t>.</a:t>
            </a:r>
          </a:p>
          <a:p>
            <a:endParaRPr lang="en-US" sz="4000" dirty="0" smtClean="0"/>
          </a:p>
          <a:p>
            <a:r>
              <a:rPr lang="en-US" sz="4000" b="1" dirty="0" smtClean="0">
                <a:solidFill>
                  <a:srgbClr val="0000FF"/>
                </a:solidFill>
              </a:rPr>
              <a:t>She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…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a queen.</a:t>
            </a:r>
            <a:r>
              <a:rPr lang="en-US" sz="4000" b="1" dirty="0">
                <a:solidFill>
                  <a:srgbClr val="0000FF"/>
                </a:solidFill>
              </a:rPr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                       We</a:t>
            </a:r>
            <a:r>
              <a:rPr lang="en-US" sz="4000" dirty="0" smtClean="0"/>
              <a:t> </a:t>
            </a:r>
            <a:r>
              <a:rPr lang="en-US" sz="4000" b="1" dirty="0">
                <a:solidFill>
                  <a:srgbClr val="FF0000"/>
                </a:solidFill>
              </a:rPr>
              <a:t>…</a:t>
            </a:r>
            <a:r>
              <a:rPr lang="en-US" sz="4000" dirty="0"/>
              <a:t> </a:t>
            </a:r>
            <a:r>
              <a:rPr lang="en-US" sz="4000" b="1" dirty="0">
                <a:solidFill>
                  <a:srgbClr val="0000FF"/>
                </a:solidFill>
              </a:rPr>
              <a:t>chicks</a:t>
            </a:r>
            <a:r>
              <a:rPr lang="en-US" sz="4000" b="1" dirty="0" smtClean="0">
                <a:solidFill>
                  <a:srgbClr val="0000FF"/>
                </a:solidFill>
              </a:rPr>
              <a:t>.</a:t>
            </a:r>
          </a:p>
          <a:p>
            <a:endParaRPr lang="en-US" sz="4000" dirty="0" smtClean="0"/>
          </a:p>
          <a:p>
            <a:r>
              <a:rPr lang="en-US" sz="4000" b="1" dirty="0" smtClean="0">
                <a:solidFill>
                  <a:srgbClr val="0000FF"/>
                </a:solidFill>
              </a:rPr>
              <a:t>They </a:t>
            </a:r>
            <a:r>
              <a:rPr lang="en-US" sz="4000" b="1" dirty="0" smtClean="0">
                <a:solidFill>
                  <a:srgbClr val="FF0000"/>
                </a:solidFill>
              </a:rPr>
              <a:t>…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trolls.</a:t>
            </a:r>
            <a:r>
              <a:rPr lang="en-US" sz="4000" dirty="0"/>
              <a:t> </a:t>
            </a:r>
            <a:r>
              <a:rPr lang="en-US" sz="4000" dirty="0" smtClean="0"/>
              <a:t>                           </a:t>
            </a:r>
            <a:r>
              <a:rPr lang="en-US" sz="4000" b="1" dirty="0" smtClean="0">
                <a:solidFill>
                  <a:srgbClr val="0000FF"/>
                </a:solidFill>
              </a:rPr>
              <a:t>You</a:t>
            </a:r>
            <a:r>
              <a:rPr lang="en-US" sz="4000" dirty="0" smtClean="0"/>
              <a:t> </a:t>
            </a:r>
            <a:r>
              <a:rPr lang="en-US" sz="4000" b="1" dirty="0">
                <a:solidFill>
                  <a:srgbClr val="FF0000"/>
                </a:solidFill>
              </a:rPr>
              <a:t>…</a:t>
            </a:r>
            <a:r>
              <a:rPr lang="en-US" sz="4000" dirty="0"/>
              <a:t> </a:t>
            </a:r>
            <a:r>
              <a:rPr lang="en-US" sz="4000" b="1" dirty="0">
                <a:solidFill>
                  <a:srgbClr val="0000FF"/>
                </a:solidFill>
              </a:rPr>
              <a:t>a student.</a:t>
            </a:r>
            <a:r>
              <a:rPr lang="en-US" sz="4000" dirty="0"/>
              <a:t> 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223" y="1289305"/>
            <a:ext cx="937641" cy="1408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976" y="2697837"/>
            <a:ext cx="1776251" cy="11517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632" y="3842511"/>
            <a:ext cx="1038636" cy="15067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223" y="5349240"/>
            <a:ext cx="1719072" cy="12893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8097" y="1177502"/>
            <a:ext cx="1147191" cy="11802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8742" y="2357740"/>
            <a:ext cx="1516635" cy="15995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1004" y="4115665"/>
            <a:ext cx="1130808" cy="11505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5377" y="4170679"/>
            <a:ext cx="1127858" cy="114614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240" y="5286572"/>
            <a:ext cx="1129134" cy="133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4287"/>
            <a:ext cx="9875520" cy="110418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Поставь </a:t>
            </a:r>
            <a:r>
              <a:rPr lang="ru-RU" dirty="0" smtClean="0">
                <a:solidFill>
                  <a:srgbClr val="FF0000"/>
                </a:solidFill>
              </a:rPr>
              <a:t>форму</a:t>
            </a:r>
            <a:r>
              <a:rPr lang="ru-RU" dirty="0" smtClean="0"/>
              <a:t> глагола </a:t>
            </a:r>
            <a:r>
              <a:rPr lang="en-US" dirty="0" smtClean="0">
                <a:solidFill>
                  <a:srgbClr val="800080"/>
                </a:solidFill>
              </a:rPr>
              <a:t>to be</a:t>
            </a:r>
            <a:r>
              <a:rPr lang="en-US" dirty="0" smtClean="0"/>
              <a:t>- </a:t>
            </a:r>
            <a:r>
              <a:rPr lang="en-US" i="1" dirty="0" smtClean="0">
                <a:solidFill>
                  <a:srgbClr val="00B0F0"/>
                </a:solidFill>
              </a:rPr>
              <a:t>am/is/are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177" y="1268083"/>
            <a:ext cx="11473131" cy="5210355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1) How old </a:t>
            </a:r>
            <a:r>
              <a:rPr lang="en-US" sz="3600" b="1" dirty="0" smtClean="0"/>
              <a:t>____</a:t>
            </a:r>
            <a:r>
              <a:rPr lang="en-US" sz="3600" b="1" dirty="0" smtClean="0">
                <a:solidFill>
                  <a:srgbClr val="0000FF"/>
                </a:solidFill>
              </a:rPr>
              <a:t> your sister, Rose?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2) My father and mother </a:t>
            </a:r>
            <a:r>
              <a:rPr lang="en-US" sz="3600" b="1" dirty="0" smtClean="0"/>
              <a:t>____</a:t>
            </a:r>
            <a:r>
              <a:rPr lang="en-US" sz="3600" b="1" dirty="0" smtClean="0">
                <a:solidFill>
                  <a:srgbClr val="0000FF"/>
                </a:solidFill>
              </a:rPr>
              <a:t> from Moscow.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3) I </a:t>
            </a:r>
            <a:r>
              <a:rPr lang="en-US" sz="3600" b="1" dirty="0" smtClean="0"/>
              <a:t>____</a:t>
            </a:r>
            <a:r>
              <a:rPr lang="en-US" sz="3600" b="1" dirty="0" smtClean="0">
                <a:solidFill>
                  <a:srgbClr val="0000FF"/>
                </a:solidFill>
              </a:rPr>
              <a:t> a good student.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4) They </a:t>
            </a:r>
            <a:r>
              <a:rPr lang="en-US" sz="3600" b="1" dirty="0" smtClean="0"/>
              <a:t>____</a:t>
            </a:r>
            <a:r>
              <a:rPr lang="en-US" sz="3600" b="1" dirty="0" smtClean="0">
                <a:solidFill>
                  <a:srgbClr val="0000FF"/>
                </a:solidFill>
              </a:rPr>
              <a:t> cold and sad.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5) </a:t>
            </a:r>
            <a:r>
              <a:rPr lang="en-US" sz="3600" b="1" dirty="0" smtClean="0"/>
              <a:t>____</a:t>
            </a:r>
            <a:r>
              <a:rPr lang="en-US" sz="3600" b="1" dirty="0" smtClean="0">
                <a:solidFill>
                  <a:srgbClr val="0000FF"/>
                </a:solidFill>
              </a:rPr>
              <a:t> you twelve?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6) We </a:t>
            </a:r>
            <a:r>
              <a:rPr lang="en-US" sz="3600" b="1" dirty="0" smtClean="0"/>
              <a:t>____</a:t>
            </a:r>
            <a:r>
              <a:rPr lang="en-US" sz="3600" b="1" dirty="0" smtClean="0">
                <a:solidFill>
                  <a:srgbClr val="0000FF"/>
                </a:solidFill>
              </a:rPr>
              <a:t> in London.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7) My brother and I </a:t>
            </a:r>
            <a:r>
              <a:rPr lang="en-US" sz="3600" b="1" dirty="0" smtClean="0"/>
              <a:t>____</a:t>
            </a:r>
            <a:r>
              <a:rPr lang="en-US" sz="3600" b="1" dirty="0" smtClean="0">
                <a:solidFill>
                  <a:srgbClr val="0000FF"/>
                </a:solidFill>
              </a:rPr>
              <a:t> seven.</a:t>
            </a:r>
          </a:p>
          <a:p>
            <a:pPr marL="45720" indent="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8) </a:t>
            </a:r>
            <a:r>
              <a:rPr lang="en-US" sz="3600" b="1" dirty="0" smtClean="0"/>
              <a:t>____</a:t>
            </a:r>
            <a:r>
              <a:rPr lang="en-US" sz="3600" b="1" dirty="0" smtClean="0">
                <a:solidFill>
                  <a:srgbClr val="0000FF"/>
                </a:solidFill>
              </a:rPr>
              <a:t> it a cute fox?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23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рапеция 4"/>
          <p:cNvSpPr/>
          <p:nvPr/>
        </p:nvSpPr>
        <p:spPr>
          <a:xfrm>
            <a:off x="2198729" y="2402198"/>
            <a:ext cx="3799735" cy="73849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94096" y="3743768"/>
            <a:ext cx="4114205" cy="22935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77331" y="2373634"/>
            <a:ext cx="4747735" cy="3853430"/>
          </a:xfrm>
        </p:spPr>
        <p:txBody>
          <a:bodyPr>
            <a:noAutofit/>
          </a:bodyPr>
          <a:lstStyle/>
          <a:p>
            <a:pPr lvl="0">
              <a:buClr>
                <a:srgbClr val="A6B727"/>
              </a:buClr>
            </a:pPr>
            <a:r>
              <a:rPr lang="en-US" sz="3600" b="1" dirty="0" smtClean="0">
                <a:solidFill>
                  <a:srgbClr val="7030A0"/>
                </a:solidFill>
              </a:rPr>
              <a:t>I’m </a:t>
            </a:r>
            <a:r>
              <a:rPr lang="en-US" sz="3600" b="1" u="sng" dirty="0" smtClean="0">
                <a:solidFill>
                  <a:srgbClr val="7030A0"/>
                </a:solidFill>
              </a:rPr>
              <a:t>not</a:t>
            </a:r>
            <a:r>
              <a:rPr lang="en-US" sz="3600" b="1" dirty="0" smtClean="0">
                <a:solidFill>
                  <a:srgbClr val="7030A0"/>
                </a:solidFill>
              </a:rPr>
              <a:t> a student.</a:t>
            </a:r>
            <a:r>
              <a:rPr lang="en-US" sz="3600" b="1" dirty="0" smtClean="0">
                <a:solidFill>
                  <a:srgbClr val="A6B727"/>
                </a:solidFill>
              </a:rPr>
              <a:t>                                     </a:t>
            </a:r>
            <a:endParaRPr lang="en-US" sz="3600" b="1" dirty="0">
              <a:solidFill>
                <a:srgbClr val="FF33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3600" b="1" dirty="0" smtClean="0">
                <a:solidFill>
                  <a:srgbClr val="FF3300"/>
                </a:solidFill>
              </a:rPr>
              <a:t>You’re </a:t>
            </a:r>
            <a:r>
              <a:rPr lang="en-US" sz="3600" b="1" u="sng" dirty="0" smtClean="0">
                <a:solidFill>
                  <a:srgbClr val="FF3300"/>
                </a:solidFill>
              </a:rPr>
              <a:t>not</a:t>
            </a:r>
            <a:r>
              <a:rPr lang="en-US" sz="3600" b="1" dirty="0" smtClean="0">
                <a:solidFill>
                  <a:srgbClr val="FF3300"/>
                </a:solidFill>
              </a:rPr>
              <a:t> a student.</a:t>
            </a:r>
            <a:r>
              <a:rPr lang="en-US" sz="3600" b="1" dirty="0" smtClean="0">
                <a:solidFill>
                  <a:srgbClr val="A6B727"/>
                </a:solidFill>
              </a:rPr>
              <a:t>            </a:t>
            </a:r>
            <a:endParaRPr lang="en-US" sz="3600" b="1" dirty="0">
              <a:solidFill>
                <a:srgbClr val="A6B727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3600" b="1" dirty="0" smtClean="0">
                <a:solidFill>
                  <a:srgbClr val="0070C0"/>
                </a:solidFill>
              </a:rPr>
              <a:t>She’s </a:t>
            </a:r>
            <a:r>
              <a:rPr lang="en-US" sz="3600" b="1" u="sng" dirty="0" smtClean="0">
                <a:solidFill>
                  <a:srgbClr val="0070C0"/>
                </a:solidFill>
              </a:rPr>
              <a:t>not</a:t>
            </a:r>
            <a:r>
              <a:rPr lang="en-US" sz="3600" b="1" dirty="0" smtClean="0">
                <a:solidFill>
                  <a:srgbClr val="0070C0"/>
                </a:solidFill>
              </a:rPr>
              <a:t> a student.</a:t>
            </a:r>
            <a:endParaRPr lang="en-US" sz="3600" b="1" dirty="0">
              <a:solidFill>
                <a:srgbClr val="0070C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3600" b="1" dirty="0" smtClean="0">
                <a:solidFill>
                  <a:srgbClr val="0070C0"/>
                </a:solidFill>
              </a:rPr>
              <a:t>He’s </a:t>
            </a:r>
            <a:r>
              <a:rPr lang="en-US" sz="3600" b="1" u="sng" dirty="0" smtClean="0">
                <a:solidFill>
                  <a:srgbClr val="0070C0"/>
                </a:solidFill>
              </a:rPr>
              <a:t>not</a:t>
            </a:r>
            <a:r>
              <a:rPr lang="en-US" sz="3600" b="1" dirty="0" smtClean="0">
                <a:solidFill>
                  <a:srgbClr val="0070C0"/>
                </a:solidFill>
              </a:rPr>
              <a:t> a student.</a:t>
            </a:r>
            <a:r>
              <a:rPr lang="en-US" sz="3600" b="1" dirty="0" smtClean="0">
                <a:solidFill>
                  <a:srgbClr val="A6B727"/>
                </a:solidFill>
              </a:rPr>
              <a:t>                                   </a:t>
            </a:r>
            <a:endParaRPr lang="en-US" sz="3600" b="1" dirty="0">
              <a:solidFill>
                <a:srgbClr val="FF33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3600" b="1" dirty="0" smtClean="0">
                <a:solidFill>
                  <a:srgbClr val="0033CC"/>
                </a:solidFill>
              </a:rPr>
              <a:t>It’s </a:t>
            </a:r>
            <a:r>
              <a:rPr lang="en-US" sz="3600" b="1" u="sng" dirty="0" smtClean="0">
                <a:solidFill>
                  <a:srgbClr val="0033CC"/>
                </a:solidFill>
              </a:rPr>
              <a:t>not</a:t>
            </a:r>
            <a:r>
              <a:rPr lang="en-US" sz="3600" b="1" dirty="0" smtClean="0">
                <a:solidFill>
                  <a:srgbClr val="0033CC"/>
                </a:solidFill>
              </a:rPr>
              <a:t> a dog.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6725066" y="2422409"/>
            <a:ext cx="4979254" cy="226308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3618" y="2487167"/>
            <a:ext cx="4754880" cy="402336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3300"/>
                </a:solidFill>
              </a:rPr>
              <a:t>We’re </a:t>
            </a:r>
            <a:r>
              <a:rPr lang="en-US" sz="3600" b="1" u="sng" dirty="0" smtClean="0">
                <a:solidFill>
                  <a:srgbClr val="FF3300"/>
                </a:solidFill>
              </a:rPr>
              <a:t>not</a:t>
            </a:r>
            <a:r>
              <a:rPr lang="en-US" sz="3600" b="1" dirty="0" smtClean="0">
                <a:solidFill>
                  <a:srgbClr val="FF3300"/>
                </a:solidFill>
              </a:rPr>
              <a:t> students.</a:t>
            </a:r>
            <a:endParaRPr lang="en-US" sz="3600" b="1" dirty="0">
              <a:solidFill>
                <a:srgbClr val="FF3300"/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3600" b="1" dirty="0" smtClean="0">
                <a:solidFill>
                  <a:srgbClr val="FF3300"/>
                </a:solidFill>
              </a:rPr>
              <a:t>You’re </a:t>
            </a:r>
            <a:r>
              <a:rPr lang="en-US" sz="3600" b="1" u="sng" dirty="0" smtClean="0">
                <a:solidFill>
                  <a:srgbClr val="FF3300"/>
                </a:solidFill>
              </a:rPr>
              <a:t>not</a:t>
            </a:r>
            <a:r>
              <a:rPr lang="en-US" sz="3600" b="1" dirty="0" smtClean="0">
                <a:solidFill>
                  <a:srgbClr val="FF3300"/>
                </a:solidFill>
              </a:rPr>
              <a:t> students.</a:t>
            </a:r>
          </a:p>
          <a:p>
            <a:r>
              <a:rPr lang="en-US" sz="3600" b="1" dirty="0" smtClean="0">
                <a:solidFill>
                  <a:srgbClr val="FF3300"/>
                </a:solidFill>
              </a:rPr>
              <a:t>They’re </a:t>
            </a:r>
            <a:r>
              <a:rPr lang="en-US" sz="3600" b="1" u="sng" dirty="0" smtClean="0">
                <a:solidFill>
                  <a:srgbClr val="FF3300"/>
                </a:solidFill>
              </a:rPr>
              <a:t>not</a:t>
            </a:r>
            <a:r>
              <a:rPr lang="en-US" sz="3600" b="1" dirty="0" smtClean="0">
                <a:solidFill>
                  <a:srgbClr val="FF3300"/>
                </a:solidFill>
              </a:rPr>
              <a:t> students.</a:t>
            </a:r>
            <a:endParaRPr lang="en-US" sz="3600" b="1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5979" y="1714523"/>
            <a:ext cx="12945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Ед.ч</a:t>
            </a:r>
            <a:r>
              <a:rPr lang="ru-RU" sz="4000" b="1" dirty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3618" y="1676775"/>
            <a:ext cx="14163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Мн.ч</a:t>
            </a:r>
            <a:r>
              <a:rPr lang="ru-RU" sz="4000" b="1" dirty="0">
                <a:ln w="12700">
                  <a:solidFill>
                    <a:srgbClr val="A6B727"/>
                  </a:solidFill>
                  <a:prstDash val="solid"/>
                </a:ln>
                <a:solidFill>
                  <a:srgbClr val="800080"/>
                </a:solidFill>
                <a:effectLst>
                  <a:outerShdw dist="38100" dir="2640000" algn="bl" rotWithShape="0">
                    <a:srgbClr val="A6B727"/>
                  </a:outerShdw>
                </a:effectLst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8669" y="2402198"/>
            <a:ext cx="16686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1 лицо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5462" y="3225663"/>
            <a:ext cx="16718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2 лицо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5462" y="3977605"/>
            <a:ext cx="16654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rgbClr val="DF5327"/>
                  </a:solidFill>
                  <a:prstDash val="solid"/>
                </a:ln>
                <a:solidFill>
                  <a:srgbClr val="DF5327">
                    <a:lumMod val="40000"/>
                    <a:lumOff val="60000"/>
                  </a:srgbClr>
                </a:solidFill>
              </a:rPr>
              <a:t>3 лицо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23000" y="638396"/>
            <a:ext cx="79135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A6B727"/>
                </a:solidFill>
                <a:ea typeface="+mj-ea"/>
                <a:cs typeface="+mj-cs"/>
              </a:rPr>
              <a:t>Отрицательные </a:t>
            </a:r>
            <a:r>
              <a:rPr lang="ru-RU" sz="4400" dirty="0">
                <a:solidFill>
                  <a:srgbClr val="A6B727"/>
                </a:solidFill>
                <a:ea typeface="+mj-ea"/>
                <a:cs typeface="+mj-cs"/>
              </a:rPr>
              <a:t>предложения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535" y="385000"/>
            <a:ext cx="1896020" cy="199966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8783" y="5102712"/>
            <a:ext cx="1246095" cy="93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14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7" grpId="0"/>
      <p:bldP spid="8" grpId="0"/>
      <p:bldP spid="1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432</TotalTime>
  <Words>961</Words>
  <Application>Microsoft Office PowerPoint</Application>
  <PresentationFormat>Широкоэкранный</PresentationFormat>
  <Paragraphs>211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Corbel</vt:lpstr>
      <vt:lpstr>Garamond</vt:lpstr>
      <vt:lpstr>Trebuchet MS</vt:lpstr>
      <vt:lpstr>Базис</vt:lpstr>
      <vt:lpstr>Глагол to be</vt:lpstr>
      <vt:lpstr>Глагол to be</vt:lpstr>
      <vt:lpstr>to be</vt:lpstr>
      <vt:lpstr>              Полные формы</vt:lpstr>
      <vt:lpstr>              Сокращенные формы</vt:lpstr>
      <vt:lpstr>              </vt:lpstr>
      <vt:lpstr>Вставь форму глагола to be- am/is/are</vt:lpstr>
      <vt:lpstr>Поставь форму глагола to be- am/is/are</vt:lpstr>
      <vt:lpstr>              </vt:lpstr>
      <vt:lpstr>Сделай предложения отрицательными</vt:lpstr>
      <vt:lpstr>              </vt:lpstr>
      <vt:lpstr>              Краткие ответы</vt:lpstr>
      <vt:lpstr>Составь вопросы</vt:lpstr>
      <vt:lpstr>Ответь на вопросы</vt:lpstr>
      <vt:lpstr>Переведи</vt:lpstr>
      <vt:lpstr>Исправь ошибки</vt:lpstr>
      <vt:lpstr>Ресурсы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 to be</dc:title>
  <dc:creator>1</dc:creator>
  <cp:lastModifiedBy>1</cp:lastModifiedBy>
  <cp:revision>79</cp:revision>
  <dcterms:created xsi:type="dcterms:W3CDTF">2014-06-21T18:59:34Z</dcterms:created>
  <dcterms:modified xsi:type="dcterms:W3CDTF">2014-08-27T20:15:24Z</dcterms:modified>
</cp:coreProperties>
</file>