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6" r:id="rId1"/>
  </p:sldMasterIdLst>
  <p:notesMasterIdLst>
    <p:notesMasterId r:id="rId30"/>
  </p:notesMasterIdLst>
  <p:sldIdLst>
    <p:sldId id="256" r:id="rId2"/>
    <p:sldId id="295" r:id="rId3"/>
    <p:sldId id="261" r:id="rId4"/>
    <p:sldId id="296" r:id="rId5"/>
    <p:sldId id="294" r:id="rId6"/>
    <p:sldId id="263" r:id="rId7"/>
    <p:sldId id="304" r:id="rId8"/>
    <p:sldId id="290" r:id="rId9"/>
    <p:sldId id="291" r:id="rId10"/>
    <p:sldId id="292" r:id="rId11"/>
    <p:sldId id="273" r:id="rId12"/>
    <p:sldId id="269" r:id="rId13"/>
    <p:sldId id="270" r:id="rId14"/>
    <p:sldId id="271" r:id="rId15"/>
    <p:sldId id="301" r:id="rId16"/>
    <p:sldId id="302" r:id="rId17"/>
    <p:sldId id="293" r:id="rId18"/>
    <p:sldId id="274" r:id="rId19"/>
    <p:sldId id="275" r:id="rId20"/>
    <p:sldId id="276" r:id="rId21"/>
    <p:sldId id="279" r:id="rId22"/>
    <p:sldId id="297" r:id="rId23"/>
    <p:sldId id="282" r:id="rId24"/>
    <p:sldId id="285" r:id="rId25"/>
    <p:sldId id="286" r:id="rId26"/>
    <p:sldId id="288" r:id="rId27"/>
    <p:sldId id="299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79581" autoAdjust="0"/>
  </p:normalViewPr>
  <p:slideViewPr>
    <p:cSldViewPr>
      <p:cViewPr varScale="1">
        <p:scale>
          <a:sx n="91" d="100"/>
          <a:sy n="91" d="100"/>
        </p:scale>
        <p:origin x="219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KSANDR\001%20%20SASHA\&#1053;&#1040;&#1057;&#1058;&#1071;\&#1056;&#1040;&#1041;&#1054;&#1058;&#1040;%20%20&#1048;%20%20&#1059;&#1063;&#1025;&#1041;&#1040;\&#1059;&#1095;&#1077;&#1073;&#1072;_&#1082;&#1086;&#1083;&#1083;&#1077;&#1076;&#1078;\&#1050;&#1086;&#1085;&#1092;&#1077;&#1088;&#1077;&#1085;&#1094;&#1080;&#1103;\&#1044;&#1051;&#1103;%20&#1082;&#1086;&#1085;&#109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41;&#1065;&#1048;&#1049;%20%20&#1044;&#1054;&#1057;&#1058;&#1059;&#1055;\Desktop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41;&#1065;&#1048;&#1049;%20%20&#1044;&#1054;&#1057;&#1058;&#1059;&#1055;\Desktop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41;&#1065;&#1048;&#1049;%20%20&#1044;&#1054;&#1057;&#1058;&#1059;&#1055;\Desktop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41;&#1065;&#1048;&#1049;%20%20&#1044;&#1054;&#1057;&#1058;&#1059;&#1055;\Desktop\&#1051;&#1080;&#1089;&#1090;%20Microsoft%20Office%20Exce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41;&#1065;&#1048;&#1049;%20%20&#1044;&#1054;&#1057;&#1058;&#1059;&#1055;\Desktop\&#1051;&#1080;&#1089;&#1090;%20Microsoft%20Office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41;&#1065;&#1048;&#1049;%20%20&#1044;&#1054;&#1057;&#1058;&#1059;&#1055;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'[ДЛя конф.xlsx]рис 1.1.'!$B$3:$B$8</c:f>
              <c:numCache>
                <c:formatCode>General</c:formatCode>
                <c:ptCount val="6"/>
                <c:pt idx="0">
                  <c:v>2010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'[ДЛя конф.xlsx]рис 1.1.'!$C$3:$C$8</c:f>
              <c:numCache>
                <c:formatCode>General</c:formatCode>
                <c:ptCount val="6"/>
                <c:pt idx="0">
                  <c:v>10.6</c:v>
                </c:pt>
                <c:pt idx="1">
                  <c:v>10.3</c:v>
                </c:pt>
                <c:pt idx="2">
                  <c:v>9.9</c:v>
                </c:pt>
                <c:pt idx="3">
                  <c:v>9.5</c:v>
                </c:pt>
                <c:pt idx="4">
                  <c:v>9.6</c:v>
                </c:pt>
                <c:pt idx="5">
                  <c:v>8.7000000000000011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C28-4A62-92A6-7BCC6E78E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314368"/>
        <c:axId val="166260736"/>
      </c:lineChart>
      <c:catAx>
        <c:axId val="166314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6260736"/>
        <c:crosses val="autoZero"/>
        <c:auto val="1"/>
        <c:lblAlgn val="ctr"/>
        <c:lblOffset val="100"/>
        <c:noMultiLvlLbl val="0"/>
      </c:catAx>
      <c:valAx>
        <c:axId val="166260736"/>
        <c:scaling>
          <c:orientation val="minMax"/>
          <c:max val="11"/>
          <c:min val="8"/>
        </c:scaling>
        <c:delete val="0"/>
        <c:axPos val="l"/>
        <c:majorGridlines/>
        <c:numFmt formatCode="#,##0" sourceLinked="0"/>
        <c:majorTickMark val="out"/>
        <c:minorTickMark val="out"/>
        <c:tickLblPos val="nextTo"/>
        <c:crossAx val="166314368"/>
        <c:crosses val="autoZero"/>
        <c:crossBetween val="between"/>
        <c:minorUnit val="0.5"/>
      </c:valAx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ru-RU"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Есть ли у вас артериальная гипертензия по заключению врача?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1"/>
            <c:bubble3D val="0"/>
            <c:explosion val="13"/>
            <c:spPr>
              <a:solidFill>
                <a:srgbClr val="C0504D">
                  <a:lumMod val="40000"/>
                  <a:lumOff val="6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0-01F9-4AD5-B753-3F4D27983DF5}"/>
              </c:ext>
            </c:extLst>
          </c:dPt>
          <c:dLbls>
            <c:dLbl>
              <c:idx val="1"/>
              <c:layout>
                <c:manualLayout>
                  <c:x val="0.17831386701662291"/>
                  <c:y val="-0.169071157771945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1F9-4AD5-B753-3F4D27983D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Лист1!$B$18:$B$19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Лист1!$D$18:$D$19</c:f>
              <c:numCache>
                <c:formatCode>0%</c:formatCode>
                <c:ptCount val="2"/>
                <c:pt idx="0">
                  <c:v>0.30000000000000032</c:v>
                </c:pt>
                <c:pt idx="1">
                  <c:v>0.70000000000000062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F9-4AD5-B753-3F4D27983DF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ru-RU"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Знаете ли вы степень тяжести вашей артериальной гипертензии?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4CF9-4BFF-AA2F-78889DA43767}"/>
              </c:ext>
            </c:extLst>
          </c:dPt>
          <c:dPt>
            <c:idx val="1"/>
            <c:bubble3D val="0"/>
            <c:spPr>
              <a:solidFill>
                <a:srgbClr val="C0504D">
                  <a:lumMod val="40000"/>
                  <a:lumOff val="6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1-4CF9-4BFF-AA2F-78889DA43767}"/>
              </c:ext>
            </c:extLst>
          </c:dPt>
          <c:dLbls>
            <c:dLbl>
              <c:idx val="0"/>
              <c:spPr/>
              <c:txPr>
                <a:bodyPr/>
                <a:lstStyle/>
                <a:p>
                  <a:pPr algn="ctr">
                    <a:defRPr lang="ru-RU" sz="1400" b="1" i="0" u="none" strike="noStrike" kern="1200" baseline="0">
                      <a:solidFill>
                        <a:sysClr val="windowText" lastClr="000000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0-4CF9-4BFF-AA2F-78889DA43767}"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1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4CF9-4BFF-AA2F-78889DA4376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Лист1!$B$20:$B$21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Лист1!$D$20:$D$21</c:f>
              <c:numCache>
                <c:formatCode>0%</c:formatCode>
                <c:ptCount val="2"/>
                <c:pt idx="0">
                  <c:v>0.25</c:v>
                </c:pt>
                <c:pt idx="1">
                  <c:v>0.750000000000001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F9-4BFF-AA2F-78889DA437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  В вашем рационе преобладают: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300577138493933E-2"/>
          <c:y val="0.13750565928064465"/>
          <c:w val="0.58383050965708849"/>
          <c:h val="0.72821121151953572"/>
        </c:manualLayout>
      </c:layout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F6C5-46FE-8D63-11B92338788B}"/>
              </c:ext>
            </c:extLst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6C5-46FE-8D63-11B92338788B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Лист1!$B$32:$B$36</c:f>
              <c:strCache>
                <c:ptCount val="5"/>
                <c:pt idx="0">
                  <c:v>Мучное</c:v>
                </c:pt>
                <c:pt idx="1">
                  <c:v>Кисломолочные продукты</c:v>
                </c:pt>
                <c:pt idx="2">
                  <c:v>Овощи и фрукты</c:v>
                </c:pt>
                <c:pt idx="3">
                  <c:v>Консервы и солености</c:v>
                </c:pt>
                <c:pt idx="4">
                  <c:v>Сладости</c:v>
                </c:pt>
              </c:strCache>
            </c:strRef>
          </c:cat>
          <c:val>
            <c:numRef>
              <c:f>Лист1!$D$32:$D$36</c:f>
              <c:numCache>
                <c:formatCode>General</c:formatCode>
                <c:ptCount val="5"/>
                <c:pt idx="0">
                  <c:v>34</c:v>
                </c:pt>
                <c:pt idx="1">
                  <c:v>20</c:v>
                </c:pt>
                <c:pt idx="2">
                  <c:v>25</c:v>
                </c:pt>
                <c:pt idx="3">
                  <c:v>15</c:v>
                </c:pt>
                <c:pt idx="4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C5-46FE-8D63-11B92338788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2461757307255514"/>
          <c:y val="0.17126187332938153"/>
          <c:w val="0.27144439664027131"/>
          <c:h val="0.61295736209269924"/>
        </c:manualLayout>
      </c:layout>
      <c:overlay val="0"/>
      <c:txPr>
        <a:bodyPr/>
        <a:lstStyle/>
        <a:p>
          <a:pPr rtl="0">
            <a:defRPr b="0"/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txPr>
    <a:bodyPr/>
    <a:lstStyle/>
    <a:p>
      <a:pPr algn="ctr" rtl="0">
        <a:defRPr lang="ru-RU" sz="1600" b="1" i="0" u="none" strike="noStrike" kern="1200" baseline="0">
          <a:solidFill>
            <a:prstClr val="black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ru-RU" sz="192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92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Занимаетесь ли вы спортом?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666421263740386E-5"/>
          <c:y val="0.12529059082907174"/>
          <c:w val="0.69071179012972561"/>
          <c:h val="0.77902345325476285"/>
        </c:manualLayout>
      </c:layout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0-EC81-4C05-8805-4E377E21D7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Лист1!$B$37:$B$39</c:f>
              <c:strCache>
                <c:ptCount val="3"/>
                <c:pt idx="0">
                  <c:v>Да активно</c:v>
                </c:pt>
                <c:pt idx="1">
                  <c:v>Да иногда</c:v>
                </c:pt>
                <c:pt idx="2">
                  <c:v>Нет</c:v>
                </c:pt>
              </c:strCache>
            </c:strRef>
          </c:cat>
          <c:val>
            <c:numRef>
              <c:f>Лист1!$D$37:$D$39</c:f>
              <c:numCache>
                <c:formatCode>General</c:formatCode>
                <c:ptCount val="3"/>
                <c:pt idx="0">
                  <c:v>30</c:v>
                </c:pt>
                <c:pt idx="1">
                  <c:v>50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81-4C05-8805-4E377E21D7A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ru-RU" sz="192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92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 Ваша работа связана с нервным напряжением и физической нагрузкой?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3E36-4B55-8997-3B2113A8307D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E36-4B55-8997-3B2113A8307D}"/>
              </c:ext>
            </c:extLst>
          </c:dPt>
          <c:dLbls>
            <c:dLbl>
              <c:idx val="0"/>
              <c:layout>
                <c:manualLayout>
                  <c:x val="-0.19754308836395451"/>
                  <c:y val="-7.72484689413823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E36-4B55-8997-3B2113A8307D}"/>
                </c:ext>
              </c:extLst>
            </c:dLbl>
            <c:dLbl>
              <c:idx val="1"/>
              <c:layout>
                <c:manualLayout>
                  <c:x val="0.23535214348206512"/>
                  <c:y val="3.907261592300970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E36-4B55-8997-3B2113A83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Лист1!$B$40:$B$41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Лист1!$D$40:$D$41</c:f>
              <c:numCache>
                <c:formatCode>0%</c:formatCode>
                <c:ptCount val="2"/>
                <c:pt idx="0">
                  <c:v>0.51</c:v>
                </c:pt>
                <c:pt idx="1">
                  <c:v>0.49000000000000032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36-4B55-8997-3B2113A8307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ru-RU" sz="192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92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 Знаете ли профилактические мероприятия по снижению АД?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1"/>
            <c:bubble3D val="0"/>
            <c:explosion val="6"/>
            <c:spPr>
              <a:solidFill>
                <a:srgbClr val="9BBB59">
                  <a:lumMod val="60000"/>
                  <a:lumOff val="4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0-2112-4887-9958-CFB9DCEE302E}"/>
              </c:ext>
            </c:extLst>
          </c:dPt>
          <c:dLbls>
            <c:dLbl>
              <c:idx val="0"/>
              <c:layout>
                <c:manualLayout>
                  <c:x val="-0.1889242125984259"/>
                  <c:y val="-8.023731408573929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112-4887-9958-CFB9DCEE302E}"/>
                </c:ext>
              </c:extLst>
            </c:dLbl>
            <c:dLbl>
              <c:idx val="1"/>
              <c:layout>
                <c:manualLayout>
                  <c:x val="0.18251793525809312"/>
                  <c:y val="1.95694808982210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112-4887-9958-CFB9DCEE30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Лист1!$B$42:$B$43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Лист1!$D$42:$D$43</c:f>
              <c:numCache>
                <c:formatCode>0%</c:formatCode>
                <c:ptCount val="2"/>
                <c:pt idx="0">
                  <c:v>0.51</c:v>
                </c:pt>
                <c:pt idx="1">
                  <c:v>0.49000000000000032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12-4887-9958-CFB9DCEE302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D9B17-3BD1-4D1C-9632-405D9CFA1FE2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4D153-A150-4D4B-9F6A-B99A065AC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42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Ежегодно во всем мире более 50000 женщин погибает в период беременности из-за осложнений, связанных с АГ [3]. В развитых 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странах в 12-18% они являются второй непосредственной причиной анте- и постнатальной смертности, влияя на перинатальную смертность в 20-25% случаях [4]. 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Частота артериальной гипертензии (АГ) среди беременных в Российской Федерации составляет 5-30%. По данным Министерства здравоохранения РФ, гипертензивные осложнения беременности занимают 4 место в списке причин материнской смертности в течение последнего десятилетия [5]. Кроме того, они являются причиной тяжелой заболеваемости, </a:t>
            </a: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инвалидизации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матерей и их детей [1,6]. Вместе с тем, при надлежащем междисциплинарном менеджменте большинство случаев неблагоприятных исходов являются предотвратимыми.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4D153-A150-4D4B-9F6A-B99A065AC2C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17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сегодняшний день известно более 30 теорий развития ПЭ. Согласно наиболее признанной гипотезе, причиной АГ является нарушение процессов формирования плаценты в самые ранние сроки </a:t>
            </a:r>
            <a:r>
              <a:rPr lang="ru-RU" sz="12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гестации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При этом нарушение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ремоделирования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спиральных артерий рассматривается как ранний, но не всегда первичный дефект, вызывающий развитие ПЭ (27). Вследствие аномальной </a:t>
            </a:r>
            <a:r>
              <a:rPr lang="ru-RU" sz="12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плацентации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и нарушения перфузии в плаценте высвобождаются факторы, вызывающие распространенную эндотелиальную дисфункцию и синдром системного воспалительного ответа, приводящие к </a:t>
            </a:r>
            <a:r>
              <a:rPr lang="ru-RU" sz="12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полиорганной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недостаточности 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4D153-A150-4D4B-9F6A-B99A065AC2C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311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Срыв </a:t>
            </a:r>
            <a:r>
              <a:rPr lang="ru-RU" sz="12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ауторегуляторных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механизмов, поддерживающих церебральную перфузию вследствие высокого артериального давления приводит к сегментарному </a:t>
            </a:r>
            <a:r>
              <a:rPr lang="ru-RU" sz="12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артериолярному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вазоспазму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последующей ишемии, повышению сосудистой проницаемости, отеку мозга и судорожной готовности.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4D153-A150-4D4B-9F6A-B99A065AC2C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311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Рекомендуется суточное </a:t>
            </a:r>
            <a:r>
              <a:rPr lang="ru-RU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мониторирование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АД при подозрении на гипертензию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«белого халата»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4D153-A150-4D4B-9F6A-B99A065AC2C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344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Рекомендуется при назначении лекарственной терапии беременным с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 руководствоваться принципом безопасности при использовании того или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иного препарата для матери и плода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4D153-A150-4D4B-9F6A-B99A065AC2C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532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64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7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4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5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228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85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215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18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6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93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38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88640"/>
            <a:ext cx="4572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</a:t>
            </a:r>
            <a:b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Департамента здравоохранения города Москвы</a:t>
            </a:r>
            <a:b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«Медицинский колледж №6»</a:t>
            </a:r>
            <a:b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340768"/>
            <a:ext cx="1157355" cy="11573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9162" y="2708919"/>
            <a:ext cx="8064896" cy="1232405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93178" y="2848067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Артериальная гипертензия и ее влияние на течение беременности и роды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782" y="4365104"/>
            <a:ext cx="4932218" cy="2313853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Гаврилина Анастасия</a:t>
            </a:r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курса,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2А3 группы,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31.02.02 Акушерское дело</a:t>
            </a:r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Смирнова Елена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Власовна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преподаватель высшей квалификационной категории ГБПОУ ДЗМ «МК№6» СП № 3.</a:t>
            </a:r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2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-2268760" y="203920"/>
            <a:ext cx="9433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ЭТИОЛОГИЯ и ПАТОГЕНЕЗ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5782" y="1124744"/>
            <a:ext cx="370074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ЭКЛАМПСИЯ - самая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тяжелая форма АГ беременных, сопряженная с угрожающими жизни женщины состояниями. </a:t>
            </a:r>
            <a:endParaRPr lang="ru-RU" sz="20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Среди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многочисленных причин развития эклампсии выделяют две наиболее значимые: </a:t>
            </a:r>
            <a:r>
              <a:rPr lang="ru-RU" sz="20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вазоспазм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 гипертензивная энцефалопатия. </a:t>
            </a:r>
          </a:p>
        </p:txBody>
      </p:sp>
      <p:pic>
        <p:nvPicPr>
          <p:cNvPr id="2050" name="Picture 2" descr="https://mamapedia.com.ua/UploadImages/pregnancy-calendar/prieklapsia-na-32-nede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762500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3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7544" y="246440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ОСЛОЖНЕНИЯ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75240"/>
              </p:ext>
            </p:extLst>
          </p:nvPr>
        </p:nvGraphicFramePr>
        <p:xfrm>
          <a:off x="467545" y="1268760"/>
          <a:ext cx="8208912" cy="4977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0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200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степень (минимальная) </a:t>
                      </a:r>
                      <a:r>
                        <a:rPr lang="ru-RU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осложнения беременности возникают не более чем у 20% женщин, беременность ухудшает течение заболевания менее чем у 20% </a:t>
                      </a:r>
                      <a:r>
                        <a:rPr lang="ru-RU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больных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83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степень (выраженная) - </a:t>
                      </a:r>
                      <a:r>
                        <a:rPr lang="ru-RU" sz="18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экстрагенитальные</a:t>
                      </a:r>
                      <a:r>
                        <a:rPr lang="ru-RU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заболевания часто (в 20–50% случаев) вызывают такие осложнения беременности, как </a:t>
                      </a:r>
                      <a:r>
                        <a:rPr lang="ru-RU" sz="18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гестозы</a:t>
                      </a:r>
                      <a:r>
                        <a:rPr lang="ru-RU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самопроизвольный аборт, преждевременные роды; часто наблюдается гипотрофия плода, увеличена ПС; течение заболевания может ухудшаться во время беременности или после родов более чем у 20% больных</a:t>
                      </a:r>
                      <a:endParaRPr lang="ru-RU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83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степень (максимальная) - </a:t>
                      </a:r>
                      <a:r>
                        <a:rPr lang="ru-RU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большинства женщин, страдающих экстрагенитальными заболеваниями, возникают осложнения беременности (более 50%), редко рождаются доношенные дети и высока ПС; беременность представляет опасность для здоровья и жизни женщины.</a:t>
                      </a:r>
                      <a:endParaRPr lang="ru-RU" sz="14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2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mages.ru.prom.st/372240986_w640_h640_195255086_w800___vykricn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70" y="484709"/>
            <a:ext cx="36766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467544" y="246440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ОСЛОЖНЕНИЯ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147556"/>
            <a:ext cx="511256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риск отслойки нормально расположенной плаценты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отслойка сетчатки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эклампсия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массивные </a:t>
            </a:r>
            <a:r>
              <a:rPr lang="ru-RU" sz="20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коагулопатические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кровотечения в результате отслойки плаценты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рогрессирующая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плацентарная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недостаточность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индром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задержки роста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плода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тяжелых случаях - асфиксия и гибель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плода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14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mages.ru.prom.st/372240986_w640_h640_195255086_w800___vykricn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70" y="484709"/>
            <a:ext cx="36766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467544" y="246440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ОСЛОЖНЕНИЯ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196752"/>
            <a:ext cx="511256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Отдаленный прогноз женщин, имевших АГ в период беременности, характеризуется повышенной частотой развития:  </a:t>
            </a: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Ожирения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Сахарного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диабета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Сердечно-сосудистых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заболеваний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Дети таких женщин подвержены развитию различных метаболических и гормональных нарушений, сердечно-сосудистой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патологии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6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lubeznaya.ru/upload/content/57fba4ed51a7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12" y="-1403307"/>
            <a:ext cx="5803909" cy="870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2987092" y="404663"/>
            <a:ext cx="6049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ДИАГНОСТИКА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3645024"/>
            <a:ext cx="5112568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ts val="12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ФАКТОРЫ РИСКА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r">
              <a:spcBef>
                <a:spcPts val="1200"/>
              </a:spcBef>
              <a:spcAft>
                <a:spcPts val="600"/>
              </a:spcAft>
            </a:pPr>
            <a:r>
              <a:rPr lang="ru-RU" sz="20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Физикальное </a:t>
            </a:r>
            <a:r>
              <a:rPr lang="ru-RU" sz="2000" cap="all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ИСследование</a:t>
            </a:r>
            <a:endParaRPr lang="ru-RU" sz="2000" cap="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r">
              <a:spcBef>
                <a:spcPts val="12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ЛАБОРАТОРНЫЕ ИССЛЕДОВАНИЯ</a:t>
            </a:r>
          </a:p>
          <a:p>
            <a:pPr lvl="0" algn="r">
              <a:spcBef>
                <a:spcPts val="12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ИНСТРУМЕНТАЛЬНЫЕ ИССЛЕДОВАНИЯ</a:t>
            </a:r>
          </a:p>
          <a:p>
            <a:pPr lvl="0" algn="r">
              <a:spcBef>
                <a:spcPts val="12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ДОПОЛНИТЕЛЬНЫЕ ИССЛЕДОВАНИЯ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23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otgipertonii.ru/wp-content/uploads/2018/08/%D0%BE%D1%80%D0%B3%D0%B0%D0%BD%D1%8B-%D0%BC%D0%B8%D1%88%D0%B5%D0%BD%D0%B8-%D0%BF%D1%80%D0%B8-%D0%B3%D0%B8%D0%BF%D0%B5%D1%80%D1%82%D0%BE%D0%BD%D0%B8%D0%B8-1024x6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-211318"/>
            <a:ext cx="10782412" cy="718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furashka.files.wordpress.com/2014/03/461480ffe9c04e58b7b6b70ea15a28ab.jpg?w=29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www.mumsnet.com/uploads/talk/201405/2614-pregnancy-doctor-471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5" y="813222"/>
            <a:ext cx="79928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b="1" u="sng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Рекомендуется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измерение АД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всем беременным женщинам при каждом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посещении и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осмотре врача.</a:t>
            </a:r>
          </a:p>
          <a:p>
            <a:pPr algn="just">
              <a:spcBef>
                <a:spcPts val="600"/>
              </a:spcBef>
            </a:pP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Тщательный 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сбор анамнеза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выяснение уровня АД до беременности,</a:t>
            </a:r>
          </a:p>
          <a:p>
            <a:pPr algn="just">
              <a:spcBef>
                <a:spcPts val="600"/>
              </a:spcBef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 20 недель и после этого срока.</a:t>
            </a:r>
          </a:p>
          <a:p>
            <a:pPr algn="just">
              <a:spcBef>
                <a:spcPts val="600"/>
              </a:spcBef>
            </a:pP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Выявление 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жалоб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повышении АД (головная боль,</a:t>
            </a:r>
          </a:p>
          <a:p>
            <a:pPr algn="just">
              <a:spcBef>
                <a:spcPts val="600"/>
              </a:spcBef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головокружение, нарушение зрения, боли в </a:t>
            </a:r>
            <a:r>
              <a:rPr lang="ru-RU" sz="20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эпигастрии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правом подреберье, боли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грудиной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под левой лопаткой), эффективность проводимой ранее терапии.</a:t>
            </a:r>
          </a:p>
          <a:p>
            <a:pPr algn="just">
              <a:spcBef>
                <a:spcPts val="600"/>
              </a:spcBef>
            </a:pP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случае повышения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САД </a:t>
            </a:r>
            <a:r>
              <a:rPr lang="ru-RU" sz="2000" u="sng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&gt;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140 мм </a:t>
            </a:r>
            <a:r>
              <a:rPr lang="ru-RU" sz="20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рт.ст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и/или ДАД </a:t>
            </a:r>
            <a:r>
              <a:rPr lang="ru-RU" sz="2000" u="sng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&gt;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90 мм</a:t>
            </a:r>
          </a:p>
          <a:p>
            <a:pPr algn="just">
              <a:spcBef>
                <a:spcPts val="600"/>
              </a:spcBef>
            </a:pPr>
            <a:r>
              <a:rPr lang="ru-RU" sz="20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рт.ст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подтвердить АГ как минимум двумя измерениями с интервалом не менее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 часов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ru-RU" sz="2000" b="1" u="sng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 </a:t>
            </a:r>
            <a:r>
              <a:rPr lang="ru-RU" sz="2000" b="1" u="sng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рекомендуется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качестве критерия АГ у беременных</a:t>
            </a:r>
          </a:p>
          <a:p>
            <a:pPr algn="just">
              <a:spcBef>
                <a:spcPts val="600"/>
              </a:spcBef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рассматривать повышение уровня САД на 30 мм рт. ст. и/или ДАД на 15 мм рт. ст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по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сравнению с исходными данными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87624" y="168275"/>
            <a:ext cx="6049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ДИАГНОСТИКА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99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lev.biz/wp-content/uploads/2018/08/heart-disease-pregnanc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-99392"/>
            <a:ext cx="13219045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furashka.files.wordpress.com/2014/03/461480ffe9c04e58b7b6b70ea15a28ab.jpg?w=29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www.mumsnet.com/uploads/talk/201405/2614-pregnancy-doctor-471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5" y="813222"/>
            <a:ext cx="799288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b="1" u="sng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Рекомендуются при измерении АД следующие условия: </a:t>
            </a:r>
            <a:endParaRPr lang="ru-RU" sz="2000" b="1" u="sng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endParaRPr lang="ru-RU" sz="2000" b="1" u="sng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Пациентка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должна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быть расслаблена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желательно после отдыха (не менее 5 мин). Достаточно измерения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одной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руке.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Положение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сидя, с упором спины и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поддержкой руки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на которой проводится измерение, манжета должна располагаться на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уровне сердца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Манжета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аппарата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должна соответствовать окружности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плеча пациентки (не менее, чем в 1.5 раза длиннее окружности плеча).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Манжета не должна располагаться на одежде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пациентки.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Оценивать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уровень систолического давления по I тону Короткова,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 диастолического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— по V (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прекращение). Показатели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должны быть зафиксированы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 точностью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 2 мм рт. ст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q"/>
            </a:pP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027" y="173830"/>
            <a:ext cx="6049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ДИАГНОСТИКА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42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14.stc.all.kpcdn.net/share/i/4/1188643/wx1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099"/>
            <a:ext cx="8098679" cy="674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81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devochki.com.ua/wp-content/uploads/1970/01/pitanieperga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394" y="-141764"/>
            <a:ext cx="4666509" cy="699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51166" y="258509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ЛЕЧЕНИЕ 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1007" y="1046659"/>
            <a:ext cx="511256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I. </a:t>
            </a: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НЕМЕ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</a:t>
            </a: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ИКАМЕНТОЗНОЕ</a:t>
            </a:r>
            <a:endParaRPr lang="ru-RU" sz="2000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1007" y="1556792"/>
            <a:ext cx="374441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эмоционального стресса;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режима питания;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разумная физическая активность;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дневного отдыха («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факторов риска прогрессирования АГ;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потребления поваренной соли до 5 г в день;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потребления холестерина и насыщенных жиров при избыточной массе тела.</a:t>
            </a:r>
          </a:p>
        </p:txBody>
      </p:sp>
    </p:spTree>
    <p:extLst>
      <p:ext uri="{BB962C8B-B14F-4D97-AF65-F5344CB8AC3E}">
        <p14:creationId xmlns:p14="http://schemas.microsoft.com/office/powerpoint/2010/main" val="408583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avlenies.ru/wp-content/uploads/2017/11/Medikamenty-dlya-beremenny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-698791"/>
            <a:ext cx="5092013" cy="76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-54260" y="258509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ЛЕЧЕНИЕ 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6048" y="1037160"/>
            <a:ext cx="511256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II. </a:t>
            </a: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МЕДИКАМЕНТОЗНОЕ</a:t>
            </a:r>
            <a:endParaRPr lang="ru-RU" sz="2000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244" y="1556792"/>
            <a:ext cx="39857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</a:t>
            </a:r>
          </a:p>
          <a:p>
            <a:endParaRPr lang="ru-RU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препарата первой линии для лечения АГ в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беременности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метилдопу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препаратов 2-й и 3-й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линиии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допустимых к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 во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беременности, использовать: α- и β-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адреноблокаторы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антагонисты кальциевых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каналов), β-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адреноблокаторы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вазодилататоры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миотропного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7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776864" cy="101012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6672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Артериальная гипертензия у беременных является частью как минимум двух медико-социальных проблем: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сердечно-сосудистых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заболеваний в целом, а также репродуктивного здоровья и потенциала нации.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России она достигает 30%. По данным Министерства здравоохранения РФ в последнее десятилетие гипертензивные осложнения при беременности занимают 4 место в списке причин материнской смертности. Последствия тяжелых гипертензивных расстройств снижают качество дальнейшей жизни женщины – повышается риск развития атеросклероза, сахарного диабета,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сердечно-сосудистых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заболеваний.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Эта патология часто приводит к тяжелым осложнениям, которые могут стать причиной инвалидности матери и ребенка.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 с тем, при междисциплинарном подходе к лечению в большинстве случаев неблагоприятный исход удается предотвратить.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s2.fotokto.ru/photo/full/255/25524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7992888" cy="33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4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0762"/>
            <a:ext cx="9144000" cy="410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899226" y="193997"/>
            <a:ext cx="6049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ОСОБЕННОСТИ ТЕЧЕНИЯ РОДОВ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8359" y="655662"/>
            <a:ext cx="849694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Чаще всего роды проводят через естественные родовые пути. </a:t>
            </a:r>
            <a:endParaRPr lang="ru-RU" sz="16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первом </a:t>
            </a:r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периоде: 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тщательное наблюдение за динамикой </a:t>
            </a:r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АД, 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адекватное обезболивание, гипотензивная терапия, ранняя </a:t>
            </a:r>
            <a:r>
              <a:rPr lang="ru-RU" sz="16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амниотомия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  <a:endParaRPr lang="ru-RU" sz="16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период изгнания гипотензивную терапию усиливают с помощью </a:t>
            </a:r>
            <a:r>
              <a:rPr lang="ru-RU" sz="16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ганглиоблокаторов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В зависимости от состояния роженицы и плода второй период сокращают, производя </a:t>
            </a:r>
            <a:r>
              <a:rPr lang="ru-RU" sz="16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перинеотомию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или наложение акушерских щипцов. </a:t>
            </a:r>
            <a:endParaRPr lang="ru-RU" sz="16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третьем периоде 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родов осуществляют профилактику кровотечения. На протяжении всего родового акта проводят профилактику гипоксии плода.</a:t>
            </a:r>
          </a:p>
          <a:p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37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783946/1444/v/950/depositphotos_14443729-stock-illustration-beautiful-pregnant-wom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2800426"/>
            <a:ext cx="4026967" cy="402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332656"/>
            <a:ext cx="67470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lain" startAt="75"/>
            </a:pP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РЕСПОНДЕНТОВ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(БЕРЕМЕННЫХ ЖЕНЩИН)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endParaRPr lang="ru-RU" sz="2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НАБЛЮДАЮЩИХСЯ 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ЖЕНСКИХ КОНСУЛЬТАЦИЯХ ГОРОДА </a:t>
            </a: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МОСКВЫ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endParaRPr lang="ru-RU" sz="24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24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сайт </a:t>
            </a:r>
            <a:r>
              <a:rPr lang="ru-RU" sz="2400" cap="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онлайн-исследований «</a:t>
            </a:r>
            <a:r>
              <a:rPr lang="ru-RU" sz="2400" cap="all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Тестограф</a:t>
            </a:r>
            <a:r>
              <a:rPr lang="ru-RU" sz="24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endParaRPr lang="ru-RU" sz="2400" cap="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endParaRPr lang="ru-RU" cap="all" dirty="0"/>
          </a:p>
        </p:txBody>
      </p:sp>
    </p:spTree>
    <p:extLst>
      <p:ext uri="{BB962C8B-B14F-4D97-AF65-F5344CB8AC3E}">
        <p14:creationId xmlns:p14="http://schemas.microsoft.com/office/powerpoint/2010/main" val="398263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908720"/>
          <a:ext cx="8136903" cy="5802254"/>
        </p:xfrm>
        <a:graphic>
          <a:graphicData uri="http://schemas.openxmlformats.org/drawingml/2006/table">
            <a:tbl>
              <a:tblPr/>
              <a:tblGrid>
                <a:gridCol w="3324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3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08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5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Вопрос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Ответ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Кол-во человек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Соотно-шение, 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731">
                <a:tc rowSpan="4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Сколько вам полных лет?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16-20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21-25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26-35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Более 35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1731">
                <a:tc rowSpan="4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2. Какая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 вас беременность по счету?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Первая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53,33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Вторая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29,33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Третья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13,33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Более трех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1731">
                <a:tc rowSpan="4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3. Есть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ли у вас вредные привычки?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Курение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10,67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Алкоголь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2,67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Наркомания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Веду ЗОЖ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86,67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1731">
                <a:tc rowSpan="4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Имеются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ли у вас сопутствующие заболевания?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Сердца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31,31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Почек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20,15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3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Эндокринной системы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24,18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1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 имею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486">
                <a:tc rowSpan="2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5. Есть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ли у вас артериальная гипертензия по заключению врача?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418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8486">
                <a:tc rowSpan="2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6. Знаете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ли вы степень тяжести вашей артериальной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гипертензии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24,64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418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75,36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339752" y="188640"/>
            <a:ext cx="3761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 исследования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3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49565071"/>
              </p:ext>
            </p:extLst>
          </p:nvPr>
        </p:nvGraphicFramePr>
        <p:xfrm>
          <a:off x="0" y="116632"/>
          <a:ext cx="5238328" cy="37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9687940"/>
              </p:ext>
            </p:extLst>
          </p:nvPr>
        </p:nvGraphicFramePr>
        <p:xfrm>
          <a:off x="3995936" y="3212976"/>
          <a:ext cx="5115570" cy="3638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964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10420473"/>
              </p:ext>
            </p:extLst>
          </p:nvPr>
        </p:nvGraphicFramePr>
        <p:xfrm>
          <a:off x="-108520" y="116632"/>
          <a:ext cx="6449925" cy="4256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716797449"/>
              </p:ext>
            </p:extLst>
          </p:nvPr>
        </p:nvGraphicFramePr>
        <p:xfrm>
          <a:off x="4101952" y="3645024"/>
          <a:ext cx="5042048" cy="346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6683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32078247"/>
              </p:ext>
            </p:extLst>
          </p:nvPr>
        </p:nvGraphicFramePr>
        <p:xfrm>
          <a:off x="787" y="22776"/>
          <a:ext cx="5566107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000492470"/>
              </p:ext>
            </p:extLst>
          </p:nvPr>
        </p:nvGraphicFramePr>
        <p:xfrm>
          <a:off x="3707904" y="3284984"/>
          <a:ext cx="5417250" cy="3575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736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32656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Выводы: 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 результатам опроса большая часть беременных не имеет подтвержденного диагноза «Артериальная гипертензия».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Однако, факторы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отягощающие анамнез и свидетельствующие о возможности появления данного заболевания,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присутствуют у большинства опрошенных и заставляют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задуматься о необходимости профилактики. </a:t>
            </a:r>
            <a:endParaRPr lang="ru-RU" sz="20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501008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Рекомендуется госпитализация беременных в стационар при диагностике тяжелой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АГ (АД≥160/110 мм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.), при АГ, выявленной впервые при беременности; при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наличии клинических и/или лабораторных признаков ПЭ.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1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57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202914" y="2060848"/>
            <a:ext cx="87312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endParaRPr lang="ru-RU" sz="4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92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175116"/>
            <a:ext cx="9433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Доля артериальной гипертензии в структуре соматической патологии у беременных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573325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Является самым частым экстрагенитальным заболеванием и встречается у 4-8% беременных, при этом в различных регионах России частота гипертензивных состояний колеблется от 7 до 29% и не имеет тенденции к снижению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357470001"/>
              </p:ext>
            </p:extLst>
          </p:nvPr>
        </p:nvGraphicFramePr>
        <p:xfrm>
          <a:off x="539552" y="1124744"/>
          <a:ext cx="7931545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549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исследования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заключается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влияния  артериальной гипертензии </a:t>
            </a:r>
          </a:p>
          <a:p>
            <a:pPr indent="4508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течение беременности и роды.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артериальная гипертензия.</a:t>
            </a:r>
          </a:p>
          <a:p>
            <a:pPr indent="450850" algn="just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артериальная гипертензия у беременных.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достижения поставленной цели необходимо решить следующие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Проанализировать современные источники и рассмотреть этиологию и 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патогенез, классификацию, клиническую картину, методы диагностики и 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лечения артериальной гипертензии.  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сследование особенностей течения беременности у данной категории 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женщин;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азработка рекомендаций по улучшению качества жизни и профилактики 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артериальной гипертензии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Методы исследования: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-  анализ научной литературы;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- обработка статистических данных.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- анкетирование беременных с АГ.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- разработка памятки для беременных с АГ.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значимость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заключается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создании информационного </a:t>
            </a:r>
          </a:p>
          <a:p>
            <a:pPr indent="450850"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материала для пациенток женской консультации.</a:t>
            </a:r>
          </a:p>
          <a:p>
            <a:pPr indent="450850" algn="just" eaLnBrk="0" hangingPunct="0"/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68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t.depositphotos.com/1783946/1444/v/950/depositphotos_14443729-stock-illustration-beautiful-pregnant-wom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6473"/>
            <a:ext cx="3491526" cy="349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672" y="2183966"/>
            <a:ext cx="9433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20 -25% </a:t>
            </a:r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влияет </a:t>
            </a: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перинатальную смертность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49153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БОЛЬШИНСТВО СЛУЧАЕВ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НЕБЛАГОПРИЯТНЫХ ИСХОДОВ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МОЖНО ПРЕДОТВРАТИТЬ!</a:t>
            </a:r>
            <a:endParaRPr lang="ru-RU"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75909" y="1052736"/>
            <a:ext cx="94330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Частота среди беременных в РФ 5-30</a:t>
            </a:r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%</a:t>
            </a:r>
            <a:endParaRPr lang="ru-RU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</a:pPr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5 000 женщин в год</a:t>
            </a:r>
            <a:endParaRPr lang="ru-RU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56401" y="2790504"/>
            <a:ext cx="9433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 место в списке причин материнской смертности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271191" y="333581"/>
            <a:ext cx="9433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АРТЕРИАЛЬНАЯ ГИПЕРТЕНЗИЯ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5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6864" cy="101012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7544" y="1052736"/>
            <a:ext cx="8136904" cy="49685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15616" y="1382576"/>
            <a:ext cx="715283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Артериальная гипертония (АГ)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состояние, характеризующееся повышенным уровнем артериального давления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Гестационная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артериальная гипертензия (ГАГ)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уровня АД, впервые зафиксированное после 20 недели беременности и не сопровождающееся протеинурией.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Преэклампсия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специфичное для беременности заболевание, которое возникает после 20-й недели беременности, определяется по наличию АГ и протеинурии (больше 300 мг белка в суточной моче).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АГ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АГ, диагностированная до наступления беременности или до 20 недель, а также сохраняющаяся АГ более 12 недель после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родоразрешения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Эклампсия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возникновения у женщин с АГ судорог, которые не могут быть объяснены другими причинами.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Классификация степени повышения уровня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АД (мм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. ст.) у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беременных.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6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Категории АД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kern="120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САД, мм рт.ст.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ДАД, мм </a:t>
                      </a:r>
                      <a:r>
                        <a:rPr lang="ru-RU" sz="2400" b="1" i="0" u="none" strike="noStrike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рт.ст</a:t>
                      </a:r>
                      <a:r>
                        <a:rPr lang="ru-RU" sz="2400" b="1" i="0" u="none" strike="noStrike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Нормальное АД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&lt; 140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&lt; 90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Умеренная АГ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140 - 159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и/или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90 - 109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Тяжелая </a:t>
                      </a:r>
                      <a:endParaRPr lang="en-US" sz="2400" b="0" i="0" u="none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АГ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160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и/или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110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focardio.ru/wp-content/uploads/2017/04/zastav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16965"/>
            <a:ext cx="5334676" cy="355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-2268760" y="203920"/>
            <a:ext cx="9433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ЭТИОЛОГИЯ и ПАТОГЕНЕЗ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7198" y="917912"/>
            <a:ext cx="8525281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Артериальная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гипертензия у беременных может быть хронической. </a:t>
            </a:r>
            <a:endParaRPr lang="ru-RU" sz="20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этом случае она является </a:t>
            </a:r>
            <a:r>
              <a:rPr lang="ru-RU" sz="2000" b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эссенциальной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или симптоматической.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Симптоматическая гипертензия чаще всего диагностируется у женщин с сахарных диабетом, системными заболеваниями, хронической болезнью почек, эндокринной патологией (</a:t>
            </a:r>
            <a:r>
              <a:rPr lang="ru-RU" sz="20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феохромацетома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тиреотоксикоз, заболевания надпочечников и др.).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Кроме этого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различают: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Гестационную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АГ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Преэклампсию</a:t>
            </a:r>
            <a:endParaRPr lang="ru-RU" sz="20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Эклампсию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Преэклампсию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на фоне 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хронической АГ </a:t>
            </a:r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-2268760" y="203920"/>
            <a:ext cx="9433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ЭТИОЛОГИЯ и ПАТОГЕНЕЗ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7198" y="917912"/>
            <a:ext cx="85252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ПРЕЭКЛАМПСИЯ - одно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 наиболее тяжелых осложнений беременности. На сегодняшний день известно более 30 </a:t>
            </a: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теорий ее развития. 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Согласно наиболее признанной гипотезе, причиной АГ является нарушение процессов формирования плаценты в самые ранние сроки </a:t>
            </a:r>
            <a:r>
              <a:rPr lang="ru-RU" sz="20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гестации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3" name="Picture 2" descr="https://bestmama.online/wp-content/uploads/2018/06/5293719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8136904" cy="438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26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1779</Words>
  <Application>Microsoft Office PowerPoint</Application>
  <PresentationFormat>Экран (4:3)</PresentationFormat>
  <Paragraphs>254</Paragraphs>
  <Slides>28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Актуальность:  </vt:lpstr>
      <vt:lpstr>Презентация PowerPoint</vt:lpstr>
      <vt:lpstr>Презентация PowerPoint</vt:lpstr>
      <vt:lpstr>Презентация PowerPoint</vt:lpstr>
      <vt:lpstr>КЛАССИФИКАЦИЯ  </vt:lpstr>
      <vt:lpstr>Классификация степени повышения уровня  АД (мм рт. ст.) у беременных.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ОБЩИЙ  ДОСТУП</dc:creator>
  <cp:lastModifiedBy>Мартин</cp:lastModifiedBy>
  <cp:revision>100</cp:revision>
  <dcterms:created xsi:type="dcterms:W3CDTF">2018-11-27T15:03:55Z</dcterms:created>
  <dcterms:modified xsi:type="dcterms:W3CDTF">2019-12-02T18:09:15Z</dcterms:modified>
</cp:coreProperties>
</file>