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23" initials="1" lastIdx="2" clrIdx="0">
    <p:extLst>
      <p:ext uri="{19B8F6BF-5375-455C-9EA6-DF929625EA0E}">
        <p15:presenceInfo xmlns:p15="http://schemas.microsoft.com/office/powerpoint/2012/main" userId="12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80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0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26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8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7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42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2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22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5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7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913D646-3769-4C57-B829-E63B3E90F8D0}" type="datetimeFigureOut">
              <a:rPr lang="ru-RU" smtClean="0"/>
              <a:t>31.12.2008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36576BA4-71AE-40EB-88D5-FD712B7DF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3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Развитие речи детей младшего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92223" y="5131242"/>
            <a:ext cx="3326297" cy="10698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Крылова Анастасия Алексеевна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23054" y="249342"/>
            <a:ext cx="3044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 246»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56434" y="6332090"/>
            <a:ext cx="1406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Ярославль</a:t>
            </a:r>
          </a:p>
        </p:txBody>
      </p:sp>
    </p:spTree>
    <p:extLst>
      <p:ext uri="{BB962C8B-B14F-4D97-AF65-F5344CB8AC3E}">
        <p14:creationId xmlns:p14="http://schemas.microsoft.com/office/powerpoint/2010/main" val="35010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Задачи развития речи первых 3х лет жизни: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понимания речи;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активной речи;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приобщение к художественной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регулятивной функции речи (выполнение речевых инструкций как основы произвольного поведения).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решаются как в ходе взаимодействия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повседневной жизни, так и при проведении специальных игр и занятий.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7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3" y="484632"/>
            <a:ext cx="10841645" cy="3888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Условия для развития речи детей: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03" y="1351128"/>
            <a:ext cx="11532357" cy="550687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условием речевого развития является богатство впечатлений, получаемых ребенком. Чем больше впечатлений, тем больше у малыша поводов к речевому общению со взрослыми и сверстниками.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взрослого должна сопровождать все виды совместной деятельности с ребенком: кормление, одевание, гигиенические процедуры и т. п.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условием развития речи детей является установление с каждым ребенком эмоциональных и «деловых» контактов. Малыши охотнее разговаривают с теми взрослыми, которые проявляют к ним внимание, ласку, играют с ними.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необходима уверенность в том, что взрослый его слушает и понимает, поэтому так важно, чтобы педагог откликался на все обращения малыша, поощрял и поддерживал 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96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484632"/>
            <a:ext cx="11764370" cy="160934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На этапе становления речи большое влияние на ее развитие оказывает речь </a:t>
            </a:r>
            <a:r>
              <a:rPr lang="ru-RU" sz="2400" dirty="0" err="1">
                <a:solidFill>
                  <a:srgbClr val="002060"/>
                </a:solidFill>
              </a:rPr>
              <a:t>окружащих</a:t>
            </a:r>
            <a:r>
              <a:rPr lang="ru-RU" sz="2400" dirty="0">
                <a:solidFill>
                  <a:srgbClr val="002060"/>
                </a:solidFill>
              </a:rPr>
              <a:t> взрослых. Речь </a:t>
            </a:r>
            <a:r>
              <a:rPr lang="ru-RU" sz="2400" dirty="0" smtClean="0">
                <a:solidFill>
                  <a:srgbClr val="002060"/>
                </a:solidFill>
              </a:rPr>
              <a:t>взрослых </a:t>
            </a:r>
            <a:r>
              <a:rPr lang="ru-RU" sz="2400" dirty="0">
                <a:solidFill>
                  <a:srgbClr val="002060"/>
                </a:solidFill>
              </a:rPr>
              <a:t>должна соответствовать определенным требованиям. 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665027"/>
            <a:ext cx="10950827" cy="498143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должна быть: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адресована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ребенку. Этим обеспечивается привлечение внимания малыша к речи взрослого и готовность ответить на нее;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эмоционально окрашенной. Эмоциональное содержание, выраженное определенным тоном, помогает маленькому ребенку лучше понять смысл слов;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правильной, отчетливой, неспешной;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понятной, касаться интересных для ребенка тем. Это обеспечивает вовлеченность малыша в речевой контакт со взрослым и его активность в этом процессе;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более сложной, чем речь ребенка, как по структуре и форме фраз, так и лексически. Взрослый должен давать ребенку более сложные речевые образцы, чем те, которыми он уже владеет.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1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65" y="140076"/>
            <a:ext cx="12006470" cy="76107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помогает развить речь ребенка?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539" y="1099929"/>
            <a:ext cx="11754678" cy="56454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 и артикуляционная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общей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с речевым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самомассажем.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подражания с речевым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различными предметами и материалами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 стихов; разучивание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скороговорок.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61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596" y="0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 и артикуляционная гимнастика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2" y="1365526"/>
            <a:ext cx="3695126" cy="276773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508" y="4063867"/>
            <a:ext cx="3695126" cy="27941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22" y="1365526"/>
            <a:ext cx="3757255" cy="2814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7" y="4063867"/>
            <a:ext cx="3570936" cy="267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6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6035" y="206204"/>
            <a:ext cx="7838660" cy="615431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развитию общей моторики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270" y="927652"/>
            <a:ext cx="11754678" cy="579119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"Соберём колечки"</a:t>
            </a:r>
          </a:p>
          <a:p>
            <a:r>
              <a:rPr lang="ru-RU" dirty="0"/>
              <a:t>Цель: развитие у детей умения двигаться в горизонтальном и вертикальном направлении, ориентироваться в пространстве.</a:t>
            </a:r>
          </a:p>
          <a:p>
            <a:r>
              <a:rPr lang="ru-RU" dirty="0"/>
              <a:t>Оборудование: палочка с разноцветными колечками или шариками.</a:t>
            </a:r>
          </a:p>
          <a:p>
            <a:r>
              <a:rPr lang="ru-RU" dirty="0" err="1"/>
              <a:t>Ходигры</a:t>
            </a:r>
            <a:r>
              <a:rPr lang="ru-RU" dirty="0"/>
              <a:t>: взрослый показывает детям палочку с колечками, по счёту "раз, два, три", взмахивает палочкой и сбрасывает колечки. Кольца разлетаются по всей комнате. Взрослый просит детей собрать, принести колечки, дети бегают, подползают, дотягиваются, приносят колечки, нанизывают на палочку, затем игра повторяется снова.</a:t>
            </a:r>
          </a:p>
          <a:p>
            <a:r>
              <a:rPr lang="ru-RU" dirty="0"/>
              <a:t>Для этих же целей могут служить мягкие мячики в корзинке, кубики в коробке и т.д.</a:t>
            </a:r>
          </a:p>
          <a:p>
            <a:r>
              <a:rPr lang="ru-RU" b="1" dirty="0"/>
              <a:t>"Сходим к мишке в гости" *</a:t>
            </a:r>
          </a:p>
          <a:p>
            <a:r>
              <a:rPr lang="ru-RU" dirty="0"/>
              <a:t>Цель: совершенствовать навык ходьбы, развивать ловкость, равновесие.</a:t>
            </a:r>
          </a:p>
          <a:p>
            <a:r>
              <a:rPr lang="ru-RU" dirty="0"/>
              <a:t>Оборудование: гимнастическая стенка, доска 1,5-2 м. с зацепами, мягкая игрушка мишка.</a:t>
            </a:r>
          </a:p>
          <a:p>
            <a:r>
              <a:rPr lang="ru-RU" dirty="0" smtClean="0"/>
              <a:t>Ход игры</a:t>
            </a:r>
            <a:r>
              <a:rPr lang="ru-RU" dirty="0"/>
              <a:t>: взрослый закрепляет доску одним концом на гимнастической стенке, начиная с высоты 20-30 см, затем крутизну горки можно увеличивать. На гимнастическую стенку сажает игрушку и предлагает малышу сходить в гости к мишке. Взрослый следит за осанкой ребёнка, эмоционально его одобряет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u="sng" dirty="0"/>
              <a:t>Другие игры на развитие навыка ходьбы:</a:t>
            </a:r>
            <a:endParaRPr lang="ru-RU" dirty="0"/>
          </a:p>
          <a:p>
            <a:r>
              <a:rPr lang="ru-RU" dirty="0"/>
              <a:t>«Принеси игрушку</a:t>
            </a:r>
            <a:r>
              <a:rPr lang="ru-RU" dirty="0" smtClean="0"/>
              <a:t>»; «</a:t>
            </a:r>
            <a:r>
              <a:rPr lang="ru-RU" dirty="0"/>
              <a:t>Не разбуди маму</a:t>
            </a:r>
            <a:r>
              <a:rPr lang="ru-RU" dirty="0" smtClean="0"/>
              <a:t>»; «</a:t>
            </a:r>
            <a:r>
              <a:rPr lang="ru-RU" dirty="0"/>
              <a:t>Идём к игрушкам в гости</a:t>
            </a:r>
            <a:r>
              <a:rPr lang="ru-RU" dirty="0" smtClean="0"/>
              <a:t>»; «</a:t>
            </a:r>
            <a:r>
              <a:rPr lang="ru-RU" dirty="0"/>
              <a:t>Мы в садик пойдём</a:t>
            </a:r>
            <a:r>
              <a:rPr lang="ru-RU" dirty="0" smtClean="0"/>
              <a:t>»; «</a:t>
            </a:r>
            <a:r>
              <a:rPr lang="ru-RU" dirty="0"/>
              <a:t>Пойдём через ручеёк</a:t>
            </a:r>
            <a:r>
              <a:rPr lang="ru-RU" dirty="0" smtClean="0"/>
              <a:t>»; «</a:t>
            </a:r>
            <a:r>
              <a:rPr lang="ru-RU" dirty="0"/>
              <a:t>Сапожки</a:t>
            </a:r>
            <a:r>
              <a:rPr lang="ru-RU" dirty="0" smtClean="0"/>
              <a:t>»; «</a:t>
            </a:r>
            <a:r>
              <a:rPr lang="ru-RU" dirty="0" err="1"/>
              <a:t>Гусятки</a:t>
            </a:r>
            <a:r>
              <a:rPr lang="ru-RU" dirty="0" smtClean="0"/>
              <a:t>»;  Ёлочка»; «</a:t>
            </a:r>
            <a:r>
              <a:rPr lang="ru-RU" dirty="0"/>
              <a:t>Ходим по снегу</a:t>
            </a:r>
            <a:r>
              <a:rPr lang="ru-RU" dirty="0" smtClean="0"/>
              <a:t>»; «</a:t>
            </a:r>
            <a:r>
              <a:rPr lang="ru-RU" dirty="0"/>
              <a:t>Одевайся потеплей</a:t>
            </a:r>
            <a:r>
              <a:rPr lang="ru-RU" dirty="0" smtClean="0"/>
              <a:t>»; «</a:t>
            </a:r>
            <a:r>
              <a:rPr lang="ru-RU" dirty="0"/>
              <a:t>На лыжах</a:t>
            </a:r>
            <a:r>
              <a:rPr lang="ru-RU" dirty="0" smtClean="0"/>
              <a:t>»; «</a:t>
            </a:r>
            <a:r>
              <a:rPr lang="ru-RU" dirty="0"/>
              <a:t>Мишка</a:t>
            </a:r>
            <a:r>
              <a:rPr lang="ru-RU" dirty="0" smtClean="0"/>
              <a:t>»; «</a:t>
            </a:r>
            <a:r>
              <a:rPr lang="ru-RU" dirty="0"/>
              <a:t>Мамин парад</a:t>
            </a:r>
            <a:r>
              <a:rPr lang="ru-RU" dirty="0" smtClean="0"/>
              <a:t>»; «</a:t>
            </a:r>
            <a:r>
              <a:rPr lang="ru-RU" dirty="0"/>
              <a:t>Поезд» и др.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1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9217" y="259345"/>
            <a:ext cx="5734613" cy="7743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18" y="1052383"/>
            <a:ext cx="8222617" cy="580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3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59207"/>
            <a:ext cx="11754678" cy="160934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7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447" y="213095"/>
            <a:ext cx="11678743" cy="64527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Ушинский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 ребёнка каким-нибудь неизвестным ему пяти словам - он будет долго и напрасно мучиться, но свяжите двадцать таких слов с картинками, и он усвоит их на лету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Речь</a:t>
            </a:r>
            <a:r>
              <a:rPr lang="ru-RU" sz="2400" dirty="0"/>
              <a:t> — исторически сложившаяся форма общения людей посредством языковых конструкций, создаваемых на основе определённых правил.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Процесс </a:t>
            </a:r>
            <a:r>
              <a:rPr lang="ru-RU" sz="2400" dirty="0"/>
              <a:t>речи предполагает, с одной стороны, формирование и формулирование мыслей языковыми (речевыми) средствами, а с другой стороны — восприятие языковых конструкций и их понимание.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81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формирования речи в раннем возрасте: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783" y="2121408"/>
            <a:ext cx="11767930" cy="405079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период: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компонентом ситуации выступает предмет. 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период: </a:t>
            </a:r>
            <a:r>
              <a:rPr lang="ru-RU" sz="4000" dirty="0">
                <a:latin typeface="Times New Roman"/>
                <a:ea typeface="Times New Roman"/>
              </a:rPr>
              <a:t>главным компонентом ситуации становится взрослый.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/>
                <a:cs typeface="Times New Roman" panose="02020603050405020304" pitchFamily="18" charset="0"/>
              </a:rPr>
              <a:t>3 период: </a:t>
            </a:r>
            <a:r>
              <a:rPr lang="ru-RU" sz="4000" dirty="0">
                <a:latin typeface="Times New Roman"/>
                <a:ea typeface="Times New Roman"/>
              </a:rPr>
              <a:t>центр ситуации переносится на слово.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8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798" y="382137"/>
            <a:ext cx="10486803" cy="6851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понимает вас и что говорит ваш ребенок.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691612"/>
              </p:ext>
            </p:extLst>
          </p:nvPr>
        </p:nvGraphicFramePr>
        <p:xfrm>
          <a:off x="0" y="1540869"/>
          <a:ext cx="12191999" cy="5317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697"/>
                <a:gridCol w="5316933"/>
                <a:gridCol w="5216369"/>
              </a:tblGrid>
              <a:tr h="41023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Понимает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Говорит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0204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месяцев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Понимает без показа названия нескольких предметов (действий, имен).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Выполняет отдельные поручения: «найди», «принеси», «отдай тете», «положи на место» и др.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Понимает слово «нельзя», прекращает запрещенные действия.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По слову выполняет разученные действия.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Легко подражает новым  слогам.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Произносит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5-10 облегченных слов: звукоподражательные (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ав-ав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одинаковыми слогами (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ма-ма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па-па); реже слова из разных слогов (Га-ля, тик-так); слова-действия («на, дай, бух»).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64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год 3 месяца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Понимает названия окружающих предметов и игрушек: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находит  и дает 3-4 игрушки,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дает предметы обуви и одежды.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Понимает  и выполняет простые инструкции по слову: «покорми куклу», «положи спать в кроватку»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По слову ориентируется в группе: «Где твоя кроватка? Возьми свой горшок»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Узнает знакомые предметы и игрушки на картинках (3 картинки).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Разнообразно лепечет, подражает новым слогам.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 Пользуется  облегченными  «словами – действиями»  в процессе активной  деятельности  (« дай, бух,  на, иди…»)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1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2272204"/>
              </p:ext>
            </p:extLst>
          </p:nvPr>
        </p:nvGraphicFramePr>
        <p:xfrm>
          <a:off x="132522" y="277813"/>
          <a:ext cx="11834055" cy="6162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904"/>
                <a:gridCol w="5115339"/>
                <a:gridCol w="5777812"/>
              </a:tblGrid>
              <a:tr h="26794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год 6 месяцев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Обобщает предметы: находит   2 одинаковых    по значению, но разных по цвету или величине предмета: «Где собачка, где еще собачка?»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Узнает «картинки в действии» - собака ест, кукла спит,… (2 картинки).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3) Показывает одну из частей тела.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Начинает заменять звукоподражательные слова на общеупотребительные («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ляля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 кукла).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Использует в речи однословную фразу: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«Дай» + жест рукой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Имеет активный словарь около 5-20 слов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Словарь состоит в основном из существительных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Часто повторяет слово или фразу снова и снова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Употребляет много жаргонизмов с эмоциональным содержанием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Способен выполнять простые команды</a:t>
                      </a:r>
                    </a:p>
                  </a:txBody>
                  <a:tcPr marL="68580" marR="68580" marT="0" marB="0"/>
                </a:tc>
              </a:tr>
              <a:tr h="34832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год 9 месяцев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Показывает знакомые предметы на сюжетных картинках.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Отвечает на вопросы  при рассматривании сюжетных картинок (ребенок может ответить одним словом).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3) Показывает три части тела.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Обозначает  свои действия словами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(«спи, иди, упал»).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Связывает слова в двухсловную фразу: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«Дай ку» - дай куклу.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начинает соединять 2 слова в одной фразе, часто без согласования ("папа туту" - папа едет).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звучание речи смягченное.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Говорит о себе в 3 лице (по имени).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Отвечает на вопросы словами "да", "нет".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Знает названия окружающих предметов и действия, которые выполняются с ними.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Слушает и понимает небольшие рассказы.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2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447399"/>
              </p:ext>
            </p:extLst>
          </p:nvPr>
        </p:nvGraphicFramePr>
        <p:xfrm>
          <a:off x="0" y="0"/>
          <a:ext cx="12192000" cy="6912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245"/>
                <a:gridCol w="3344477"/>
                <a:gridCol w="7792278"/>
              </a:tblGrid>
              <a:tr h="5347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года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Понимает обозначаемые на картинках действия, выполняет инструкции: «Покажи, кто сидит, кто спит?»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 Понимает короткий рассказ о событиях, знакомых ребенку из личного опыта. Отвечает  на вопросы взрослого словом или коротким предложением.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3) Показывает 5 частей тела.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4) Выполняет 2-х этапную инструкцию.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При общении со взрослым пользуется 2-3х словными предложениями.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Вводит в речь: 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прилагательные,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местоимения (я, ты, мы, он),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наречия (там, туда).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Называет целый ряд объектов из своего окружения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Используют как минимум два предлога, как правило: в, на,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Составляет короткие предложения, в значительной степени по модели существительное-глагол, длина предложений  1,2 слова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Примерно 2/3 того, что ребенок говорит, понятно взрослому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Активный словарь примерно 150-300 слов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Объем и высота голоса плохо контролируются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Иногда правильно использует местоимения “Я” и “Ты”. Хотя “Мне”, и “Я” часто путают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Начинают появляться понятия “Я” и “мои”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Реагирует на такие команды, как «покажи мне свои глаза (нос, рот, волосы)”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Задает вопросы “Что это?”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2 годам называет предмет по просьбе.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Использует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уменьшительно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 ласкательные суффиксы (нос-носик).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Начинает использовать множественное число (нога-ноги) и падежи существительных (молоко-молока).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Знает слова большой-маленький, хороший-плохой.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Различает понятие один-много.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Слушает внимательно знакомые песни, стихи, эмоционально предвосхищая знакомый сюжет.</a:t>
                      </a:r>
                    </a:p>
                  </a:txBody>
                  <a:tcPr marL="68580" marR="68580" marT="0" marB="0"/>
                </a:tc>
              </a:tr>
              <a:tr h="15107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года 6 месяцев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Понимает значения предлогов в привычной конкретной ситуации («Положи на стул»).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Начинает понимать прочитанные сказки с опорой на картинку.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1) Строит  предложения из 3-х и более слов.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2) Появляются вопросы «Где? Куда?»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3) Использует в речи предлоги (в, на, у, с).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4) Использует в речи местоимения  «мой, моя, мои, мое».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5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47740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478"/>
                <a:gridCol w="10800522"/>
              </a:tblGrid>
              <a:tr h="252663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highlight>
                            <a:srgbClr val="D3D3D3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года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Понимание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Понимает сложноподчиненные предложения, значения предлогов вне конкретной ситуации.) Понимает  прочитанные сказки без опоры на картинку.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Понимает простые вопросы, связанные с окружающей средой и деятельностью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Ребенок понимает сложные предложения («Когда мы придем домой, то будем...»)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Слушает простые рассказы.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Различает предлоги "через", "между", "из-за", "из-под".</a:t>
                      </a:r>
                    </a:p>
                  </a:txBody>
                  <a:tcPr marL="68580" marR="68580" marT="0" marB="0"/>
                </a:tc>
              </a:tr>
              <a:tr h="43313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Словарь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Используют редкие слова во  множественном числе и в прошедшем времени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Знает, по крайней мере три предлога, как правило: на, под, за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Знает основные части тела и может показать их и назвать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Активный словарный запас около 900-1000 слов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речи начинают преобладать глаголы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Знает 1-2 цвета.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третьем году жизни происходит интенсивное накопление ребенком словаря. Увеличивается число существительных, обозначающих предметы ближайшего окружения. В своих высказываниях ребенок употребляет почти все части речи. Он овладевает элементарными грамматическими навыками родного языка (усваивает падежные окончания, некоторые формы глаголов с 2,5 лет), начинает согласовывать прилагательные с существительными, использует простые распространенные, бессоюзные сложносочиненные предложения. В общении со взрослыми малыш все реже и реже употребляет звукоподражательные слова, односложные предложения.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6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727892"/>
              </p:ext>
            </p:extLst>
          </p:nvPr>
        </p:nvGraphicFramePr>
        <p:xfrm>
          <a:off x="818866" y="736978"/>
          <a:ext cx="11373134" cy="61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3134"/>
              </a:tblGrid>
              <a:tr h="6121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Грамматический строй речи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Употребляет  в  речи сложные предложения.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Использует вопросительные слова «Почему? Когда? Зачем?»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Рассказывает наизусть стихи, 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потешки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песенки из 2-4-х строк с опорой на картинки.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Договаривает слова и словосочетания в стихах,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чистоговорках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Правильно использует местоимения “Я” и “Ты”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Должен знать свой пол, имя, возраст, адрес, имена родителей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Начинает употреблять прилагательные, наречия, предлоги (в, на, с, у).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Около 90% из того, что ребенок говорит, должна быть понятно взрослым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Понимает и дает ответ на такие вопросы, как “что ты должен делать когда, когда ты сонный, голодный, холодный, или хочешь пить?”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Задает вопрос «что это?»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Согласовывает прилагательные и существительные ("красивая мама").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Отвечает на вопросы "почему", "сколько"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Начинает говорить от первого лица («Я»).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485775" algn="l"/>
                        </a:tabLs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Начинает применять воображение и фантазию в игре, рассказе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2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2823241"/>
              </p:ext>
            </p:extLst>
          </p:nvPr>
        </p:nvGraphicFramePr>
        <p:xfrm>
          <a:off x="0" y="0"/>
          <a:ext cx="12192000" cy="7409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Звукопроизношение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Произносит твердые согласные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т,д,н,с,з,в,л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Смешение звуков сохраняется. 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заменяет недостающие звуки другими, более легкими для произношения, например: [р] и [л] — [и] или [л'], шипящие и твердые свистящие — мягкими свистящими звуками, а иногда и звуками [т'], [д'] (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сюба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тюба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шуба,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сянки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тянки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санки,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зюк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дюк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жук,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тяй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чай).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нередко твердые согласные заменяются простыми по артикуляции мягкими (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дяй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дай). Причем такая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заме¬на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обнаруживается лишь в группе переднеязычных звуков ([т], [д], [с], [з]) и почти не наблюдается при произнесении губно-губных ([п], [б], [м]) и губно-зубных ([в], [ф]) согласных, хотя в процессе становления звуков последние появляются раньше, чем соответствующие им пары мягких согласных. Многие дети заменяют звук [ы] звуком [и], звук [х] звуком [к].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правильно и четко произносят гласные звуки [а], [у], [и], [о] (некоторые дети еще могут заменять или недостаточно четко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про¬износить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звуки [ы], [э]), согласные [м], [п], [б], [г], [д], [н], [в], [ф], [к], [г], [х] (некоторые дети еще заменяют звук [х] звуком [к]: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клеп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хлеб, смягченно произносят звуки [т], [д]: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тянк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танк), йотированные звуки [и], [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йа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], [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йу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], [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йэ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], [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йо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], усваивают мягкие согласные [с'], [з'] (твердые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соглас¬ные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большинство детей начинают правильно произносить к концу года). Звук [ц] отсутствует и заменяется звуком [т'] или [с'] ([с]). Однако к концу года этот звук у некоторых детей появляется и произносится правильно.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начинают правильно произносить звук [л'], заменяя им недостающие звуки [л], [р'], [р] (люк,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лепа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лядио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лук, репа, радио). Многие малыши заменяют всю эту группу звуков звуком [и] (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йук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йена вместо лук, река), иногда звук [л'] заменяют также звуком [и] (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бойно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больно). В произнесении многосложных слов дети продолжают испытывать затруднения: не всегда могут воспроизводить слоговую структуру слова (укорачивают слова), переставляют слоги, заменяют или опускают отдельные звуки. При стечении двух или трех согласных нередко выпадают даже те звуки, которые легко произносятся в простых одно-, двухсложных словах (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пигин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вместо пингвин).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1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Дерево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Тип дерева</Template>
  <TotalTime>5686176</TotalTime>
  <Words>2059</Words>
  <Application>Microsoft Office PowerPoint</Application>
  <PresentationFormat>Широкоэкранный</PresentationFormat>
  <Paragraphs>190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Georgia</vt:lpstr>
      <vt:lpstr>Symbol</vt:lpstr>
      <vt:lpstr>Times New Roman</vt:lpstr>
      <vt:lpstr>Trebuchet MS</vt:lpstr>
      <vt:lpstr>Wingdings</vt:lpstr>
      <vt:lpstr>Дерево</vt:lpstr>
      <vt:lpstr>Развитие речи детей младшего возраста</vt:lpstr>
      <vt:lpstr>Презентация PowerPoint</vt:lpstr>
      <vt:lpstr>Этапы формирования речи в раннем возрасте:</vt:lpstr>
      <vt:lpstr>Как понимает вас и что говорит ваш ребенок.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развития речи первых 3х лет жизни:</vt:lpstr>
      <vt:lpstr>Условия для развития речи детей:</vt:lpstr>
      <vt:lpstr>На этапе становления речи большое влияние на ее развитие оказывает речь окружащих взрослых. Речь взрослых должна соответствовать определенным требованиям.   </vt:lpstr>
      <vt:lpstr>Что помогает развить речь ребенка?</vt:lpstr>
      <vt:lpstr>Дыхательные упражнения и артикуляционная гимнастика.</vt:lpstr>
      <vt:lpstr>Игры по развитию общей моторики.</vt:lpstr>
      <vt:lpstr>Пальчиковые игры.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14</cp:revision>
  <dcterms:created xsi:type="dcterms:W3CDTF">2019-10-21T08:28:19Z</dcterms:created>
  <dcterms:modified xsi:type="dcterms:W3CDTF">2019-10-24T09:24:46Z</dcterms:modified>
</cp:coreProperties>
</file>