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09F42-395D-49A0-8E1C-8D34633B3672}" type="datetimeFigureOut">
              <a:rPr lang="ru-RU" smtClean="0"/>
              <a:t>24.11.2017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83184-BBFD-483D-A8F6-F5A06177E0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fade/>
    <p:sndAc>
      <p:stSnd>
        <p:snd r:embed="rId1" name="applaus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  <p:sndAc>
      <p:stSnd>
        <p:snd r:embed="rId13" name="applaus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052736"/>
            <a:ext cx="6910536" cy="165618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Применение распределительного свойства   умножения для упрощения выражений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365104"/>
            <a:ext cx="3816424" cy="18722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</a:t>
            </a:r>
          </a:p>
          <a:p>
            <a:r>
              <a:rPr lang="ru-RU" sz="2000" dirty="0" smtClean="0"/>
              <a:t>МАОУ СОШ №5</a:t>
            </a:r>
          </a:p>
          <a:p>
            <a:r>
              <a:rPr lang="ru-RU" sz="2000" dirty="0" err="1" smtClean="0"/>
              <a:t>гТуапсе</a:t>
            </a:r>
            <a:endParaRPr lang="ru-RU" sz="2000" dirty="0" smtClean="0"/>
          </a:p>
          <a:p>
            <a:r>
              <a:rPr lang="ru-RU" sz="2000" dirty="0" smtClean="0"/>
              <a:t>Соколова Ирина Александровна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74401581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u="sng" dirty="0" smtClean="0">
                <a:solidFill>
                  <a:schemeClr val="accent1">
                    <a:lumMod val="75000"/>
                  </a:schemeClr>
                </a:solidFill>
              </a:rPr>
              <a:t>Цели: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dirty="0" smtClean="0"/>
              <a:t>формировать навыки применения распределительного свойства умножения при нахождении значений </a:t>
            </a:r>
            <a:r>
              <a:rPr lang="ru-RU" sz="4000" dirty="0" smtClean="0"/>
              <a:t>выражений</a:t>
            </a:r>
            <a:r>
              <a:rPr lang="ru-RU" sz="4000" dirty="0" smtClean="0"/>
              <a:t>, </a:t>
            </a:r>
            <a:r>
              <a:rPr lang="ru-RU" sz="4000" dirty="0" smtClean="0"/>
              <a:t>решении задач и уравнений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446588668"/>
      </p:ext>
    </p:extLst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Сформулируйте распределительное свойство </a:t>
            </a:r>
            <a:r>
              <a:rPr lang="ru-RU" sz="4000" b="1" dirty="0" smtClean="0"/>
              <a:t>умножения относительно </a:t>
            </a:r>
            <a:r>
              <a:rPr lang="ru-RU" sz="4000" b="1" dirty="0" smtClean="0"/>
              <a:t>сложения и вычитания. Запишите в буквенном виде.</a:t>
            </a:r>
            <a:endParaRPr lang="ru-RU" sz="4000" b="1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1. Распределительное свойство умножения относительно сложения : </a:t>
            </a:r>
            <a:r>
              <a:rPr lang="ru-RU" sz="3600" i="1" dirty="0" smtClean="0"/>
              <a:t>(</a:t>
            </a:r>
            <a:r>
              <a:rPr lang="en-US" sz="3600" i="1" dirty="0" smtClean="0"/>
              <a:t>a</a:t>
            </a:r>
            <a:r>
              <a:rPr lang="ru-RU" sz="3600" i="1" dirty="0" smtClean="0"/>
              <a:t>+</a:t>
            </a:r>
            <a:r>
              <a:rPr lang="en-US" sz="3600" i="1" dirty="0" smtClean="0"/>
              <a:t>b</a:t>
            </a:r>
            <a:r>
              <a:rPr lang="ru-RU" sz="3600" i="1" dirty="0" smtClean="0"/>
              <a:t>)·</a:t>
            </a:r>
            <a:r>
              <a:rPr lang="en-US" sz="3600" i="1" dirty="0" smtClean="0"/>
              <a:t>c</a:t>
            </a:r>
            <a:r>
              <a:rPr lang="ru-RU" sz="3600" i="1" dirty="0" smtClean="0"/>
              <a:t>=</a:t>
            </a:r>
            <a:r>
              <a:rPr lang="en-US" sz="3600" i="1" dirty="0" smtClean="0"/>
              <a:t>ac</a:t>
            </a:r>
            <a:r>
              <a:rPr lang="ru-RU" sz="3600" i="1" dirty="0" smtClean="0"/>
              <a:t>+</a:t>
            </a:r>
            <a:r>
              <a:rPr lang="en-US" sz="3600" i="1" dirty="0" err="1" smtClean="0"/>
              <a:t>ab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2. Распределительное свойство умножения относительно вычитания : </a:t>
            </a:r>
            <a:r>
              <a:rPr lang="ru-RU" sz="3600" i="1" dirty="0" smtClean="0"/>
              <a:t>(</a:t>
            </a:r>
            <a:r>
              <a:rPr lang="en-US" sz="3600" i="1" dirty="0" smtClean="0"/>
              <a:t>a</a:t>
            </a:r>
            <a:r>
              <a:rPr lang="ru-RU" sz="3600" i="1" dirty="0" smtClean="0"/>
              <a:t>-</a:t>
            </a:r>
            <a:r>
              <a:rPr lang="en-US" sz="3600" i="1" dirty="0" smtClean="0"/>
              <a:t>b</a:t>
            </a:r>
            <a:r>
              <a:rPr lang="ru-RU" sz="3600" i="1" dirty="0" smtClean="0"/>
              <a:t>)·</a:t>
            </a:r>
            <a:r>
              <a:rPr lang="en-US" sz="3600" i="1" dirty="0" smtClean="0"/>
              <a:t>c</a:t>
            </a:r>
            <a:r>
              <a:rPr lang="ru-RU" sz="3600" i="1" dirty="0" smtClean="0"/>
              <a:t>=</a:t>
            </a:r>
            <a:r>
              <a:rPr lang="en-US" sz="3600" i="1" dirty="0" smtClean="0"/>
              <a:t>ac</a:t>
            </a:r>
            <a:r>
              <a:rPr lang="ru-RU" sz="3600" i="1" dirty="0" smtClean="0"/>
              <a:t>-</a:t>
            </a:r>
            <a:r>
              <a:rPr lang="en-US" sz="3600" i="1" dirty="0" err="1" smtClean="0"/>
              <a:t>ab</a:t>
            </a:r>
            <a:endParaRPr lang="ru-RU" sz="3600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Для </a:t>
            </a: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сего используют эти свойства умножения ? 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548680"/>
            <a:ext cx="7467600" cy="4873752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Запишем распределительное </a:t>
            </a:r>
            <a:r>
              <a:rPr lang="ru-RU" sz="3600" b="1" dirty="0" smtClean="0"/>
              <a:t>свойство умножения </a:t>
            </a:r>
            <a:r>
              <a:rPr lang="ru-RU" sz="3600" b="1" dirty="0" smtClean="0"/>
              <a:t>в следующем </a:t>
            </a:r>
            <a:r>
              <a:rPr lang="ru-RU" sz="3600" b="1" dirty="0" smtClean="0"/>
              <a:t>виде:</a:t>
            </a:r>
            <a:endParaRPr lang="ru-RU" b="1" i="1" dirty="0" smtClean="0"/>
          </a:p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en-US" sz="4400" b="1" i="1" dirty="0" smtClean="0">
                <a:solidFill>
                  <a:srgbClr val="FF0000"/>
                </a:solidFill>
              </a:rPr>
              <a:t>ac</a:t>
            </a:r>
            <a:r>
              <a:rPr lang="ru-RU" sz="4400" b="1" i="1" dirty="0" smtClean="0">
                <a:solidFill>
                  <a:srgbClr val="FF0000"/>
                </a:solidFill>
              </a:rPr>
              <a:t>+</a:t>
            </a:r>
            <a:r>
              <a:rPr lang="en-US" sz="4400" b="1" i="1" dirty="0" err="1" smtClean="0">
                <a:solidFill>
                  <a:srgbClr val="FF0000"/>
                </a:solidFill>
              </a:rPr>
              <a:t>ab</a:t>
            </a:r>
            <a:r>
              <a:rPr lang="ru-RU" sz="4400" b="1" i="1" dirty="0" smtClean="0">
                <a:solidFill>
                  <a:srgbClr val="FF0000"/>
                </a:solidFill>
              </a:rPr>
              <a:t>=(</a:t>
            </a:r>
            <a:r>
              <a:rPr lang="en-US" sz="4400" b="1" i="1" dirty="0" smtClean="0">
                <a:solidFill>
                  <a:srgbClr val="FF0000"/>
                </a:solidFill>
              </a:rPr>
              <a:t>a</a:t>
            </a:r>
            <a:r>
              <a:rPr lang="ru-RU" sz="4400" b="1" i="1" dirty="0" smtClean="0">
                <a:solidFill>
                  <a:srgbClr val="FF0000"/>
                </a:solidFill>
              </a:rPr>
              <a:t>+</a:t>
            </a:r>
            <a:r>
              <a:rPr lang="en-US" sz="4400" b="1" i="1" dirty="0" smtClean="0">
                <a:solidFill>
                  <a:srgbClr val="FF0000"/>
                </a:solidFill>
              </a:rPr>
              <a:t>b</a:t>
            </a:r>
            <a:r>
              <a:rPr lang="ru-RU" sz="4400" b="1" i="1" dirty="0" smtClean="0">
                <a:solidFill>
                  <a:srgbClr val="FF0000"/>
                </a:solidFill>
              </a:rPr>
              <a:t>)·</a:t>
            </a:r>
            <a:r>
              <a:rPr lang="en-US" sz="4400" b="1" i="1" dirty="0" smtClean="0">
                <a:solidFill>
                  <a:srgbClr val="FF0000"/>
                </a:solidFill>
              </a:rPr>
              <a:t>c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en-US" sz="4400" b="1" i="1" dirty="0" smtClean="0">
                <a:solidFill>
                  <a:srgbClr val="FF0000"/>
                </a:solidFill>
              </a:rPr>
              <a:t>ac</a:t>
            </a:r>
            <a:r>
              <a:rPr lang="ru-RU" sz="4400" b="1" i="1" dirty="0" smtClean="0">
                <a:solidFill>
                  <a:srgbClr val="FF0000"/>
                </a:solidFill>
              </a:rPr>
              <a:t>-</a:t>
            </a:r>
            <a:r>
              <a:rPr lang="en-US" sz="4400" b="1" i="1" dirty="0" err="1" smtClean="0">
                <a:solidFill>
                  <a:srgbClr val="FF0000"/>
                </a:solidFill>
              </a:rPr>
              <a:t>ab</a:t>
            </a:r>
            <a:r>
              <a:rPr lang="ru-RU" sz="4400" b="1" i="1" dirty="0" smtClean="0">
                <a:solidFill>
                  <a:srgbClr val="FF0000"/>
                </a:solidFill>
              </a:rPr>
              <a:t>=(</a:t>
            </a:r>
            <a:r>
              <a:rPr lang="en-US" sz="4400" b="1" i="1" dirty="0" smtClean="0">
                <a:solidFill>
                  <a:srgbClr val="FF0000"/>
                </a:solidFill>
              </a:rPr>
              <a:t>a</a:t>
            </a:r>
            <a:r>
              <a:rPr lang="ru-RU" sz="4400" b="1" i="1" dirty="0" smtClean="0">
                <a:solidFill>
                  <a:srgbClr val="FF0000"/>
                </a:solidFill>
              </a:rPr>
              <a:t>-</a:t>
            </a:r>
            <a:r>
              <a:rPr lang="en-US" sz="4400" b="1" i="1" dirty="0" smtClean="0">
                <a:solidFill>
                  <a:srgbClr val="FF0000"/>
                </a:solidFill>
              </a:rPr>
              <a:t>b</a:t>
            </a:r>
            <a:r>
              <a:rPr lang="ru-RU" sz="4400" b="1" i="1" dirty="0" smtClean="0">
                <a:solidFill>
                  <a:srgbClr val="FF0000"/>
                </a:solidFill>
              </a:rPr>
              <a:t>)·</a:t>
            </a:r>
            <a:r>
              <a:rPr lang="en-US" sz="4400" b="1" i="1" dirty="0" smtClean="0">
                <a:solidFill>
                  <a:srgbClr val="FF0000"/>
                </a:solidFill>
              </a:rPr>
              <a:t>c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	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Работа у доски.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 </a:t>
            </a:r>
            <a:r>
              <a:rPr lang="ru-RU" sz="4000" dirty="0" smtClean="0"/>
              <a:t>88, №538 (</a:t>
            </a:r>
            <a:r>
              <a:rPr lang="ru-RU" sz="4000" dirty="0" err="1" smtClean="0"/>
              <a:t>д-з</a:t>
            </a:r>
            <a:r>
              <a:rPr lang="ru-RU" sz="4000" dirty="0" smtClean="0"/>
              <a:t>).</a:t>
            </a:r>
          </a:p>
          <a:p>
            <a:r>
              <a:rPr lang="ru-RU" sz="4000" dirty="0" smtClean="0"/>
              <a:t>с 89 </a:t>
            </a:r>
            <a:r>
              <a:rPr lang="ru-RU" sz="4000" dirty="0" smtClean="0"/>
              <a:t>№ 539 (</a:t>
            </a:r>
            <a:r>
              <a:rPr lang="ru-RU" sz="4000" dirty="0" err="1" smtClean="0"/>
              <a:t>а-е</a:t>
            </a:r>
            <a:r>
              <a:rPr lang="ru-RU" sz="4000" dirty="0" smtClean="0"/>
              <a:t>)</a:t>
            </a:r>
          </a:p>
          <a:p>
            <a:r>
              <a:rPr lang="ru-RU" sz="4000" dirty="0" smtClean="0"/>
              <a:t>с </a:t>
            </a:r>
            <a:r>
              <a:rPr lang="ru-RU" sz="4000" dirty="0" smtClean="0"/>
              <a:t>89 № 540 (</a:t>
            </a:r>
            <a:r>
              <a:rPr lang="ru-RU" sz="4000" dirty="0" err="1" smtClean="0"/>
              <a:t>а,б</a:t>
            </a:r>
            <a:r>
              <a:rPr lang="ru-RU" sz="4000" dirty="0" smtClean="0"/>
              <a:t>) </a:t>
            </a:r>
            <a:endParaRPr lang="ru-RU" sz="4000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Работа с задачей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С. 89, № 544</a:t>
            </a:r>
          </a:p>
          <a:p>
            <a:pPr>
              <a:buNone/>
            </a:pPr>
            <a:r>
              <a:rPr lang="ru-RU" sz="3600" dirty="0" smtClean="0"/>
              <a:t>- В чем особенность этой задачи?</a:t>
            </a:r>
          </a:p>
          <a:p>
            <a:pPr>
              <a:buNone/>
            </a:pPr>
            <a:r>
              <a:rPr lang="ru-RU" sz="3600" dirty="0" smtClean="0"/>
              <a:t>- К какому типу можно отнести эту задачу?</a:t>
            </a:r>
          </a:p>
          <a:p>
            <a:pPr>
              <a:buNone/>
            </a:pPr>
            <a:r>
              <a:rPr lang="ru-RU" sz="3600" dirty="0" smtClean="0"/>
              <a:t>- Расскажите план решения задачи.</a:t>
            </a:r>
            <a:endParaRPr lang="ru-RU" sz="3600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Сформулируйте распределительное свойство умножения относительно сложения и вычитания. </a:t>
            </a:r>
          </a:p>
          <a:p>
            <a:r>
              <a:rPr lang="ru-RU" sz="3600" dirty="0" smtClean="0"/>
              <a:t>Запишите </a:t>
            </a:r>
            <a:r>
              <a:rPr lang="ru-RU" sz="3600" dirty="0" smtClean="0"/>
              <a:t>в буквенном виде.</a:t>
            </a:r>
          </a:p>
          <a:p>
            <a:r>
              <a:rPr lang="ru-RU" sz="3600" dirty="0" smtClean="0"/>
              <a:t>Для </a:t>
            </a:r>
            <a:r>
              <a:rPr lang="ru-RU" sz="3600" dirty="0" smtClean="0"/>
              <a:t>чего мы это используем?</a:t>
            </a:r>
            <a:endParaRPr lang="ru-RU" sz="3600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Домашнее задание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№</a:t>
            </a:r>
            <a:r>
              <a:rPr lang="ru-RU" sz="3600" dirty="0" smtClean="0"/>
              <a:t>540 (</a:t>
            </a:r>
            <a:r>
              <a:rPr lang="ru-RU" sz="3600" dirty="0" err="1" smtClean="0"/>
              <a:t>б,в</a:t>
            </a:r>
            <a:r>
              <a:rPr lang="ru-RU" sz="3600" dirty="0" smtClean="0"/>
              <a:t>)</a:t>
            </a:r>
          </a:p>
          <a:p>
            <a:r>
              <a:rPr lang="ru-RU" sz="3600" dirty="0" smtClean="0"/>
              <a:t> </a:t>
            </a:r>
            <a:r>
              <a:rPr lang="ru-RU" sz="3600" dirty="0" smtClean="0"/>
              <a:t>№568 (</a:t>
            </a:r>
            <a:r>
              <a:rPr lang="ru-RU" sz="3600" dirty="0" err="1" smtClean="0"/>
              <a:t>а-в</a:t>
            </a:r>
            <a:r>
              <a:rPr lang="ru-RU" sz="3600" dirty="0" smtClean="0"/>
              <a:t>)</a:t>
            </a:r>
          </a:p>
          <a:p>
            <a:r>
              <a:rPr lang="ru-RU" sz="3600" dirty="0" smtClean="0"/>
              <a:t>№ </a:t>
            </a:r>
            <a:r>
              <a:rPr lang="ru-RU" sz="3600" dirty="0" smtClean="0"/>
              <a:t>569 (</a:t>
            </a:r>
            <a:r>
              <a:rPr lang="ru-RU" sz="3600" dirty="0" err="1" smtClean="0"/>
              <a:t>а,б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slow">
    <p:fad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</TotalTime>
  <Words>215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Применение распределительного свойства   умножения для упрощения выражений. 6 класс</vt:lpstr>
      <vt:lpstr>Слайд 2</vt:lpstr>
      <vt:lpstr>Слайд 3</vt:lpstr>
      <vt:lpstr>Слайд 4</vt:lpstr>
      <vt:lpstr>Слайд 5</vt:lpstr>
      <vt:lpstr>Работа у доски. </vt:lpstr>
      <vt:lpstr>Работа с задачей </vt:lpstr>
      <vt:lpstr>итог урока</vt:lpstr>
      <vt:lpstr>Домашнее задание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распределительного свойства   умножения для упрощения выражений.</dc:title>
  <dc:creator>Преподаватель</dc:creator>
  <cp:lastModifiedBy>1</cp:lastModifiedBy>
  <cp:revision>6</cp:revision>
  <dcterms:created xsi:type="dcterms:W3CDTF">2017-11-23T10:59:59Z</dcterms:created>
  <dcterms:modified xsi:type="dcterms:W3CDTF">2017-11-24T19:07:52Z</dcterms:modified>
</cp:coreProperties>
</file>