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3" r:id="rId3"/>
    <p:sldId id="264" r:id="rId4"/>
    <p:sldId id="269" r:id="rId5"/>
    <p:sldId id="270" r:id="rId6"/>
    <p:sldId id="257" r:id="rId7"/>
    <p:sldId id="258" r:id="rId8"/>
    <p:sldId id="259" r:id="rId9"/>
    <p:sldId id="260" r:id="rId10"/>
    <p:sldId id="261" r:id="rId11"/>
    <p:sldId id="262" r:id="rId12"/>
    <p:sldId id="266" r:id="rId13"/>
    <p:sldId id="265" r:id="rId14"/>
    <p:sldId id="267"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66"/>
    <a:srgbClr val="CC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02.12.2019</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02.12.2019</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02.12.2019</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02.12.2019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02.12.2019</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02.12.2019</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02.12.2019</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02.12.2019</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1052736"/>
            <a:ext cx="7560840" cy="3960440"/>
          </a:xfrm>
          <a:noFill/>
        </p:spPr>
        <p:txBody>
          <a:bodyPr>
            <a:noAutofit/>
          </a:bodyPr>
          <a:lstStyle/>
          <a:p>
            <a:pPr algn="ctr"/>
            <a:r>
              <a:rPr lang="ru-RU" sz="8000" dirty="0" smtClean="0">
                <a:solidFill>
                  <a:srgbClr val="FFC000"/>
                </a:solidFill>
              </a:rPr>
              <a:t>Творческий </a:t>
            </a:r>
            <a:r>
              <a:rPr lang="ru-RU" sz="8000" dirty="0" smtClean="0">
                <a:solidFill>
                  <a:srgbClr val="FFC000"/>
                </a:solidFill>
              </a:rPr>
              <a:t>проект </a:t>
            </a:r>
            <a:r>
              <a:rPr lang="ru-RU" sz="6000" dirty="0" smtClean="0"/>
              <a:t/>
            </a:r>
            <a:br>
              <a:rPr lang="ru-RU" sz="6000" dirty="0" smtClean="0"/>
            </a:br>
            <a:r>
              <a:rPr lang="ru-RU" sz="6000" dirty="0" smtClean="0">
                <a:solidFill>
                  <a:srgbClr val="993366"/>
                </a:solidFill>
              </a:rPr>
              <a:t>« Платье на счастье»</a:t>
            </a:r>
            <a:endParaRPr lang="ru-RU" sz="6000" dirty="0">
              <a:solidFill>
                <a:srgbClr val="993366"/>
              </a:solidFill>
            </a:endParaRPr>
          </a:p>
        </p:txBody>
      </p:sp>
      <p:sp>
        <p:nvSpPr>
          <p:cNvPr id="3" name="Подзаголовок 2"/>
          <p:cNvSpPr>
            <a:spLocks noGrp="1"/>
          </p:cNvSpPr>
          <p:nvPr>
            <p:ph type="subTitle" idx="1"/>
          </p:nvPr>
        </p:nvSpPr>
        <p:spPr>
          <a:xfrm>
            <a:off x="2286000" y="5589240"/>
            <a:ext cx="6172200" cy="1080120"/>
          </a:xfrm>
        </p:spPr>
        <p:txBody>
          <a:bodyPr/>
          <a:lstStyle/>
          <a:p>
            <a:pPr algn="r"/>
            <a:r>
              <a:rPr lang="ru-RU" dirty="0" smtClean="0">
                <a:solidFill>
                  <a:schemeClr val="tx1"/>
                </a:solidFill>
              </a:rPr>
              <a:t>Выполнила: Цыренова Валерия</a:t>
            </a:r>
          </a:p>
          <a:p>
            <a:pPr algn="r"/>
            <a:r>
              <a:rPr lang="ru-RU" dirty="0" smtClean="0">
                <a:solidFill>
                  <a:schemeClr val="tx1"/>
                </a:solidFill>
              </a:rPr>
              <a:t>Ученица 11 «А» класса</a:t>
            </a:r>
            <a:endParaRPr lang="ru-RU"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7467600" cy="5997280"/>
          </a:xfrm>
        </p:spPr>
        <p:txBody>
          <a:bodyPr>
            <a:normAutofit fontScale="92500" lnSpcReduction="10000"/>
          </a:bodyPr>
          <a:lstStyle/>
          <a:p>
            <a:pPr lvl="0"/>
            <a:r>
              <a:rPr lang="ru-RU" b="1" dirty="0" smtClean="0"/>
              <a:t>Обработка застежки «молния»</a:t>
            </a:r>
          </a:p>
          <a:p>
            <a:pPr lvl="0">
              <a:buNone/>
            </a:pPr>
            <a:r>
              <a:rPr lang="ru-RU" b="1" dirty="0" smtClean="0"/>
              <a:t> в среднем шве спинки.</a:t>
            </a:r>
          </a:p>
          <a:p>
            <a:pPr lvl="0"/>
            <a:endParaRPr lang="ru-RU" b="1" dirty="0" smtClean="0"/>
          </a:p>
          <a:p>
            <a:r>
              <a:rPr lang="ru-RU" b="1" dirty="0" smtClean="0"/>
              <a:t>Обработка горловины</a:t>
            </a:r>
          </a:p>
          <a:p>
            <a:pPr>
              <a:buNone/>
            </a:pPr>
            <a:r>
              <a:rPr lang="ru-RU" dirty="0" smtClean="0"/>
              <a:t>Заготовленную обтачку лицевой стороной наложить на лицевую сторону изделия , уровнять срезы, приметать и обтачать шириной шва 7 мм. Затем отогнуть на изнаночную сторону  изделия, выправить швы, выметать и проутюжить.</a:t>
            </a:r>
            <a:endParaRPr lang="ru-RU" b="1" dirty="0" smtClean="0"/>
          </a:p>
          <a:p>
            <a:pPr lvl="0"/>
            <a:r>
              <a:rPr lang="ru-RU" b="1" dirty="0" smtClean="0"/>
              <a:t>Обработка рукавов.</a:t>
            </a:r>
            <a:endParaRPr lang="ru-RU" dirty="0" smtClean="0"/>
          </a:p>
          <a:p>
            <a:pPr>
              <a:buNone/>
            </a:pPr>
            <a:r>
              <a:rPr lang="ru-RU" dirty="0" smtClean="0"/>
              <a:t>Стачать  боковые срезы рукава, сложив лицевой стороной внутрь. Обметать, заутюжить швы на сторону спинки. Затем вложить рукав в пройму лицевой стороной внутрь, сколоть булавками контрольные точки, уровнять срезы, собрать сборку по окату рукава, вметать, втачать швом 1,5 см со стороны рукава. Удалить сметку, обметать, заутюжить шов на ребро со стороны рукава.</a:t>
            </a:r>
          </a:p>
          <a:p>
            <a:endParaRPr lang="ru-RU" b="1" dirty="0" smtClean="0"/>
          </a:p>
          <a:p>
            <a:pPr>
              <a:buNone/>
            </a:pPr>
            <a:endParaRPr lang="ru-RU" sz="2000" dirty="0" smtClean="0"/>
          </a:p>
          <a:p>
            <a:pPr>
              <a:buNone/>
            </a:pPr>
            <a:endParaRPr lang="ru-RU" dirty="0" smtClean="0"/>
          </a:p>
          <a:p>
            <a:pPr>
              <a:buNone/>
            </a:pPr>
            <a:endParaRPr lang="ru-RU" dirty="0"/>
          </a:p>
        </p:txBody>
      </p:sp>
      <p:pic>
        <p:nvPicPr>
          <p:cNvPr id="4" name="Рисунок 3" descr="C:\Users\Windows7\Desktop\107PHOTO\SAM_0106.JPG"/>
          <p:cNvPicPr/>
          <p:nvPr/>
        </p:nvPicPr>
        <p:blipFill>
          <a:blip r:embed="rId2" cstate="print"/>
          <a:srcRect/>
          <a:stretch>
            <a:fillRect/>
          </a:stretch>
        </p:blipFill>
        <p:spPr bwMode="auto">
          <a:xfrm>
            <a:off x="5292080" y="260648"/>
            <a:ext cx="2952328" cy="178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620688"/>
            <a:ext cx="7467600" cy="5781256"/>
          </a:xfrm>
        </p:spPr>
        <p:txBody>
          <a:bodyPr/>
          <a:lstStyle/>
          <a:p>
            <a:r>
              <a:rPr lang="ru-RU" b="1" dirty="0" smtClean="0"/>
              <a:t> Обработка низа изделия</a:t>
            </a:r>
            <a:endParaRPr lang="ru-RU" dirty="0" smtClean="0"/>
          </a:p>
          <a:p>
            <a:pPr>
              <a:buNone/>
            </a:pPr>
            <a:r>
              <a:rPr lang="ru-RU" sz="2000" dirty="0" smtClean="0"/>
              <a:t>Припуски на подгибку нижнего среза заметать на изнаночную сторону, предварительно обметав его на </a:t>
            </a:r>
            <a:r>
              <a:rPr lang="ru-RU" sz="2000" dirty="0" err="1" smtClean="0"/>
              <a:t>оверлоке</a:t>
            </a:r>
            <a:r>
              <a:rPr lang="ru-RU" sz="2000" dirty="0" smtClean="0"/>
              <a:t>. </a:t>
            </a:r>
          </a:p>
          <a:p>
            <a:r>
              <a:rPr lang="ru-RU" b="1" dirty="0" smtClean="0"/>
              <a:t>Окончательная отделка изделия.</a:t>
            </a:r>
          </a:p>
          <a:p>
            <a:pPr>
              <a:buNone/>
            </a:pPr>
            <a:r>
              <a:rPr lang="ru-RU" b="1" dirty="0" smtClean="0"/>
              <a:t> ВТО</a:t>
            </a:r>
          </a:p>
          <a:p>
            <a:pPr>
              <a:buNone/>
            </a:pPr>
            <a:endParaRPr lang="ru-RU" b="1" dirty="0" smtClean="0"/>
          </a:p>
          <a:p>
            <a:pPr>
              <a:buNone/>
            </a:pPr>
            <a:endParaRPr lang="ru-RU" b="1" dirty="0" smtClean="0"/>
          </a:p>
          <a:p>
            <a:endParaRPr lang="ru-RU" dirty="0"/>
          </a:p>
        </p:txBody>
      </p:sp>
      <p:pic>
        <p:nvPicPr>
          <p:cNvPr id="4" name="Рисунок 3" descr="C:\Users\Windows7\Desktop\107PHOTO\SAM_0037.JPG"/>
          <p:cNvPicPr/>
          <p:nvPr/>
        </p:nvPicPr>
        <p:blipFill>
          <a:blip r:embed="rId2" cstate="print"/>
          <a:srcRect/>
          <a:stretch>
            <a:fillRect/>
          </a:stretch>
        </p:blipFill>
        <p:spPr bwMode="auto">
          <a:xfrm>
            <a:off x="5076056" y="2636912"/>
            <a:ext cx="2880320" cy="3926185"/>
          </a:xfrm>
          <a:prstGeom prst="rect">
            <a:avLst/>
          </a:prstGeom>
          <a:noFill/>
          <a:ln w="9525">
            <a:noFill/>
            <a:miter lim="800000"/>
            <a:headEnd/>
            <a:tailEnd/>
          </a:ln>
        </p:spPr>
      </p:pic>
      <p:pic>
        <p:nvPicPr>
          <p:cNvPr id="5" name="Рисунок 4" descr="C:\Users\Windows7\Desktop\107PHOTO\SAM_0127.JPG"/>
          <p:cNvPicPr/>
          <p:nvPr/>
        </p:nvPicPr>
        <p:blipFill>
          <a:blip r:embed="rId3" cstate="print"/>
          <a:srcRect/>
          <a:stretch>
            <a:fillRect/>
          </a:stretch>
        </p:blipFill>
        <p:spPr bwMode="auto">
          <a:xfrm>
            <a:off x="1547664" y="2492896"/>
            <a:ext cx="2952328" cy="4118223"/>
          </a:xfrm>
          <a:prstGeom prst="rect">
            <a:avLst/>
          </a:prstGeom>
          <a:noFill/>
          <a:ln w="9525">
            <a:noFill/>
            <a:miter lim="800000"/>
            <a:headEnd/>
            <a:tailEnd/>
          </a:ln>
        </p:spPr>
      </p:pic>
      <p:pic>
        <p:nvPicPr>
          <p:cNvPr id="6" name="Рисунок 5" descr="C:\Users\Windows7\Desktop\107PHOTO\SAM_0130.JPG"/>
          <p:cNvPicPr/>
          <p:nvPr/>
        </p:nvPicPr>
        <p:blipFill>
          <a:blip r:embed="rId4" cstate="print"/>
          <a:srcRect/>
          <a:stretch>
            <a:fillRect/>
          </a:stretch>
        </p:blipFill>
        <p:spPr bwMode="auto">
          <a:xfrm>
            <a:off x="7236296" y="260648"/>
            <a:ext cx="1752352"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Windows7\Desktop\107PHOTO\SAM_0132.JPG"/>
          <p:cNvPicPr>
            <a:picLocks noGrp="1"/>
          </p:cNvPicPr>
          <p:nvPr>
            <p:ph sz="quarter" idx="1"/>
          </p:nvPr>
        </p:nvPicPr>
        <p:blipFill>
          <a:blip r:embed="rId2" cstate="print"/>
          <a:srcRect/>
          <a:stretch>
            <a:fillRect/>
          </a:stretch>
        </p:blipFill>
        <p:spPr bwMode="auto">
          <a:xfrm>
            <a:off x="1187624" y="404664"/>
            <a:ext cx="3312368" cy="5521697"/>
          </a:xfrm>
          <a:prstGeom prst="rect">
            <a:avLst/>
          </a:prstGeom>
          <a:noFill/>
          <a:ln w="9525">
            <a:noFill/>
            <a:miter lim="800000"/>
            <a:headEnd/>
            <a:tailEnd/>
          </a:ln>
        </p:spPr>
      </p:pic>
      <p:pic>
        <p:nvPicPr>
          <p:cNvPr id="5" name="Рисунок 4" descr="C:\Users\Windows7\Desktop\107PHOTO\SAM_0130.JPG"/>
          <p:cNvPicPr/>
          <p:nvPr/>
        </p:nvPicPr>
        <p:blipFill>
          <a:blip r:embed="rId3" cstate="print"/>
          <a:srcRect/>
          <a:stretch>
            <a:fillRect/>
          </a:stretch>
        </p:blipFill>
        <p:spPr bwMode="auto">
          <a:xfrm>
            <a:off x="5076056" y="548680"/>
            <a:ext cx="2880320"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06090"/>
          </a:xfrm>
        </p:spPr>
        <p:txBody>
          <a:bodyPr>
            <a:normAutofit/>
          </a:bodyPr>
          <a:lstStyle/>
          <a:p>
            <a:pPr algn="ctr"/>
            <a:r>
              <a:rPr lang="ru-RU" b="1" dirty="0" smtClean="0"/>
              <a:t>Себестоимость</a:t>
            </a:r>
            <a:endParaRPr lang="ru-RU" b="1" dirty="0"/>
          </a:p>
        </p:txBody>
      </p:sp>
      <p:pic>
        <p:nvPicPr>
          <p:cNvPr id="2050" name="Picture 2" descr="C:\Users\Windows7\Desktop\олимпиада Цыренова Лера\олимпиада  тесты,призент\рисунки 2\калькулятор.jpg"/>
          <p:cNvPicPr>
            <a:picLocks noGrp="1" noChangeAspect="1" noChangeArrowheads="1"/>
          </p:cNvPicPr>
          <p:nvPr>
            <p:ph sz="quarter" idx="1"/>
          </p:nvPr>
        </p:nvPicPr>
        <p:blipFill>
          <a:blip r:embed="rId2" cstate="print"/>
          <a:srcRect/>
          <a:stretch>
            <a:fillRect/>
          </a:stretch>
        </p:blipFill>
        <p:spPr bwMode="auto">
          <a:xfrm rot="21001234">
            <a:off x="6475778" y="4633319"/>
            <a:ext cx="2476500" cy="2428875"/>
          </a:xfrm>
          <a:prstGeom prst="rect">
            <a:avLst/>
          </a:prstGeom>
          <a:noFill/>
        </p:spPr>
      </p:pic>
      <p:pic>
        <p:nvPicPr>
          <p:cNvPr id="2052" name="Picture 4" descr="C:\Users\Windows7\Desktop\олимпиада Цыренова Лера\олимпиада  тесты,призент\рисунки 2\ручка.bmp"/>
          <p:cNvPicPr>
            <a:picLocks noChangeAspect="1" noChangeArrowheads="1"/>
          </p:cNvPicPr>
          <p:nvPr/>
        </p:nvPicPr>
        <p:blipFill>
          <a:blip r:embed="rId3" cstate="print"/>
          <a:srcRect/>
          <a:stretch>
            <a:fillRect/>
          </a:stretch>
        </p:blipFill>
        <p:spPr bwMode="auto">
          <a:xfrm rot="15124779">
            <a:off x="5272918" y="4557979"/>
            <a:ext cx="1063243" cy="1944216"/>
          </a:xfrm>
          <a:prstGeom prst="rect">
            <a:avLst/>
          </a:prstGeom>
          <a:noFill/>
        </p:spPr>
      </p:pic>
      <p:graphicFrame>
        <p:nvGraphicFramePr>
          <p:cNvPr id="7" name="Таблица 6"/>
          <p:cNvGraphicFramePr>
            <a:graphicFrameLocks noGrp="1"/>
          </p:cNvGraphicFramePr>
          <p:nvPr/>
        </p:nvGraphicFramePr>
        <p:xfrm>
          <a:off x="827587" y="1052733"/>
          <a:ext cx="7272804" cy="3456386"/>
        </p:xfrm>
        <a:graphic>
          <a:graphicData uri="http://schemas.openxmlformats.org/drawingml/2006/table">
            <a:tbl>
              <a:tblPr/>
              <a:tblGrid>
                <a:gridCol w="1817631"/>
                <a:gridCol w="1818391"/>
                <a:gridCol w="1818391"/>
                <a:gridCol w="1818391"/>
              </a:tblGrid>
              <a:tr h="1130485">
                <a:tc>
                  <a:txBody>
                    <a:bodyPr/>
                    <a:lstStyle/>
                    <a:p>
                      <a:pPr marL="457200" algn="ctr">
                        <a:lnSpc>
                          <a:spcPct val="115000"/>
                        </a:lnSpc>
                        <a:spcAft>
                          <a:spcPts val="0"/>
                        </a:spcAft>
                      </a:pPr>
                      <a:r>
                        <a:rPr lang="ru-RU" sz="1800" b="1" dirty="0" smtClean="0">
                          <a:solidFill>
                            <a:schemeClr val="tx1"/>
                          </a:solidFill>
                          <a:latin typeface="Times New Roman"/>
                          <a:ea typeface="Times New Roman"/>
                          <a:cs typeface="Times New Roman"/>
                        </a:rPr>
                        <a:t>Наименование </a:t>
                      </a:r>
                      <a:endParaRPr lang="ru-RU" sz="1800" dirty="0" smtClean="0">
                        <a:solidFill>
                          <a:schemeClr val="tx1"/>
                        </a:solidFill>
                        <a:latin typeface="Calibri"/>
                        <a:ea typeface="Times New Roman"/>
                        <a:cs typeface="Times New Roman"/>
                      </a:endParaRPr>
                    </a:p>
                    <a:p>
                      <a:pPr marL="457200" algn="ctr">
                        <a:lnSpc>
                          <a:spcPct val="115000"/>
                        </a:lnSpc>
                        <a:spcAft>
                          <a:spcPts val="0"/>
                        </a:spcAft>
                      </a:pPr>
                      <a:r>
                        <a:rPr lang="ru-RU" sz="1800" b="1" dirty="0" smtClean="0">
                          <a:solidFill>
                            <a:schemeClr val="tx1"/>
                          </a:solidFill>
                          <a:latin typeface="Times New Roman"/>
                          <a:ea typeface="Times New Roman"/>
                          <a:cs typeface="Times New Roman"/>
                        </a:rPr>
                        <a:t>материала</a:t>
                      </a:r>
                      <a:endParaRPr lang="ru-RU" sz="1800" dirty="0">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457200" algn="ctr">
                        <a:lnSpc>
                          <a:spcPct val="115000"/>
                        </a:lnSpc>
                        <a:spcAft>
                          <a:spcPts val="0"/>
                        </a:spcAft>
                      </a:pPr>
                      <a:r>
                        <a:rPr lang="ru-RU" sz="1800" b="1" dirty="0">
                          <a:solidFill>
                            <a:schemeClr val="tx1"/>
                          </a:solidFill>
                          <a:latin typeface="Times New Roman"/>
                          <a:ea typeface="Times New Roman"/>
                          <a:cs typeface="Times New Roman"/>
                        </a:rPr>
                        <a:t>Цена за 1 м/1 </a:t>
                      </a:r>
                      <a:r>
                        <a:rPr lang="ru-RU" sz="1800" b="1" dirty="0" err="1">
                          <a:solidFill>
                            <a:schemeClr val="tx1"/>
                          </a:solidFill>
                          <a:latin typeface="Times New Roman"/>
                          <a:ea typeface="Times New Roman"/>
                          <a:cs typeface="Times New Roman"/>
                        </a:rPr>
                        <a:t>шт</a:t>
                      </a:r>
                      <a:endParaRPr lang="ru-RU" sz="1800" dirty="0">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457200" algn="ctr">
                        <a:lnSpc>
                          <a:spcPct val="115000"/>
                        </a:lnSpc>
                        <a:spcAft>
                          <a:spcPts val="0"/>
                        </a:spcAft>
                      </a:pPr>
                      <a:r>
                        <a:rPr lang="ru-RU" sz="1800" b="1" dirty="0">
                          <a:solidFill>
                            <a:schemeClr val="tx1"/>
                          </a:solidFill>
                          <a:latin typeface="Times New Roman"/>
                          <a:ea typeface="Times New Roman"/>
                          <a:cs typeface="Times New Roman"/>
                        </a:rPr>
                        <a:t>Расход</a:t>
                      </a:r>
                      <a:endParaRPr lang="ru-RU" sz="1800" dirty="0">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457200" algn="ctr">
                        <a:lnSpc>
                          <a:spcPct val="115000"/>
                        </a:lnSpc>
                        <a:spcAft>
                          <a:spcPts val="1000"/>
                        </a:spcAft>
                      </a:pPr>
                      <a:r>
                        <a:rPr lang="ru-RU" sz="1800" b="1" dirty="0">
                          <a:solidFill>
                            <a:schemeClr val="tx1"/>
                          </a:solidFill>
                          <a:latin typeface="Times New Roman"/>
                          <a:ea typeface="Times New Roman"/>
                          <a:cs typeface="Times New Roman"/>
                        </a:rPr>
                        <a:t>Всего</a:t>
                      </a:r>
                      <a:endParaRPr lang="ru-RU" sz="1800" dirty="0">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79850">
                <a:tc>
                  <a:txBody>
                    <a:bodyPr/>
                    <a:lstStyle/>
                    <a:p>
                      <a:pPr marL="457200" algn="ctr">
                        <a:lnSpc>
                          <a:spcPct val="115000"/>
                        </a:lnSpc>
                        <a:spcAft>
                          <a:spcPts val="0"/>
                        </a:spcAft>
                      </a:pPr>
                      <a:r>
                        <a:rPr lang="ru-RU" sz="1400" b="1">
                          <a:solidFill>
                            <a:schemeClr val="tx1"/>
                          </a:solidFill>
                          <a:latin typeface="Times New Roman"/>
                          <a:ea typeface="Times New Roman"/>
                          <a:cs typeface="Times New Roman"/>
                        </a:rPr>
                        <a:t>Костюмный стрейч</a:t>
                      </a:r>
                      <a:endParaRPr lang="ru-RU" sz="1100">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350 руб.</a:t>
                      </a:r>
                      <a:endParaRPr lang="ru-RU" sz="1100" b="1" dirty="0">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1,5 м</a:t>
                      </a:r>
                      <a:endParaRPr lang="ru-RU" sz="1100" b="1" dirty="0">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457200" algn="ctr">
                        <a:lnSpc>
                          <a:spcPct val="115000"/>
                        </a:lnSpc>
                        <a:spcAft>
                          <a:spcPts val="1000"/>
                        </a:spcAft>
                      </a:pPr>
                      <a:r>
                        <a:rPr lang="ru-RU" sz="1400" b="1">
                          <a:solidFill>
                            <a:schemeClr val="tx1"/>
                          </a:solidFill>
                          <a:latin typeface="Times New Roman"/>
                          <a:ea typeface="Times New Roman"/>
                          <a:cs typeface="Times New Roman"/>
                        </a:rPr>
                        <a:t>520 руб.</a:t>
                      </a:r>
                      <a:endParaRPr lang="ru-RU" sz="1100" b="1">
                        <a:solidFill>
                          <a:schemeClr val="tx1"/>
                        </a:solidFill>
                        <a:latin typeface="Calibri"/>
                        <a:ea typeface="Times New Roman"/>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579850">
                <a:tc>
                  <a:txBody>
                    <a:bodyPr/>
                    <a:lstStyle/>
                    <a:p>
                      <a:pPr marL="457200" algn="ctr">
                        <a:lnSpc>
                          <a:spcPct val="115000"/>
                        </a:lnSpc>
                        <a:spcAft>
                          <a:spcPts val="0"/>
                        </a:spcAft>
                      </a:pPr>
                      <a:r>
                        <a:rPr lang="ru-RU" sz="1400" b="1">
                          <a:solidFill>
                            <a:schemeClr val="tx1"/>
                          </a:solidFill>
                          <a:latin typeface="Times New Roman"/>
                          <a:ea typeface="Times New Roman"/>
                          <a:cs typeface="Times New Roman"/>
                        </a:rPr>
                        <a:t>Застежка "молния"</a:t>
                      </a:r>
                      <a:endParaRPr lang="ru-RU" sz="1100">
                        <a:solidFill>
                          <a:schemeClr val="tx1"/>
                        </a:solidFill>
                        <a:latin typeface="Calibri"/>
                        <a:ea typeface="Times New Roman"/>
                        <a:cs typeface="Times New Roman"/>
                      </a:endParaRPr>
                    </a:p>
                  </a:txBody>
                  <a:tcPr marL="68580" marR="68580" marT="0" marB="0">
                    <a:lnL>
                      <a:noFill/>
                    </a:lnL>
                    <a:lnR>
                      <a:noFill/>
                    </a:lnR>
                    <a:lnT>
                      <a:noFill/>
                    </a:lnT>
                    <a:lnB>
                      <a:noFill/>
                    </a:lnB>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25 руб.</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1 шт.</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tcPr>
                </a:tc>
                <a:tc>
                  <a:txBody>
                    <a:bodyPr/>
                    <a:lstStyle/>
                    <a:p>
                      <a:pPr marL="457200" algn="ctr">
                        <a:lnSpc>
                          <a:spcPct val="115000"/>
                        </a:lnSpc>
                        <a:spcAft>
                          <a:spcPts val="1000"/>
                        </a:spcAft>
                      </a:pPr>
                      <a:r>
                        <a:rPr lang="ru-RU" sz="1400" b="1" dirty="0">
                          <a:solidFill>
                            <a:schemeClr val="tx1"/>
                          </a:solidFill>
                          <a:latin typeface="Times New Roman"/>
                          <a:ea typeface="Times New Roman"/>
                          <a:cs typeface="Times New Roman"/>
                        </a:rPr>
                        <a:t>50 руб.</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tcPr>
                </a:tc>
              </a:tr>
              <a:tr h="280433">
                <a:tc>
                  <a:txBody>
                    <a:bodyPr/>
                    <a:lstStyle/>
                    <a:p>
                      <a:pPr marL="457200" algn="ctr">
                        <a:lnSpc>
                          <a:spcPct val="115000"/>
                        </a:lnSpc>
                        <a:spcAft>
                          <a:spcPts val="0"/>
                        </a:spcAft>
                      </a:pPr>
                      <a:r>
                        <a:rPr lang="ru-RU" sz="1400" b="1">
                          <a:solidFill>
                            <a:schemeClr val="tx1"/>
                          </a:solidFill>
                          <a:latin typeface="Times New Roman"/>
                          <a:ea typeface="Times New Roman"/>
                          <a:cs typeface="Times New Roman"/>
                        </a:rPr>
                        <a:t>Нитки</a:t>
                      </a:r>
                      <a:endParaRPr lang="ru-RU" sz="1100">
                        <a:solidFill>
                          <a:schemeClr val="tx1"/>
                        </a:solidFill>
                        <a:latin typeface="Calibri"/>
                        <a:ea typeface="Times New Roman"/>
                        <a:cs typeface="Times New Roman"/>
                      </a:endParaRPr>
                    </a:p>
                  </a:txBody>
                  <a:tcPr marL="68580" marR="68580" marT="0" marB="0">
                    <a:lnL>
                      <a:noFill/>
                    </a:lnL>
                    <a:lnR>
                      <a:noFill/>
                    </a:lnR>
                    <a:lnT>
                      <a:noFill/>
                    </a:lnT>
                    <a:lnB>
                      <a:noFill/>
                    </a:lnB>
                    <a:solidFill>
                      <a:srgbClr val="D3DFEE"/>
                    </a:solidFill>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25 руб.</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solidFill>
                      <a:srgbClr val="D3DFEE"/>
                    </a:solidFill>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2 шт.</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solidFill>
                      <a:srgbClr val="D3DFEE"/>
                    </a:solidFill>
                  </a:tcPr>
                </a:tc>
                <a:tc>
                  <a:txBody>
                    <a:bodyPr/>
                    <a:lstStyle/>
                    <a:p>
                      <a:pPr marL="457200" algn="ctr">
                        <a:lnSpc>
                          <a:spcPct val="115000"/>
                        </a:lnSpc>
                        <a:spcAft>
                          <a:spcPts val="1000"/>
                        </a:spcAft>
                      </a:pPr>
                      <a:r>
                        <a:rPr lang="ru-RU" sz="1400" b="1" dirty="0">
                          <a:solidFill>
                            <a:schemeClr val="tx1"/>
                          </a:solidFill>
                          <a:latin typeface="Times New Roman"/>
                          <a:ea typeface="Times New Roman"/>
                          <a:cs typeface="Times New Roman"/>
                        </a:rPr>
                        <a:t>50 руб.</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solidFill>
                      <a:srgbClr val="D3DFEE"/>
                    </a:solidFill>
                  </a:tcPr>
                </a:tc>
              </a:tr>
              <a:tr h="280433">
                <a:tc>
                  <a:txBody>
                    <a:bodyPr/>
                    <a:lstStyle/>
                    <a:p>
                      <a:pPr marL="457200" algn="ctr">
                        <a:lnSpc>
                          <a:spcPct val="115000"/>
                        </a:lnSpc>
                        <a:spcAft>
                          <a:spcPts val="0"/>
                        </a:spcAft>
                      </a:pPr>
                      <a:r>
                        <a:rPr lang="ru-RU" sz="1400" b="1">
                          <a:solidFill>
                            <a:schemeClr val="tx1"/>
                          </a:solidFill>
                          <a:latin typeface="Times New Roman"/>
                          <a:ea typeface="Times New Roman"/>
                          <a:cs typeface="Times New Roman"/>
                        </a:rPr>
                        <a:t>Флезелин</a:t>
                      </a:r>
                      <a:endParaRPr lang="ru-RU" sz="1100">
                        <a:solidFill>
                          <a:schemeClr val="tx1"/>
                        </a:solidFill>
                        <a:latin typeface="Calibri"/>
                        <a:ea typeface="Times New Roman"/>
                        <a:cs typeface="Times New Roman"/>
                      </a:endParaRPr>
                    </a:p>
                  </a:txBody>
                  <a:tcPr marL="68580" marR="68580" marT="0" marB="0">
                    <a:lnL>
                      <a:noFill/>
                    </a:lnL>
                    <a:lnR>
                      <a:noFill/>
                    </a:lnR>
                    <a:lnT>
                      <a:noFill/>
                    </a:lnT>
                    <a:lnB>
                      <a:noFill/>
                    </a:lnB>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60 руб.</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tcPr>
                </a:tc>
                <a:tc>
                  <a:txBody>
                    <a:bodyPr/>
                    <a:lstStyle/>
                    <a:p>
                      <a:pPr marL="457200" algn="ctr">
                        <a:lnSpc>
                          <a:spcPct val="115000"/>
                        </a:lnSpc>
                        <a:spcAft>
                          <a:spcPts val="0"/>
                        </a:spcAft>
                      </a:pPr>
                      <a:r>
                        <a:rPr lang="ru-RU" sz="1400" b="1" dirty="0">
                          <a:solidFill>
                            <a:schemeClr val="tx1"/>
                          </a:solidFill>
                          <a:latin typeface="Times New Roman"/>
                          <a:ea typeface="Times New Roman"/>
                          <a:cs typeface="Times New Roman"/>
                        </a:rPr>
                        <a:t>10см</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tcPr>
                </a:tc>
                <a:tc>
                  <a:txBody>
                    <a:bodyPr/>
                    <a:lstStyle/>
                    <a:p>
                      <a:pPr marL="457200" algn="ctr">
                        <a:lnSpc>
                          <a:spcPct val="115000"/>
                        </a:lnSpc>
                        <a:spcAft>
                          <a:spcPts val="1000"/>
                        </a:spcAft>
                      </a:pPr>
                      <a:r>
                        <a:rPr lang="ru-RU" sz="1400" b="1" dirty="0">
                          <a:solidFill>
                            <a:schemeClr val="tx1"/>
                          </a:solidFill>
                          <a:latin typeface="Times New Roman"/>
                          <a:ea typeface="Times New Roman"/>
                          <a:cs typeface="Times New Roman"/>
                        </a:rPr>
                        <a:t>6руб.</a:t>
                      </a:r>
                      <a:endParaRPr lang="ru-RU" sz="1100" b="1" dirty="0">
                        <a:solidFill>
                          <a:schemeClr val="tx1"/>
                        </a:solidFill>
                        <a:latin typeface="Calibri"/>
                        <a:ea typeface="Times New Roman"/>
                        <a:cs typeface="Times New Roman"/>
                      </a:endParaRPr>
                    </a:p>
                  </a:txBody>
                  <a:tcPr marL="68580" marR="68580" marT="0" marB="0">
                    <a:lnL>
                      <a:noFill/>
                    </a:lnL>
                    <a:lnR>
                      <a:noFill/>
                    </a:lnR>
                    <a:lnT>
                      <a:noFill/>
                    </a:lnT>
                    <a:lnB>
                      <a:noFill/>
                    </a:lnB>
                  </a:tcPr>
                </a:tc>
              </a:tr>
              <a:tr h="605335">
                <a:tc>
                  <a:txBody>
                    <a:bodyPr/>
                    <a:lstStyle/>
                    <a:p>
                      <a:pPr marL="457200" algn="ctr">
                        <a:lnSpc>
                          <a:spcPct val="115000"/>
                        </a:lnSpc>
                        <a:spcAft>
                          <a:spcPts val="0"/>
                        </a:spcAft>
                      </a:pPr>
                      <a:r>
                        <a:rPr lang="ru-RU" sz="2000" dirty="0" smtClean="0">
                          <a:solidFill>
                            <a:schemeClr val="tx1"/>
                          </a:solidFill>
                          <a:latin typeface="Times New Roman"/>
                          <a:ea typeface="Times New Roman"/>
                          <a:cs typeface="Times New Roman"/>
                        </a:rPr>
                        <a:t>Итого</a:t>
                      </a:r>
                      <a:r>
                        <a:rPr lang="ru-RU" sz="2000" dirty="0">
                          <a:solidFill>
                            <a:schemeClr val="tx1"/>
                          </a:solidFill>
                          <a:latin typeface="Times New Roman"/>
                          <a:ea typeface="Times New Roman"/>
                          <a:cs typeface="Times New Roman"/>
                        </a:rPr>
                        <a:t>:</a:t>
                      </a:r>
                      <a:endParaRPr lang="ru-RU" sz="1100" dirty="0">
                        <a:solidFill>
                          <a:schemeClr val="tx1"/>
                        </a:solidFill>
                        <a:latin typeface="Calibri"/>
                        <a:ea typeface="Times New Roman"/>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457200" algn="ctr">
                        <a:lnSpc>
                          <a:spcPct val="115000"/>
                        </a:lnSpc>
                        <a:spcAft>
                          <a:spcPts val="0"/>
                        </a:spcAft>
                      </a:pPr>
                      <a:endParaRPr lang="ru-RU" sz="1100" dirty="0">
                        <a:solidFill>
                          <a:schemeClr val="tx1"/>
                        </a:solidFill>
                        <a:latin typeface="Calibri"/>
                        <a:ea typeface="Times New Roman"/>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457200" algn="ctr">
                        <a:lnSpc>
                          <a:spcPct val="115000"/>
                        </a:lnSpc>
                        <a:spcAft>
                          <a:spcPts val="0"/>
                        </a:spcAft>
                      </a:pPr>
                      <a:endParaRPr lang="ru-RU" sz="1100" dirty="0">
                        <a:solidFill>
                          <a:schemeClr val="tx1"/>
                        </a:solidFill>
                        <a:latin typeface="Calibri"/>
                        <a:ea typeface="Times New Roman"/>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457200" algn="ctr">
                        <a:lnSpc>
                          <a:spcPct val="115000"/>
                        </a:lnSpc>
                        <a:spcAft>
                          <a:spcPts val="1000"/>
                        </a:spcAft>
                      </a:pPr>
                      <a:r>
                        <a:rPr lang="ru-RU" sz="2000" b="1" dirty="0">
                          <a:solidFill>
                            <a:schemeClr val="tx1"/>
                          </a:solidFill>
                          <a:latin typeface="Times New Roman"/>
                          <a:ea typeface="Times New Roman"/>
                          <a:cs typeface="Times New Roman"/>
                        </a:rPr>
                        <a:t>606 руб.</a:t>
                      </a:r>
                      <a:endParaRPr lang="ru-RU" sz="1100" dirty="0">
                        <a:solidFill>
                          <a:schemeClr val="tx1"/>
                        </a:solidFill>
                        <a:latin typeface="Calibri"/>
                        <a:ea typeface="Times New Roman"/>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r>
            </a:tbl>
          </a:graphicData>
        </a:graphic>
      </p:graphicFrame>
      <p:sp>
        <p:nvSpPr>
          <p:cNvPr id="3073" name="Rectangle 1"/>
          <p:cNvSpPr>
            <a:spLocks noChangeArrowheads="1"/>
          </p:cNvSpPr>
          <p:nvPr/>
        </p:nvSpPr>
        <p:spPr bwMode="auto">
          <a:xfrm>
            <a:off x="467544" y="4369269"/>
            <a:ext cx="872454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38350" algn="l"/>
              </a:tabLst>
            </a:pPr>
            <a:r>
              <a:rPr kumimoji="0" lang="ru-RU"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С</a:t>
            </a:r>
            <a:r>
              <a:rPr kumimoji="0" lang="ru-RU" b="1" i="1"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п</a:t>
            </a:r>
            <a:r>
              <a:rPr kumimoji="0" lang="ru-RU"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полная себестоимость;</a:t>
            </a: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038350" algn="l"/>
              </a:tabLst>
            </a:pPr>
            <a:r>
              <a:rPr kumimoji="0" lang="ru-RU"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М</a:t>
            </a:r>
            <a:r>
              <a:rPr kumimoji="0" lang="ru-RU" b="1" i="1"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з</a:t>
            </a:r>
            <a:r>
              <a:rPr kumimoji="0" lang="ru-RU"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материальные затраты;</a:t>
            </a: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038350" algn="l"/>
              </a:tabLst>
            </a:pPr>
            <a:r>
              <a:rPr kumimoji="0" lang="ru-RU"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Э- </a:t>
            </a:r>
            <a:r>
              <a:rPr kumimoji="0" lang="ru-RU"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электроэнэргия</a:t>
            </a:r>
            <a:r>
              <a:rPr kumimoji="0" lang="ru-RU"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4кВт      -14руб.</a:t>
            </a: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038350" algn="l"/>
              </a:tabLst>
            </a:pPr>
            <a:r>
              <a:rPr kumimoji="0" lang="ru-RU"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Расходы на оплату труда- 700руб.</a:t>
            </a:r>
            <a:br>
              <a:rPr kumimoji="0" lang="ru-RU"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038350" algn="l"/>
              </a:tabLst>
            </a:pPr>
            <a:r>
              <a:rPr kumimoji="0" lang="ru-RU"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С</a:t>
            </a:r>
            <a:r>
              <a:rPr kumimoji="0" lang="ru-RU" b="1" i="1"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п</a:t>
            </a:r>
            <a:r>
              <a:rPr kumimoji="0" lang="ru-RU"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=606 + 700+14 = 1320 рублей.</a:t>
            </a: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038350" algn="l"/>
              </a:tabLst>
            </a:pPr>
            <a:r>
              <a:rPr kumimoji="0" lang="ru-RU" b="1" i="1" u="sng" strike="noStrike" cap="none" normalizeH="0" baseline="0" dirty="0" err="1" smtClean="0">
                <a:ln>
                  <a:noFill/>
                </a:ln>
                <a:solidFill>
                  <a:srgbClr val="FF0000"/>
                </a:solidFill>
                <a:effectLst/>
                <a:latin typeface="Arial" pitchFamily="34" charset="0"/>
                <a:ea typeface="Times New Roman" pitchFamily="18" charset="0"/>
                <a:cs typeface="Arial" pitchFamily="34" charset="0"/>
              </a:rPr>
              <a:t>С</a:t>
            </a:r>
            <a:r>
              <a:rPr kumimoji="0" lang="ru-RU" b="1" i="1" u="sng" strike="noStrike" cap="none" normalizeH="0" baseline="-30000" dirty="0" err="1" smtClean="0">
                <a:ln>
                  <a:noFill/>
                </a:ln>
                <a:solidFill>
                  <a:srgbClr val="FF0000"/>
                </a:solidFill>
                <a:effectLst/>
                <a:latin typeface="Arial" pitchFamily="34" charset="0"/>
                <a:ea typeface="Times New Roman" pitchFamily="18" charset="0"/>
                <a:cs typeface="Arial" pitchFamily="34" charset="0"/>
              </a:rPr>
              <a:t>п</a:t>
            </a:r>
            <a:r>
              <a:rPr kumimoji="0" lang="ru-RU" b="1" i="1" u="sng" strike="noStrike" cap="none" normalizeH="0" baseline="0" dirty="0" smtClean="0">
                <a:ln>
                  <a:noFill/>
                </a:ln>
                <a:solidFill>
                  <a:srgbClr val="FF0000"/>
                </a:solidFill>
                <a:effectLst/>
                <a:latin typeface="Arial" pitchFamily="34" charset="0"/>
                <a:ea typeface="Times New Roman" pitchFamily="18" charset="0"/>
                <a:cs typeface="Arial" pitchFamily="34" charset="0"/>
              </a:rPr>
              <a:t> =1320 рублей – стоимость работы</a:t>
            </a:r>
            <a:endParaRPr kumimoji="0" lang="ru-RU" b="1" i="1" u="sng"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0383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pPr algn="ctr"/>
            <a:r>
              <a:rPr lang="ru-RU" b="1" dirty="0" smtClean="0"/>
              <a:t>Самооценка</a:t>
            </a:r>
            <a:endParaRPr lang="ru-RU" b="1" dirty="0"/>
          </a:p>
        </p:txBody>
      </p:sp>
      <p:sp>
        <p:nvSpPr>
          <p:cNvPr id="3" name="Содержимое 2"/>
          <p:cNvSpPr>
            <a:spLocks noGrp="1"/>
          </p:cNvSpPr>
          <p:nvPr>
            <p:ph sz="quarter" idx="1"/>
          </p:nvPr>
        </p:nvSpPr>
        <p:spPr>
          <a:xfrm>
            <a:off x="457200" y="1196752"/>
            <a:ext cx="7467600" cy="5277200"/>
          </a:xfrm>
        </p:spPr>
        <p:txBody>
          <a:bodyPr>
            <a:normAutofit/>
          </a:bodyPr>
          <a:lstStyle/>
          <a:p>
            <a:pPr lvl="0"/>
            <a:r>
              <a:rPr lang="ru-RU" dirty="0" smtClean="0"/>
              <a:t>Изготовление изделия соответствует пройденной программе по технологии</a:t>
            </a:r>
          </a:p>
          <a:p>
            <a:pPr lvl="0"/>
            <a:r>
              <a:rPr lang="ru-RU" dirty="0" smtClean="0"/>
              <a:t>Расход ткани не большой, так как ткань широкая, поэтому ее стоимость невысокая.</a:t>
            </a:r>
          </a:p>
          <a:p>
            <a:pPr lvl="0"/>
            <a:r>
              <a:rPr lang="ru-RU" dirty="0" smtClean="0"/>
              <a:t>На пошив моего изделия ушло немного времени.</a:t>
            </a:r>
          </a:p>
          <a:p>
            <a:pPr lvl="0"/>
            <a:r>
              <a:rPr lang="ru-RU" dirty="0" smtClean="0"/>
              <a:t>Платье удобное, не стесняет движений, приятное к телу. Вещь модная, функциональная.</a:t>
            </a:r>
          </a:p>
          <a:p>
            <a:pPr lvl="0"/>
            <a:r>
              <a:rPr lang="ru-RU" dirty="0" smtClean="0"/>
              <a:t>За изделием несложно будет ухаживать, так как ткань хорошо стирается, легко утюжить.</a:t>
            </a:r>
          </a:p>
          <a:p>
            <a:r>
              <a:rPr lang="ru-RU" dirty="0" smtClean="0"/>
              <a:t>По-моему, я справилась с поставленной задачей. Теперь пусть оценят мое изделие и работу над проектом в целом учитель, родители, одноклассники.</a:t>
            </a:r>
          </a:p>
          <a:p>
            <a:endParaRPr lang="ru-RU" dirty="0" smtClean="0"/>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600200"/>
            <a:ext cx="8075240" cy="2044824"/>
          </a:xfrm>
        </p:spPr>
        <p:txBody>
          <a:bodyPr>
            <a:noAutofit/>
          </a:bodyPr>
          <a:lstStyle/>
          <a:p>
            <a:pPr algn="ctr">
              <a:buNone/>
            </a:pPr>
            <a:r>
              <a:rPr lang="ru-RU" sz="5400" dirty="0" smtClean="0">
                <a:solidFill>
                  <a:schemeClr val="accent1">
                    <a:lumMod val="75000"/>
                  </a:schemeClr>
                </a:solidFill>
              </a:rPr>
              <a:t>Спасибо за внимание!</a:t>
            </a:r>
            <a:endParaRPr lang="ru-RU" sz="5400" dirty="0">
              <a:solidFill>
                <a:schemeClr val="accent1">
                  <a:lumMod val="7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764704"/>
          </a:xfrm>
        </p:spPr>
        <p:txBody>
          <a:bodyPr>
            <a:noAutofit/>
          </a:bodyPr>
          <a:lstStyle/>
          <a:p>
            <a:pPr algn="ctr"/>
            <a:r>
              <a:rPr lang="ru-RU" sz="3200" b="1" dirty="0" smtClean="0"/>
              <a:t>История</a:t>
            </a:r>
            <a:endParaRPr lang="ru-RU" sz="3200" b="1" dirty="0"/>
          </a:p>
        </p:txBody>
      </p:sp>
      <p:sp>
        <p:nvSpPr>
          <p:cNvPr id="3" name="Содержимое 2"/>
          <p:cNvSpPr>
            <a:spLocks noGrp="1"/>
          </p:cNvSpPr>
          <p:nvPr>
            <p:ph sz="quarter" idx="1"/>
          </p:nvPr>
        </p:nvSpPr>
        <p:spPr>
          <a:xfrm>
            <a:off x="457200" y="908720"/>
            <a:ext cx="7467600" cy="5565232"/>
          </a:xfrm>
        </p:spPr>
        <p:txBody>
          <a:bodyPr>
            <a:normAutofit lnSpcReduction="10000"/>
          </a:bodyPr>
          <a:lstStyle/>
          <a:p>
            <a:r>
              <a:rPr lang="ru-RU" b="1" i="1" dirty="0" smtClean="0"/>
              <a:t>Предпосылки появления</a:t>
            </a:r>
            <a:endParaRPr lang="ru-RU" dirty="0" smtClean="0"/>
          </a:p>
          <a:p>
            <a:pPr>
              <a:buNone/>
            </a:pPr>
            <a:r>
              <a:rPr lang="ru-RU" sz="1800" dirty="0" smtClean="0"/>
              <a:t>Первой одеждой людей были шкуры животных. Они защищали тело от холода, и кроме того, наделялись магическими свойствами. Первоначально заднюю и переднюю часть шкуры связывали между собой полосками кожи или сухожилиями, продевая их в проделанные в шкуре отверстия. Около 50 тысяч лет назад была изобретена игла, а позднее люди научились прясть шерсть и ткать материю. Прямыми предками современного платья стали накидки и плащи. Со временем искусство шитья развивалось, и появилась более сложная по крою одежда, в том числе платья.</a:t>
            </a:r>
          </a:p>
          <a:p>
            <a:r>
              <a:rPr lang="ru-RU" b="1" i="1" dirty="0" smtClean="0"/>
              <a:t>Новое время  XXI век</a:t>
            </a:r>
            <a:endParaRPr lang="ru-RU" dirty="0" smtClean="0"/>
          </a:p>
          <a:p>
            <a:pPr>
              <a:buNone/>
            </a:pPr>
            <a:r>
              <a:rPr lang="ru-RU" sz="1900" dirty="0" smtClean="0"/>
              <a:t>Можно сказать, что во втором десятилетии нового века платья стали представлять собой некое переосмысление нарядов прошлых лет и даже столетий. В моде могут быть модели в стиле 20-х или 70-х, а также детали кроя, свойственные платьям XVII или XIX столетий. Главными чертами платья нового века можно назвать именно переосмысление, интерпретацию и новые сочетания цветов и фактур.</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pPr algn="ctr"/>
            <a:r>
              <a:rPr lang="ru-RU" b="1" dirty="0" smtClean="0"/>
              <a:t>Материалы и оборудование</a:t>
            </a:r>
            <a:endParaRPr lang="ru-RU" b="1" dirty="0"/>
          </a:p>
        </p:txBody>
      </p:sp>
      <p:sp>
        <p:nvSpPr>
          <p:cNvPr id="3" name="Содержимое 2"/>
          <p:cNvSpPr>
            <a:spLocks noGrp="1"/>
          </p:cNvSpPr>
          <p:nvPr>
            <p:ph sz="quarter" idx="1"/>
          </p:nvPr>
        </p:nvSpPr>
        <p:spPr>
          <a:xfrm>
            <a:off x="457200" y="1052736"/>
            <a:ext cx="7467600" cy="5421216"/>
          </a:xfrm>
        </p:spPr>
        <p:txBody>
          <a:bodyPr/>
          <a:lstStyle/>
          <a:p>
            <a:pPr>
              <a:lnSpc>
                <a:spcPct val="80000"/>
              </a:lnSpc>
            </a:pPr>
            <a:r>
              <a:rPr lang="ru-RU" dirty="0" smtClean="0"/>
              <a:t>Швейная машина;</a:t>
            </a:r>
          </a:p>
          <a:p>
            <a:pPr>
              <a:lnSpc>
                <a:spcPct val="80000"/>
              </a:lnSpc>
            </a:pPr>
            <a:r>
              <a:rPr lang="ru-RU" dirty="0" err="1" smtClean="0"/>
              <a:t>Оверлог</a:t>
            </a:r>
            <a:r>
              <a:rPr lang="ru-RU" dirty="0" smtClean="0"/>
              <a:t>;</a:t>
            </a:r>
          </a:p>
          <a:p>
            <a:pPr>
              <a:lnSpc>
                <a:spcPct val="80000"/>
              </a:lnSpc>
            </a:pPr>
            <a:r>
              <a:rPr lang="ru-RU" dirty="0" smtClean="0"/>
              <a:t>Гладильная доска, электроутюг (для ВТО);</a:t>
            </a:r>
          </a:p>
          <a:p>
            <a:pPr>
              <a:lnSpc>
                <a:spcPct val="80000"/>
              </a:lnSpc>
            </a:pPr>
            <a:r>
              <a:rPr lang="ru-RU" dirty="0" smtClean="0"/>
              <a:t>Ручная игла, наперсток (для сметочных работ);</a:t>
            </a:r>
          </a:p>
          <a:p>
            <a:pPr>
              <a:lnSpc>
                <a:spcPct val="80000"/>
              </a:lnSpc>
            </a:pPr>
            <a:r>
              <a:rPr lang="ru-RU" dirty="0" smtClean="0"/>
              <a:t>Сантиметровая лента, линейка закройщика, бумага для выкроек, портновский мел</a:t>
            </a:r>
          </a:p>
          <a:p>
            <a:endParaRPr lang="ru-RU" dirty="0"/>
          </a:p>
        </p:txBody>
      </p:sp>
      <p:pic>
        <p:nvPicPr>
          <p:cNvPr id="4" name="Picture 5" descr="IMGP0422"/>
          <p:cNvPicPr>
            <a:picLocks noChangeAspect="1" noChangeArrowheads="1"/>
          </p:cNvPicPr>
          <p:nvPr/>
        </p:nvPicPr>
        <p:blipFill>
          <a:blip r:embed="rId2" cstate="print"/>
          <a:srcRect/>
          <a:stretch>
            <a:fillRect/>
          </a:stretch>
        </p:blipFill>
        <p:spPr bwMode="auto">
          <a:xfrm>
            <a:off x="7020272" y="620688"/>
            <a:ext cx="1447800" cy="1085850"/>
          </a:xfrm>
          <a:prstGeom prst="rect">
            <a:avLst/>
          </a:prstGeom>
          <a:noFill/>
          <a:ln w="9525">
            <a:noFill/>
            <a:miter lim="800000"/>
            <a:headEnd/>
            <a:tailEnd/>
          </a:ln>
        </p:spPr>
      </p:pic>
      <p:pic>
        <p:nvPicPr>
          <p:cNvPr id="5" name="Picture 4" descr="IMGP0419"/>
          <p:cNvPicPr>
            <a:picLocks noChangeAspect="1" noChangeArrowheads="1"/>
          </p:cNvPicPr>
          <p:nvPr/>
        </p:nvPicPr>
        <p:blipFill>
          <a:blip r:embed="rId3" cstate="print"/>
          <a:srcRect/>
          <a:stretch>
            <a:fillRect/>
          </a:stretch>
        </p:blipFill>
        <p:spPr bwMode="auto">
          <a:xfrm>
            <a:off x="6804248" y="3645024"/>
            <a:ext cx="1728192" cy="1944216"/>
          </a:xfrm>
          <a:prstGeom prst="rect">
            <a:avLst/>
          </a:prstGeom>
          <a:noFill/>
          <a:ln w="9525">
            <a:noFill/>
            <a:miter lim="800000"/>
            <a:headEnd/>
            <a:tailEnd/>
          </a:ln>
        </p:spPr>
      </p:pic>
      <p:pic>
        <p:nvPicPr>
          <p:cNvPr id="1026" name="Picture 2" descr="C:\Users\Windows7\Desktop\олимпиада Цыренова Лера\олимпиада  тесты,призент\рисунки 2\Копия швейн.машина.jpg"/>
          <p:cNvPicPr>
            <a:picLocks noChangeAspect="1" noChangeArrowheads="1"/>
          </p:cNvPicPr>
          <p:nvPr/>
        </p:nvPicPr>
        <p:blipFill>
          <a:blip r:embed="rId4" cstate="print"/>
          <a:srcRect/>
          <a:stretch>
            <a:fillRect/>
          </a:stretch>
        </p:blipFill>
        <p:spPr bwMode="auto">
          <a:xfrm>
            <a:off x="467544" y="3501008"/>
            <a:ext cx="3810000" cy="2544068"/>
          </a:xfrm>
          <a:prstGeom prst="rect">
            <a:avLst/>
          </a:prstGeom>
          <a:noFill/>
        </p:spPr>
      </p:pic>
      <p:pic>
        <p:nvPicPr>
          <p:cNvPr id="1030" name="Picture 6" descr="C:\Users\Windows7\Desktop\олимпиада Цыренова Лера\олимпиада  тесты,призент\рисунки 2\утюг.jpg"/>
          <p:cNvPicPr>
            <a:picLocks noChangeAspect="1" noChangeArrowheads="1"/>
          </p:cNvPicPr>
          <p:nvPr/>
        </p:nvPicPr>
        <p:blipFill>
          <a:blip r:embed="rId5" cstate="print"/>
          <a:srcRect/>
          <a:stretch>
            <a:fillRect/>
          </a:stretch>
        </p:blipFill>
        <p:spPr bwMode="auto">
          <a:xfrm>
            <a:off x="4572000" y="4797152"/>
            <a:ext cx="2540000" cy="1800200"/>
          </a:xfrm>
          <a:prstGeom prst="rect">
            <a:avLst/>
          </a:prstGeom>
          <a:noFill/>
        </p:spPr>
      </p:pic>
      <p:pic>
        <p:nvPicPr>
          <p:cNvPr id="8" name="Рисунок 7" descr="C:\Users\Windows7\Desktop\107PHOTO\SAM_0092.JPG"/>
          <p:cNvPicPr/>
          <p:nvPr/>
        </p:nvPicPr>
        <p:blipFill>
          <a:blip r:embed="rId6" cstate="print"/>
          <a:srcRect/>
          <a:stretch>
            <a:fillRect/>
          </a:stretch>
        </p:blipFill>
        <p:spPr bwMode="auto">
          <a:xfrm>
            <a:off x="4355976" y="3212976"/>
            <a:ext cx="2304256" cy="201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lstStyle/>
          <a:p>
            <a:pPr algn="ctr"/>
            <a:r>
              <a:rPr lang="ru-RU" b="1" dirty="0" smtClean="0"/>
              <a:t>Этапы выполнения изделия</a:t>
            </a:r>
            <a:endParaRPr lang="ru-RU" b="1" dirty="0"/>
          </a:p>
        </p:txBody>
      </p:sp>
      <p:sp>
        <p:nvSpPr>
          <p:cNvPr id="3" name="Содержимое 2"/>
          <p:cNvSpPr>
            <a:spLocks noGrp="1"/>
          </p:cNvSpPr>
          <p:nvPr>
            <p:ph sz="quarter" idx="1"/>
          </p:nvPr>
        </p:nvSpPr>
        <p:spPr/>
        <p:txBody>
          <a:bodyPr/>
          <a:lstStyle/>
          <a:p>
            <a:r>
              <a:rPr lang="ru-RU" sz="3200" dirty="0" smtClean="0"/>
              <a:t>Организационно-подготовительный этап</a:t>
            </a:r>
          </a:p>
          <a:p>
            <a:r>
              <a:rPr lang="ru-RU" sz="3200" dirty="0" smtClean="0"/>
              <a:t>Конструкторский этап</a:t>
            </a:r>
          </a:p>
          <a:p>
            <a:r>
              <a:rPr lang="ru-RU" sz="3200" dirty="0" smtClean="0"/>
              <a:t>Технологический этап</a:t>
            </a:r>
          </a:p>
          <a:p>
            <a:r>
              <a:rPr lang="ru-RU" sz="3200" dirty="0" smtClean="0"/>
              <a:t>Заключительный этап</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txBody>
          <a:bodyPr>
            <a:normAutofit/>
          </a:bodyPr>
          <a:lstStyle/>
          <a:p>
            <a:pPr algn="ctr"/>
            <a:r>
              <a:rPr lang="ru-RU" sz="3200" b="1" dirty="0" smtClean="0"/>
              <a:t>Чертеж конструкции изделия</a:t>
            </a:r>
            <a:endParaRPr lang="ru-RU" sz="3200" dirty="0"/>
          </a:p>
        </p:txBody>
      </p:sp>
      <p:pic>
        <p:nvPicPr>
          <p:cNvPr id="1027" name="Picture 3" descr="C:\Users\Windows7\Pictures\ControlCenter4\Scan\CCI30112015_0002.jpg"/>
          <p:cNvPicPr>
            <a:picLocks noGrp="1" noChangeAspect="1" noChangeArrowheads="1"/>
          </p:cNvPicPr>
          <p:nvPr>
            <p:ph sz="quarter" idx="1"/>
          </p:nvPr>
        </p:nvPicPr>
        <p:blipFill>
          <a:blip r:embed="rId2" cstate="print"/>
          <a:srcRect/>
          <a:stretch>
            <a:fillRect/>
          </a:stretch>
        </p:blipFill>
        <p:spPr bwMode="auto">
          <a:xfrm>
            <a:off x="611560" y="1196752"/>
            <a:ext cx="3672408" cy="5040560"/>
          </a:xfrm>
          <a:prstGeom prst="rect">
            <a:avLst/>
          </a:prstGeom>
          <a:noFill/>
        </p:spPr>
      </p:pic>
      <p:pic>
        <p:nvPicPr>
          <p:cNvPr id="1028" name="Picture 4" descr="C:\Users\Windows7\Pictures\ControlCenter4\Scan\CCI30112015_0003.jpg"/>
          <p:cNvPicPr>
            <a:picLocks noChangeAspect="1" noChangeArrowheads="1"/>
          </p:cNvPicPr>
          <p:nvPr/>
        </p:nvPicPr>
        <p:blipFill>
          <a:blip r:embed="rId3" cstate="print"/>
          <a:srcRect/>
          <a:stretch>
            <a:fillRect/>
          </a:stretch>
        </p:blipFill>
        <p:spPr bwMode="auto">
          <a:xfrm>
            <a:off x="4499992" y="1196752"/>
            <a:ext cx="3440033" cy="49685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62074"/>
          </a:xfrm>
        </p:spPr>
        <p:txBody>
          <a:bodyPr/>
          <a:lstStyle/>
          <a:p>
            <a:pPr algn="ctr"/>
            <a:r>
              <a:rPr lang="ru-RU" b="1" dirty="0" smtClean="0"/>
              <a:t>Технология изготовления</a:t>
            </a:r>
            <a:endParaRPr lang="ru-RU" b="1" dirty="0"/>
          </a:p>
        </p:txBody>
      </p:sp>
      <p:sp>
        <p:nvSpPr>
          <p:cNvPr id="3" name="Содержимое 2"/>
          <p:cNvSpPr>
            <a:spLocks noGrp="1"/>
          </p:cNvSpPr>
          <p:nvPr>
            <p:ph sz="quarter" idx="1"/>
          </p:nvPr>
        </p:nvSpPr>
        <p:spPr>
          <a:xfrm>
            <a:off x="457200" y="1052736"/>
            <a:ext cx="7467600" cy="5421216"/>
          </a:xfrm>
        </p:spPr>
        <p:txBody>
          <a:bodyPr/>
          <a:lstStyle/>
          <a:p>
            <a:pPr lvl="0"/>
            <a:r>
              <a:rPr lang="ru-RU" b="1" dirty="0" smtClean="0"/>
              <a:t>Подготовка ткани к раскрою.</a:t>
            </a:r>
            <a:endParaRPr lang="ru-RU" dirty="0" smtClean="0"/>
          </a:p>
          <a:p>
            <a:pPr>
              <a:buNone/>
            </a:pPr>
            <a:r>
              <a:rPr lang="ru-RU" sz="2000" dirty="0" smtClean="0"/>
              <a:t>Прежде чем раскладывать выкройки на ткань и начинать кроить, следует подготовить. Это значит, проверить ткань на усадку, проверить наличие дефектов.</a:t>
            </a:r>
          </a:p>
          <a:p>
            <a:pPr>
              <a:buNone/>
            </a:pPr>
            <a:r>
              <a:rPr lang="ru-RU" sz="2000" dirty="0" smtClean="0"/>
              <a:t> Раскладку выкроек и </a:t>
            </a:r>
            <a:r>
              <a:rPr lang="ru-RU" sz="2000" dirty="0" err="1" smtClean="0"/>
              <a:t>обмеловку</a:t>
            </a:r>
            <a:r>
              <a:rPr lang="ru-RU" sz="2000" dirty="0" smtClean="0"/>
              <a:t> проводят на изнаночной стороне ткани.</a:t>
            </a:r>
          </a:p>
          <a:p>
            <a:pPr>
              <a:buNone/>
            </a:pPr>
            <a:r>
              <a:rPr lang="ru-RU" dirty="0" smtClean="0"/>
              <a:t> </a:t>
            </a:r>
            <a:r>
              <a:rPr lang="ru-RU" b="1" dirty="0" smtClean="0"/>
              <a:t>Раскрой ткани.</a:t>
            </a:r>
            <a:endParaRPr lang="ru-RU" dirty="0" smtClean="0"/>
          </a:p>
          <a:p>
            <a:pPr>
              <a:buNone/>
            </a:pPr>
            <a:endParaRPr lang="ru-RU" dirty="0"/>
          </a:p>
        </p:txBody>
      </p:sp>
      <p:pic>
        <p:nvPicPr>
          <p:cNvPr id="4" name="Рисунок 3" descr="C:\Users\Windows7\Desktop\107PHOTO\SAM_0007.JPG"/>
          <p:cNvPicPr/>
          <p:nvPr/>
        </p:nvPicPr>
        <p:blipFill>
          <a:blip r:embed="rId2" cstate="print"/>
          <a:srcRect/>
          <a:stretch>
            <a:fillRect/>
          </a:stretch>
        </p:blipFill>
        <p:spPr bwMode="auto">
          <a:xfrm>
            <a:off x="4644008" y="2996952"/>
            <a:ext cx="3816424" cy="3096344"/>
          </a:xfrm>
          <a:prstGeom prst="rect">
            <a:avLst/>
          </a:prstGeom>
          <a:noFill/>
          <a:ln w="9525">
            <a:noFill/>
            <a:miter lim="800000"/>
            <a:headEnd/>
            <a:tailEnd/>
          </a:ln>
        </p:spPr>
      </p:pic>
      <p:pic>
        <p:nvPicPr>
          <p:cNvPr id="5" name="Рисунок 4" descr="C:\Users\Windows7\Desktop\107PHOTO\SAM_0022.JPG"/>
          <p:cNvPicPr/>
          <p:nvPr/>
        </p:nvPicPr>
        <p:blipFill>
          <a:blip r:embed="rId3" cstate="print"/>
          <a:srcRect/>
          <a:stretch>
            <a:fillRect/>
          </a:stretch>
        </p:blipFill>
        <p:spPr bwMode="auto">
          <a:xfrm>
            <a:off x="899592" y="3717032"/>
            <a:ext cx="3456384" cy="2520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48680"/>
            <a:ext cx="7467600" cy="5925272"/>
          </a:xfrm>
        </p:spPr>
        <p:txBody>
          <a:bodyPr/>
          <a:lstStyle/>
          <a:p>
            <a:pPr lvl="0"/>
            <a:r>
              <a:rPr lang="ru-RU" b="1" dirty="0" smtClean="0"/>
              <a:t>Подготовка кроя к обработке</a:t>
            </a:r>
            <a:endParaRPr lang="ru-RU" dirty="0" smtClean="0"/>
          </a:p>
          <a:p>
            <a:pPr lvl="0"/>
            <a:r>
              <a:rPr lang="ru-RU" b="1" dirty="0" smtClean="0"/>
              <a:t>Подготовка изделия к первой примерке. </a:t>
            </a:r>
            <a:endParaRPr lang="ru-RU" dirty="0" smtClean="0"/>
          </a:p>
          <a:p>
            <a:pPr>
              <a:buNone/>
            </a:pPr>
            <a:r>
              <a:rPr lang="ru-RU" sz="2000" dirty="0" smtClean="0"/>
              <a:t>К первой примерке должны быть сметаны рельефы, боковые и плечевые срезы. На примерке необходимо уточнить положение плечевых и боковых швов, рельефов. Затем уточнить и наметить мелом или булавками линии горловины и проймы.</a:t>
            </a:r>
          </a:p>
          <a:p>
            <a:endParaRPr lang="ru-RU" dirty="0"/>
          </a:p>
        </p:txBody>
      </p:sp>
      <p:pic>
        <p:nvPicPr>
          <p:cNvPr id="4" name="Рисунок 3" descr="C:\Users\Windows7\Desktop\107PHOTO\SAM_0040.JPG"/>
          <p:cNvPicPr/>
          <p:nvPr/>
        </p:nvPicPr>
        <p:blipFill>
          <a:blip r:embed="rId2" cstate="print"/>
          <a:srcRect/>
          <a:stretch>
            <a:fillRect/>
          </a:stretch>
        </p:blipFill>
        <p:spPr bwMode="auto">
          <a:xfrm>
            <a:off x="1259632" y="3140968"/>
            <a:ext cx="3024336" cy="3384376"/>
          </a:xfrm>
          <a:prstGeom prst="rect">
            <a:avLst/>
          </a:prstGeom>
          <a:noFill/>
          <a:ln w="9525">
            <a:noFill/>
            <a:miter lim="800000"/>
            <a:headEnd/>
            <a:tailEnd/>
          </a:ln>
        </p:spPr>
      </p:pic>
      <p:pic>
        <p:nvPicPr>
          <p:cNvPr id="5" name="Рисунок 4" descr="C:\Users\Windows7\Desktop\107PHOTO\SAM_0039.JPG"/>
          <p:cNvPicPr/>
          <p:nvPr/>
        </p:nvPicPr>
        <p:blipFill>
          <a:blip r:embed="rId3" cstate="print"/>
          <a:srcRect/>
          <a:stretch>
            <a:fillRect/>
          </a:stretch>
        </p:blipFill>
        <p:spPr bwMode="auto">
          <a:xfrm>
            <a:off x="5220072" y="2780928"/>
            <a:ext cx="2646412" cy="36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48680"/>
            <a:ext cx="7467600" cy="5925272"/>
          </a:xfrm>
        </p:spPr>
        <p:txBody>
          <a:bodyPr/>
          <a:lstStyle/>
          <a:p>
            <a:pPr lvl="0"/>
            <a:r>
              <a:rPr lang="ru-RU" b="1" dirty="0" smtClean="0"/>
              <a:t>Обработка изделия после примерки</a:t>
            </a:r>
            <a:endParaRPr lang="ru-RU" dirty="0" smtClean="0"/>
          </a:p>
          <a:p>
            <a:r>
              <a:rPr lang="ru-RU" dirty="0" smtClean="0"/>
              <a:t>В </a:t>
            </a:r>
            <a:r>
              <a:rPr lang="ru-RU" sz="2000" dirty="0" smtClean="0"/>
              <a:t>местах, где во время примерки были намечены исправления и уточнения булавками или мелом, все  детали изделия вновь складывают лицевой стороной внутрь, при этом должны быть точно совмещены края, рельефы. Затем с помощью линейки мелом исправляют очертания всех линий и контуров, обозначенных после примерки сметочными стежками. </a:t>
            </a:r>
          </a:p>
          <a:p>
            <a:pPr lvl="0"/>
            <a:r>
              <a:rPr lang="ru-RU" b="1" dirty="0" smtClean="0"/>
              <a:t>Обработка рельефов и </a:t>
            </a:r>
          </a:p>
          <a:p>
            <a:pPr lvl="0">
              <a:buNone/>
            </a:pPr>
            <a:r>
              <a:rPr lang="ru-RU" b="1" dirty="0" smtClean="0"/>
              <a:t>среднего шва спинки</a:t>
            </a:r>
            <a:endParaRPr lang="ru-RU" dirty="0" smtClean="0"/>
          </a:p>
          <a:p>
            <a:endParaRPr lang="ru-RU" dirty="0"/>
          </a:p>
        </p:txBody>
      </p:sp>
      <p:pic>
        <p:nvPicPr>
          <p:cNvPr id="4" name="Рисунок 3" descr="C:\Users\Windows7\Desktop\107PHOTO\SAM_0032.JPG"/>
          <p:cNvPicPr/>
          <p:nvPr/>
        </p:nvPicPr>
        <p:blipFill>
          <a:blip r:embed="rId2" cstate="print"/>
          <a:srcRect/>
          <a:stretch>
            <a:fillRect/>
          </a:stretch>
        </p:blipFill>
        <p:spPr bwMode="auto">
          <a:xfrm>
            <a:off x="4355976" y="3212976"/>
            <a:ext cx="4090417" cy="3283446"/>
          </a:xfrm>
          <a:prstGeom prst="rect">
            <a:avLst/>
          </a:prstGeom>
          <a:noFill/>
          <a:ln w="9525">
            <a:noFill/>
            <a:miter lim="800000"/>
            <a:headEnd/>
            <a:tailEnd/>
          </a:ln>
        </p:spPr>
      </p:pic>
      <p:pic>
        <p:nvPicPr>
          <p:cNvPr id="5" name="Рисунок 4" descr="C:\Users\Windows7\Desktop\107PHOTO\SAM_0105.JPG"/>
          <p:cNvPicPr/>
          <p:nvPr/>
        </p:nvPicPr>
        <p:blipFill>
          <a:blip r:embed="rId3" cstate="print"/>
          <a:srcRect/>
          <a:stretch>
            <a:fillRect/>
          </a:stretch>
        </p:blipFill>
        <p:spPr bwMode="auto">
          <a:xfrm>
            <a:off x="827584" y="4365104"/>
            <a:ext cx="2952328" cy="216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7467600" cy="6069288"/>
          </a:xfrm>
        </p:spPr>
        <p:txBody>
          <a:bodyPr/>
          <a:lstStyle/>
          <a:p>
            <a:pPr lvl="0"/>
            <a:r>
              <a:rPr lang="ru-RU" b="1" dirty="0" smtClean="0"/>
              <a:t>Соединение полочки и спинки по плечевым срезам</a:t>
            </a:r>
            <a:endParaRPr lang="ru-RU" dirty="0" smtClean="0"/>
          </a:p>
          <a:p>
            <a:pPr>
              <a:buNone/>
            </a:pPr>
            <a:r>
              <a:rPr lang="ru-RU" sz="2000" dirty="0" smtClean="0"/>
              <a:t>Соединяя плечевые срезы, полочки и спинки складывают лицевой стороной внутрь, уравнивают срезы и распределяя посадку, скалывают булавками, после чего сметывают со стороны спинки, стачивают со стороны полочки. После стачивания шов заутюживают в сторону спинки. Затем припуски швов обметывают на </a:t>
            </a:r>
            <a:r>
              <a:rPr lang="ru-RU" sz="2000" dirty="0" err="1" smtClean="0"/>
              <a:t>оверлоке</a:t>
            </a:r>
            <a:r>
              <a:rPr lang="ru-RU" sz="2000" dirty="0" smtClean="0"/>
              <a:t>. </a:t>
            </a:r>
          </a:p>
          <a:p>
            <a:r>
              <a:rPr lang="ru-RU" b="1" dirty="0" smtClean="0"/>
              <a:t>Обработка боковых швов</a:t>
            </a:r>
          </a:p>
          <a:p>
            <a:pPr>
              <a:buNone/>
            </a:pPr>
            <a:r>
              <a:rPr lang="ru-RU" sz="2000" dirty="0" smtClean="0"/>
              <a:t>Полочку сложить со спинкой </a:t>
            </a:r>
          </a:p>
          <a:p>
            <a:pPr>
              <a:buNone/>
            </a:pPr>
            <a:r>
              <a:rPr lang="ru-RU" sz="2000" dirty="0" smtClean="0"/>
              <a:t>лицевой стороной внутрь, </a:t>
            </a:r>
          </a:p>
          <a:p>
            <a:pPr>
              <a:buNone/>
            </a:pPr>
            <a:r>
              <a:rPr lang="ru-RU" sz="2000" dirty="0" smtClean="0"/>
              <a:t>сметать боковые швы, стачать. </a:t>
            </a:r>
          </a:p>
          <a:p>
            <a:pPr>
              <a:buNone/>
            </a:pPr>
            <a:r>
              <a:rPr lang="ru-RU" sz="2000" dirty="0" smtClean="0"/>
              <a:t>Припуски швов разутюжить </a:t>
            </a:r>
          </a:p>
          <a:p>
            <a:pPr>
              <a:buNone/>
            </a:pPr>
            <a:r>
              <a:rPr lang="ru-RU" sz="2000" dirty="0" smtClean="0"/>
              <a:t>и обметать.</a:t>
            </a:r>
          </a:p>
          <a:p>
            <a:endParaRPr lang="ru-RU" dirty="0"/>
          </a:p>
        </p:txBody>
      </p:sp>
      <p:pic>
        <p:nvPicPr>
          <p:cNvPr id="4" name="Рисунок 3" descr="C:\Users\Windows7\Desktop\107PHOTO\SAM_0036.JPG"/>
          <p:cNvPicPr/>
          <p:nvPr/>
        </p:nvPicPr>
        <p:blipFill>
          <a:blip r:embed="rId2" cstate="print"/>
          <a:srcRect/>
          <a:stretch>
            <a:fillRect/>
          </a:stretch>
        </p:blipFill>
        <p:spPr bwMode="auto">
          <a:xfrm>
            <a:off x="4283968" y="3717032"/>
            <a:ext cx="4231382" cy="2743572"/>
          </a:xfrm>
          <a:prstGeom prst="rect">
            <a:avLst/>
          </a:prstGeom>
          <a:noFill/>
          <a:ln w="9525">
            <a:noFill/>
            <a:miter lim="800000"/>
            <a:headEnd/>
            <a:tailEnd/>
          </a:ln>
        </p:spPr>
      </p:pic>
      <p:pic>
        <p:nvPicPr>
          <p:cNvPr id="5" name="Рисунок 4" descr="C:\Users\Windows7\Desktop\107PHOTO\SAM_0105.JPG"/>
          <p:cNvPicPr/>
          <p:nvPr/>
        </p:nvPicPr>
        <p:blipFill>
          <a:blip r:embed="rId3" cstate="print"/>
          <a:srcRect/>
          <a:stretch>
            <a:fillRect/>
          </a:stretch>
        </p:blipFill>
        <p:spPr bwMode="auto">
          <a:xfrm>
            <a:off x="2699792" y="5133975"/>
            <a:ext cx="2736304" cy="15353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199</TotalTime>
  <Words>766</Words>
  <Application>Microsoft Office PowerPoint</Application>
  <PresentationFormat>Экран (4:3)</PresentationFormat>
  <Paragraphs>92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Эркер</vt:lpstr>
      <vt:lpstr>Творческий проект  « Платье на счастье»</vt:lpstr>
      <vt:lpstr>История</vt:lpstr>
      <vt:lpstr>Материалы и оборудование</vt:lpstr>
      <vt:lpstr>Этапы выполнения изделия</vt:lpstr>
      <vt:lpstr>Чертеж конструкции изделия</vt:lpstr>
      <vt:lpstr>Технология изготовления</vt:lpstr>
      <vt:lpstr>Слайд 7</vt:lpstr>
      <vt:lpstr>Слайд 8</vt:lpstr>
      <vt:lpstr>Слайд 9</vt:lpstr>
      <vt:lpstr>Слайд 10</vt:lpstr>
      <vt:lpstr>Слайд 11</vt:lpstr>
      <vt:lpstr>Слайд 12</vt:lpstr>
      <vt:lpstr>Себестоимость</vt:lpstr>
      <vt:lpstr>Самооценка</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Творческий проект </dc:title>
  <dc:creator>Windows7</dc:creator>
  <cp:lastModifiedBy>RePack by SPecialiST</cp:lastModifiedBy>
  <cp:revision>25</cp:revision>
  <dcterms:created xsi:type="dcterms:W3CDTF">2015-11-29T14:07:12Z</dcterms:created>
  <dcterms:modified xsi:type="dcterms:W3CDTF">2019-12-02T12:22:42Z</dcterms:modified>
</cp:coreProperties>
</file>