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6F335-ED59-4D9E-8031-203FB9238F2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98BBF-6FBB-4377-883D-D13094B03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3429024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atin typeface="Monotype Corsiva" pitchFamily="66" charset="0"/>
              </a:rPr>
              <a:t>Юный экономист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4786322"/>
            <a:ext cx="5286412" cy="15001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Составила: </a:t>
            </a:r>
            <a:r>
              <a:rPr lang="ru-RU" dirty="0" err="1" smtClean="0">
                <a:solidFill>
                  <a:schemeClr val="tx1"/>
                </a:solidFill>
              </a:rPr>
              <a:t>Чуманова</a:t>
            </a:r>
            <a:r>
              <a:rPr lang="ru-RU" dirty="0" smtClean="0">
                <a:solidFill>
                  <a:schemeClr val="tx1"/>
                </a:solidFill>
              </a:rPr>
              <a:t> Ю.А.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Воспитатель первой квалификационной категории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0722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700" b="1" dirty="0" smtClean="0">
                <a:solidFill>
                  <a:schemeClr val="bg1"/>
                </a:solidFill>
                <a:latin typeface="Monotype Corsiva" pitchFamily="66" charset="0"/>
              </a:rPr>
              <a:t>           Предполагаемый </a:t>
            </a:r>
            <a:r>
              <a:rPr lang="ru-RU" sz="5700" b="1" dirty="0">
                <a:solidFill>
                  <a:schemeClr val="bg1"/>
                </a:solidFill>
                <a:latin typeface="Monotype Corsiva" pitchFamily="66" charset="0"/>
              </a:rPr>
              <a:t>результат</a:t>
            </a:r>
            <a:r>
              <a:rPr lang="en-US" sz="5700" dirty="0">
                <a:solidFill>
                  <a:schemeClr val="bg1"/>
                </a:solidFill>
                <a:latin typeface="Monotype Corsiva" pitchFamily="66" charset="0"/>
              </a:rPr>
              <a:t> </a:t>
            </a:r>
            <a:r>
              <a:rPr lang="ru-RU" sz="5700" dirty="0">
                <a:solidFill>
                  <a:schemeClr val="bg1"/>
                </a:solidFill>
                <a:latin typeface="Monotype Corsiva" pitchFamily="66" charset="0"/>
              </a:rPr>
              <a:t>:</a:t>
            </a:r>
          </a:p>
          <a:p>
            <a:pPr>
              <a:buNone/>
            </a:pPr>
            <a:r>
              <a:rPr lang="ru-RU" sz="3400" dirty="0" smtClean="0"/>
              <a:t>    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1</a:t>
            </a:r>
            <a:r>
              <a:rPr lang="ru-RU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3400" dirty="0"/>
              <a:t>В результате освоения программы дети:</a:t>
            </a:r>
          </a:p>
          <a:p>
            <a:pPr>
              <a:buNone/>
            </a:pPr>
            <a:r>
              <a:rPr lang="ru-RU" sz="3400" dirty="0" smtClean="0"/>
              <a:t>      - </a:t>
            </a:r>
            <a:r>
              <a:rPr lang="ru-RU" sz="3400" dirty="0"/>
              <a:t>овладевают такими экономическими понятиями как «цена», «товар», «реклама», «семейный бюджет», «потребности», «экономия» и используют их в речи;</a:t>
            </a:r>
          </a:p>
          <a:p>
            <a:pPr>
              <a:buNone/>
            </a:pPr>
            <a:r>
              <a:rPr lang="ru-RU" sz="3400" dirty="0" smtClean="0"/>
              <a:t>      -</a:t>
            </a:r>
            <a:r>
              <a:rPr lang="ru-RU" sz="3400" dirty="0"/>
              <a:t>осознают взаимосвязь понятий: «труд - продукт - деньги» и «стоимость продукта в зависимости от качества»;</a:t>
            </a:r>
          </a:p>
          <a:p>
            <a:pPr>
              <a:buNone/>
            </a:pPr>
            <a:r>
              <a:rPr lang="ru-RU" sz="3400" dirty="0" smtClean="0"/>
              <a:t>      -</a:t>
            </a:r>
            <a:r>
              <a:rPr lang="ru-RU" sz="3400" dirty="0"/>
              <a:t>получают представления о труде людей разных профессий, они проявляют интерес и уважение к их профессиональной деятельности и ее результатам;</a:t>
            </a:r>
          </a:p>
          <a:p>
            <a:pPr>
              <a:buNone/>
            </a:pPr>
            <a:r>
              <a:rPr lang="ru-RU" sz="3400" dirty="0" smtClean="0"/>
              <a:t>      - </a:t>
            </a:r>
            <a:r>
              <a:rPr lang="ru-RU" sz="3400" dirty="0"/>
              <a:t>проявляют творческую инициативу и самостоятельность при решении игровых проблемных ситуаций.</a:t>
            </a:r>
          </a:p>
          <a:p>
            <a:pPr>
              <a:buNone/>
            </a:pPr>
            <a:r>
              <a:rPr lang="ru-RU" sz="3400" dirty="0" smtClean="0"/>
              <a:t>   </a:t>
            </a: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</a:t>
            </a:r>
            <a:r>
              <a:rPr lang="ru-RU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3400" dirty="0"/>
              <a:t>Родители овладевают формами и методами экономического воспитания в семье.</a:t>
            </a:r>
          </a:p>
          <a:p>
            <a:pPr>
              <a:buNone/>
            </a:pPr>
            <a:r>
              <a:rPr lang="ru-RU" sz="3400" dirty="0" smtClean="0"/>
              <a:t>    </a:t>
            </a: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ru-RU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3400" dirty="0"/>
              <a:t>Педагоги повышают компетенцию в вопросах экономического воспитания дошкольников.</a:t>
            </a:r>
          </a:p>
          <a:p>
            <a:endParaRPr lang="ru-RU" sz="34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  </a:t>
            </a: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7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64294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200" b="1" dirty="0" smtClean="0">
                <a:latin typeface="Monotype Corsiva" pitchFamily="66" charset="0"/>
              </a:rPr>
              <a:t>                      Актуальность</a:t>
            </a:r>
          </a:p>
          <a:p>
            <a:pPr>
              <a:lnSpc>
                <a:spcPct val="120000"/>
              </a:lnSpc>
              <a:buNone/>
            </a:pP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   Уже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в дошкольном возрасте ребенок часто сталкивается с экономическими понятиями: «товар», «деньги», реклама», и у него неминуемо возникает множество вопросов: «Откуда берутся деньги?», «Можно ли верить рекламе?» и т.д. Актуальность программы обусловлена значимостью экономического воспитания, которое является одним из компонентов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 успешной социализации дошкольников в современном обществе. Введение элементов экономического воспитания в образовательную деятельность ДОО - это не дань моде, а необходимость воспитать дошкольника социально адаптированной личностью, умеющей ценить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труда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взрослых,особенно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100" smtClean="0">
                <a:latin typeface="Times New Roman" pitchFamily="18" charset="0"/>
                <a:cs typeface="Times New Roman" pitchFamily="18" charset="0"/>
              </a:rPr>
              <a:t>близ-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ких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ему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людей, непосредственно проявляющих заботу о нем, ценить блага детства и быть разумным потребителем этих благ.</a:t>
            </a:r>
          </a:p>
          <a:p>
            <a:endParaRPr lang="ru-RU" sz="51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8000" b="1" dirty="0" smtClean="0">
                <a:latin typeface="Monotype Corsiva" pitchFamily="66" charset="0"/>
              </a:rPr>
              <a:t>  Новизна </a:t>
            </a:r>
            <a:r>
              <a:rPr lang="ru-RU" sz="3800" dirty="0"/>
              <a:t>программы заключается в том, что она разработана с использованием инновационных образовательных технологий - технологии проблемного обучения, технологии продуктивного </a:t>
            </a:r>
            <a:r>
              <a:rPr lang="ru-RU" sz="3800" dirty="0" smtClean="0"/>
              <a:t>чтения - слушания. Педагогическая целесообразность </a:t>
            </a:r>
            <a:r>
              <a:rPr lang="ru-RU" sz="3800" dirty="0"/>
              <a:t>программы обусловлена недостаточным уровнем экономических знаний у детей старшего дошкольного возраста. Это вызвано отсутствием целостной педагогической системы формирования экономической грамотности, а также некомпетентностью родителей в вопросах экономического воспитания. Также путем анкетирования был выявлен социальный запрос родителей старших дошкольников на проведение работы по экономическому воспитанию в ДОО. Результаты опроса родителей показали, что они часто сталкиваются с проблемой: как объяснить ребенку, почему ему могут купить далеко не всё, что ему хочется? Кроме того родители проявляют тревогу по поводу того, смогут ли дети в школе рационально пользоваться карманными деньгами, уметь планировать свой личный бюджет.</a:t>
            </a:r>
            <a:r>
              <a:rPr lang="en-US" sz="3800" dirty="0"/>
              <a:t> </a:t>
            </a:r>
            <a:endParaRPr lang="ru-RU" sz="3800" dirty="0"/>
          </a:p>
          <a:p>
            <a:pPr>
              <a:buNone/>
            </a:pPr>
            <a:r>
              <a:rPr lang="ru-RU" sz="3800" dirty="0" smtClean="0"/>
              <a:t>      Поэтому </a:t>
            </a:r>
            <a:r>
              <a:rPr lang="ru-RU" sz="3800" dirty="0"/>
              <a:t>была разработана данная программа, которая поможет детям - получить элементарные экономические знания, а родителям - овладеть формами и методами экономического воспитания в семье.</a:t>
            </a:r>
          </a:p>
          <a:p>
            <a:endParaRPr lang="ru-RU" sz="38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143900" cy="5626121"/>
          </a:xfrm>
        </p:spPr>
        <p:txBody>
          <a:bodyPr/>
          <a:lstStyle/>
          <a:p>
            <a:pPr>
              <a:buNone/>
            </a:pPr>
            <a:r>
              <a:rPr lang="ru-RU" sz="4800" b="1" i="1" dirty="0" smtClean="0">
                <a:latin typeface="Monotype Corsiva" pitchFamily="66" charset="0"/>
              </a:rPr>
              <a:t>    </a:t>
            </a:r>
            <a:r>
              <a:rPr lang="ru-RU" sz="6000" b="1" i="1" dirty="0" smtClean="0">
                <a:latin typeface="Monotype Corsiva" pitchFamily="66" charset="0"/>
              </a:rPr>
              <a:t>Цель </a:t>
            </a:r>
            <a:r>
              <a:rPr lang="ru-RU" sz="6000" b="1" i="1" dirty="0">
                <a:latin typeface="Monotype Corsiva" pitchFamily="66" charset="0"/>
              </a:rPr>
              <a:t>данной программы: </a:t>
            </a:r>
            <a:r>
              <a:rPr lang="ru-RU" sz="4800" dirty="0"/>
              <a:t>формирование основ экономической грамотности у детей старшего дошкольного возраста.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722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7100" b="1" dirty="0" smtClean="0">
                <a:latin typeface="Monotype Corsiva" pitchFamily="66" charset="0"/>
              </a:rPr>
              <a:t>             </a:t>
            </a:r>
            <a:r>
              <a:rPr lang="ru-RU" sz="7100" b="1" dirty="0" smtClean="0">
                <a:solidFill>
                  <a:schemeClr val="bg1"/>
                </a:solidFill>
                <a:latin typeface="Monotype Corsiva" pitchFamily="66" charset="0"/>
              </a:rPr>
              <a:t>Задачи</a:t>
            </a:r>
            <a:r>
              <a:rPr lang="ru-RU" sz="7100" b="1" dirty="0">
                <a:solidFill>
                  <a:schemeClr val="bg1"/>
                </a:solidFill>
                <a:latin typeface="Monotype Corsiva" pitchFamily="66" charset="0"/>
              </a:rPr>
              <a:t>:</a:t>
            </a:r>
            <a:endParaRPr lang="ru-RU" sz="7100" dirty="0">
              <a:solidFill>
                <a:schemeClr val="bg1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dirty="0"/>
              <a:t>― Познакомить детей с простейшими экономическими понятиями, их значением, применением в жизни.</a:t>
            </a:r>
          </a:p>
          <a:p>
            <a:pPr>
              <a:buNone/>
            </a:pPr>
            <a:r>
              <a:rPr lang="ru-RU" dirty="0"/>
              <a:t>― Развивать умение творчески подходить к решению игровых проблемных ситуаций, проявлять инициативу и самостоятельность.</a:t>
            </a:r>
          </a:p>
          <a:p>
            <a:pPr>
              <a:buNone/>
            </a:pPr>
            <a:r>
              <a:rPr lang="ru-RU" dirty="0"/>
              <a:t>― Воспитывать бережливость, рациональность, трудолюбие, уважение к труду взрослых.</a:t>
            </a:r>
          </a:p>
          <a:p>
            <a:pPr>
              <a:buNone/>
            </a:pPr>
            <a:r>
              <a:rPr lang="ru-RU" dirty="0"/>
              <a:t>― Повышать педагогическую компетентность родителей в вопросах экономического воспитания дошкольников.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543956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       </a:t>
            </a:r>
            <a:r>
              <a:rPr lang="ru-RU" sz="2000" b="1" dirty="0" smtClean="0">
                <a:latin typeface="Monotype Corsiva" pitchFamily="66" charset="0"/>
              </a:rPr>
              <a:t>Описание </a:t>
            </a:r>
            <a:r>
              <a:rPr lang="ru-RU" sz="2000" b="1" dirty="0">
                <a:latin typeface="Monotype Corsiva" pitchFamily="66" charset="0"/>
              </a:rPr>
              <a:t>форм, способов, методов и средств </a:t>
            </a:r>
            <a:r>
              <a:rPr lang="ru-RU" sz="2000" b="1" dirty="0" smtClean="0">
                <a:latin typeface="Monotype Corsiva" pitchFamily="66" charset="0"/>
              </a:rPr>
              <a:t> реализации </a:t>
            </a:r>
            <a:r>
              <a:rPr lang="ru-RU" sz="2000" b="1" dirty="0">
                <a:latin typeface="Monotype Corsiva" pitchFamily="66" charset="0"/>
              </a:rPr>
              <a:t>программы</a:t>
            </a:r>
            <a:endParaRPr lang="ru-RU" sz="2000" dirty="0">
              <a:latin typeface="Monotype Corsiva" pitchFamily="66" charset="0"/>
            </a:endParaRPr>
          </a:p>
          <a:p>
            <a:pPr>
              <a:buNone/>
            </a:pPr>
            <a:r>
              <a:rPr lang="en-US" sz="1600" dirty="0">
                <a:latin typeface="Monotype Corsiva" pitchFamily="66" charset="0"/>
              </a:rPr>
              <a:t> </a:t>
            </a:r>
            <a:endParaRPr lang="ru-RU" sz="1600" dirty="0"/>
          </a:p>
          <a:p>
            <a:pPr>
              <a:buNone/>
            </a:pPr>
            <a:r>
              <a:rPr lang="ru-RU" sz="1600" dirty="0" smtClean="0"/>
              <a:t>         В </a:t>
            </a:r>
            <a:r>
              <a:rPr lang="ru-RU" sz="1600" dirty="0"/>
              <a:t>основу работы с дошкольниками по экономическому воспитанию положен </a:t>
            </a:r>
            <a:r>
              <a:rPr lang="ru-RU" sz="1600" dirty="0" err="1"/>
              <a:t>деятельностный</a:t>
            </a:r>
            <a:r>
              <a:rPr lang="ru-RU" sz="1600" dirty="0"/>
              <a:t> подход, который предусматривает формирование экономических знаний через различные виды деятельности: игровую, познавательно-исследовательскую, коммуникативную, трудовую и др.В зависимости от содержания знаний ведущим является тот или иной вид деятельности. Например, усвоение экономических понятий (деньги, цена, стоимость и т.п.) успешно проходит в игровой деятельности:</a:t>
            </a:r>
          </a:p>
          <a:p>
            <a:pPr>
              <a:buNone/>
            </a:pPr>
            <a:r>
              <a:rPr lang="ru-RU" sz="1600" dirty="0" smtClean="0"/>
              <a:t>         ― </a:t>
            </a:r>
            <a:r>
              <a:rPr lang="ru-RU" sz="1600" dirty="0"/>
              <a:t>сюжетно-ролевые игры («Супермаркет», «Магазин игрушек», «Ярмарка»),</a:t>
            </a:r>
          </a:p>
          <a:p>
            <a:pPr>
              <a:buNone/>
            </a:pPr>
            <a:r>
              <a:rPr lang="ru-RU" sz="1600" dirty="0" smtClean="0"/>
              <a:t>        ― </a:t>
            </a:r>
            <a:r>
              <a:rPr lang="ru-RU" sz="1600" dirty="0"/>
              <a:t>дидактические игры(«Купи другу подарок», «Рекламный мешочек»),</a:t>
            </a:r>
          </a:p>
          <a:p>
            <a:pPr>
              <a:buNone/>
            </a:pPr>
            <a:r>
              <a:rPr lang="ru-RU" sz="1600" dirty="0" smtClean="0"/>
              <a:t>        ― </a:t>
            </a:r>
            <a:r>
              <a:rPr lang="ru-RU" sz="1600" dirty="0"/>
              <a:t>настольно-печатные («Кому что нужно?», «Магазины»),</a:t>
            </a:r>
          </a:p>
          <a:p>
            <a:pPr>
              <a:buNone/>
            </a:pPr>
            <a:r>
              <a:rPr lang="ru-RU" sz="1600" dirty="0" smtClean="0"/>
              <a:t>        ― </a:t>
            </a:r>
            <a:r>
              <a:rPr lang="ru-RU" sz="1600" dirty="0"/>
              <a:t>речевые («Наоборот», «Что лишнее?»).</a:t>
            </a:r>
          </a:p>
          <a:p>
            <a:pPr>
              <a:buNone/>
            </a:pPr>
            <a:r>
              <a:rPr lang="ru-RU" sz="1600" dirty="0" smtClean="0"/>
              <a:t>         Знания </a:t>
            </a:r>
            <a:r>
              <a:rPr lang="ru-RU" sz="1600" dirty="0"/>
              <a:t>о том, почему следует беречь результаты труда людей, дети успешнее всего осваивают в процессе трудовой и продуктивной деятельности.</a:t>
            </a:r>
            <a:r>
              <a:rPr lang="en-US" sz="1600" dirty="0"/>
              <a:t> </a:t>
            </a:r>
            <a:endParaRPr lang="ru-RU" sz="1600" dirty="0"/>
          </a:p>
          <a:p>
            <a:pPr>
              <a:buNone/>
            </a:pPr>
            <a:r>
              <a:rPr lang="ru-RU" sz="1600" dirty="0" smtClean="0"/>
              <a:t>         Особое </a:t>
            </a:r>
            <a:r>
              <a:rPr lang="ru-RU" sz="1600" dirty="0"/>
              <a:t>место занимают интеллектуальные игры-викторины</a:t>
            </a:r>
            <a:r>
              <a:rPr lang="en-US" sz="1600" dirty="0"/>
              <a:t> </a:t>
            </a:r>
            <a:r>
              <a:rPr lang="ru-RU" sz="1600" dirty="0"/>
              <a:t> «Что? Где? Почём?», «Бизнес-клуб», «Аукцион», которые позволяют в игровой соревновательной форме подвести итог по изученному материалу, обобщить и систематизировать знания, провести анализ насколько хорошо дети усвоили материал.</a:t>
            </a:r>
            <a:r>
              <a:rPr lang="en-US" sz="1600" dirty="0"/>
              <a:t> </a:t>
            </a:r>
            <a:endParaRPr lang="ru-RU" sz="1600" dirty="0"/>
          </a:p>
          <a:p>
            <a:pPr>
              <a:buNone/>
            </a:pPr>
            <a:r>
              <a:rPr lang="ru-RU" sz="1600" dirty="0" smtClean="0"/>
              <a:t>          Знакомство </a:t>
            </a:r>
            <a:r>
              <a:rPr lang="ru-RU" sz="1600" dirty="0"/>
              <a:t>с новым материалом очень интересно и увлекательно проходит в ходе игры-путешествия «Музей денег», «Путешествие по территории детского сада» (с целью познакомиться с профессиями сотрудников), экскурсии в банк, рекламное </a:t>
            </a:r>
            <a:r>
              <a:rPr lang="ru-RU" sz="1600" dirty="0" err="1"/>
              <a:t>агенство</a:t>
            </a:r>
            <a:r>
              <a:rPr lang="ru-RU" sz="1600" dirty="0"/>
              <a:t>, которые</a:t>
            </a:r>
            <a:r>
              <a:rPr lang="en-US" sz="1600" dirty="0"/>
              <a:t> </a:t>
            </a:r>
            <a:r>
              <a:rPr lang="ru-RU" sz="1600" dirty="0"/>
              <a:t> позволяют детям познакомиться с реальными экономическими объектами и людьми разных профессий.</a:t>
            </a:r>
            <a:r>
              <a:rPr lang="en-US" sz="1600" dirty="0"/>
              <a:t> </a:t>
            </a:r>
            <a:endParaRPr lang="ru-RU" sz="1600" dirty="0"/>
          </a:p>
          <a:p>
            <a:pPr>
              <a:buNone/>
            </a:pPr>
            <a:r>
              <a:rPr lang="en-US" sz="1600" dirty="0"/>
              <a:t> </a:t>
            </a:r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При </a:t>
            </a:r>
            <a:r>
              <a:rPr lang="ru-RU" sz="1600" dirty="0"/>
              <a:t>организации образовательной деятельности по экономическому воспитанию наиболее эффективным является метод проблемного обучения, который позволяет педагогу не только познакомить дошкольников с экономическими понятиями, но и развивать у детей умение самостоятельно «добывать» знания, учиться искать пути решения задач, проявлять инициативу, анализировать и</a:t>
            </a:r>
            <a:r>
              <a:rPr lang="en-US" sz="1600" dirty="0"/>
              <a:t> </a:t>
            </a:r>
            <a:r>
              <a:rPr lang="ru-RU" sz="1600" dirty="0"/>
              <a:t> делать выводы.</a:t>
            </a:r>
            <a:r>
              <a:rPr lang="en-US" sz="1600" dirty="0"/>
              <a:t> </a:t>
            </a:r>
            <a:endParaRPr lang="ru-RU" sz="1600" dirty="0"/>
          </a:p>
          <a:p>
            <a:pPr>
              <a:buNone/>
            </a:pPr>
            <a:r>
              <a:rPr lang="ru-RU" sz="1600" dirty="0" smtClean="0"/>
              <a:t>       Уровни </a:t>
            </a:r>
            <a:r>
              <a:rPr lang="ru-RU" sz="1600" dirty="0"/>
              <a:t>проблемного обучения, которые следует преодолевать постепенно, от простого к сложному:</a:t>
            </a:r>
          </a:p>
          <a:p>
            <a:pPr>
              <a:buNone/>
            </a:pPr>
            <a:r>
              <a:rPr lang="ru-RU" sz="1600" dirty="0" smtClean="0"/>
              <a:t>       1 Уровень </a:t>
            </a:r>
            <a:r>
              <a:rPr lang="ru-RU" sz="1600" dirty="0"/>
              <a:t>предполагает ведущую роль педагога.</a:t>
            </a:r>
          </a:p>
          <a:p>
            <a:pPr>
              <a:buNone/>
            </a:pPr>
            <a:r>
              <a:rPr lang="ru-RU" sz="1600" dirty="0" smtClean="0"/>
              <a:t>       На </a:t>
            </a:r>
            <a:r>
              <a:rPr lang="ru-RU" sz="1600" dirty="0"/>
              <a:t>этом этапе педагог создает проблемную ситуацию, дети с помощью педагога решают задачу и после этого выполняют подобное задание по уже данному образцу.</a:t>
            </a:r>
          </a:p>
          <a:p>
            <a:pPr>
              <a:buNone/>
            </a:pPr>
            <a:r>
              <a:rPr lang="ru-RU" sz="1600" dirty="0" smtClean="0"/>
              <a:t>       2 </a:t>
            </a:r>
            <a:r>
              <a:rPr lang="ru-RU" sz="1600" dirty="0"/>
              <a:t>Уровень – это деятельность детей с помощью взрослого.</a:t>
            </a:r>
          </a:p>
          <a:p>
            <a:pPr>
              <a:buNone/>
            </a:pPr>
            <a:r>
              <a:rPr lang="ru-RU" sz="1600" dirty="0" smtClean="0"/>
              <a:t>       Тут </a:t>
            </a:r>
            <a:r>
              <a:rPr lang="ru-RU" sz="1600" dirty="0"/>
              <a:t>гипотезы решения проблемной ситуации выдвигают сами воспитанники на основе имеющихся знаний, но к верному решению «приходят» вместе с воспитателем.</a:t>
            </a:r>
          </a:p>
          <a:p>
            <a:pPr>
              <a:buNone/>
            </a:pPr>
            <a:r>
              <a:rPr lang="ru-RU" sz="1600" dirty="0" smtClean="0"/>
              <a:t>       3 </a:t>
            </a:r>
            <a:r>
              <a:rPr lang="ru-RU" sz="1600" dirty="0"/>
              <a:t>Уровень – самостоятельный. Воспитанники без помощи воспитателя приходят к правильному решению задачи.</a:t>
            </a:r>
          </a:p>
          <a:p>
            <a:pPr>
              <a:buNone/>
            </a:pPr>
            <a:r>
              <a:rPr lang="ru-RU" sz="1600" dirty="0" smtClean="0"/>
              <a:t>       4 </a:t>
            </a:r>
            <a:r>
              <a:rPr lang="ru-RU" sz="1600" dirty="0"/>
              <a:t>Уровень – творческий. На данном этапе дети не только могут найти самостоятельно решение, но и проявить творчество, дополнительные решения, применить знания в нестандартных ситуациях.</a:t>
            </a:r>
          </a:p>
          <a:p>
            <a:pPr>
              <a:buNone/>
            </a:pPr>
            <a:r>
              <a:rPr lang="ru-RU" sz="1600" dirty="0" smtClean="0"/>
              <a:t>       Моделирование </a:t>
            </a:r>
            <a:r>
              <a:rPr lang="ru-RU" sz="1600" dirty="0"/>
              <a:t>игровых проблемных ситуаций</a:t>
            </a:r>
            <a:r>
              <a:rPr lang="en-US" sz="1600" dirty="0"/>
              <a:t> </a:t>
            </a:r>
            <a:r>
              <a:rPr lang="ru-RU" sz="1600" dirty="0"/>
              <a:t> на занятиях по экономическому воспитанию создает условия для познавательной активности дошкольников, стимулирует детскую инициативу и самостоятельность. Решая проблемную </a:t>
            </a:r>
            <a:r>
              <a:rPr lang="ru-RU" sz="1600"/>
              <a:t>ситуацию </a:t>
            </a:r>
            <a:r>
              <a:rPr lang="ru-RU" sz="1600" smtClean="0"/>
              <a:t>экономического содержания </a:t>
            </a:r>
            <a:r>
              <a:rPr lang="ru-RU" sz="1600" dirty="0"/>
              <a:t>ребенок приобщается к экономической действительности</a:t>
            </a:r>
            <a:r>
              <a:rPr lang="ru-RU" sz="1600"/>
              <a:t>, </a:t>
            </a:r>
            <a:r>
              <a:rPr lang="ru-RU" sz="1600" smtClean="0"/>
              <a:t>учится </a:t>
            </a:r>
            <a:r>
              <a:rPr lang="ru-RU" sz="1600" dirty="0"/>
              <a:t>думать, ориентироваться в окружающем, высказывать собственную и принимать чужую позицию, растет и реализуется его творческий потенциал.</a:t>
            </a:r>
            <a:r>
              <a:rPr lang="en-US" sz="1600" dirty="0"/>
              <a:t> </a:t>
            </a:r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Для </a:t>
            </a:r>
            <a:r>
              <a:rPr lang="ru-RU" dirty="0"/>
              <a:t>создания проблемных ситуаций воспитатель использует следующие </a:t>
            </a:r>
            <a:r>
              <a:rPr lang="ru-RU" sz="6900" b="1" dirty="0">
                <a:latin typeface="Monotype Corsiva" pitchFamily="66" charset="0"/>
              </a:rPr>
              <a:t>методические приёмы</a:t>
            </a:r>
            <a:r>
              <a:rPr lang="ru-RU" b="1" dirty="0"/>
              <a:t>:</a:t>
            </a:r>
            <a:r>
              <a:rPr lang="en-US" b="1" dirty="0"/>
              <a:t> </a:t>
            </a:r>
            <a:endParaRPr lang="ru-RU" b="1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подведение детей к противоречию и предложение самостоятельно найти способ его разрешения;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высказывание различных точек зрения на один и то же вопрос;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предложение рассмотреть явление с различных позиций («две стороны медали»);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побуждение детей к сравнению, обобщению, выводам из ситуации, сопоставлению фактов;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постановка проблемной задачи (например, с недостаточными или противоречивыми данными, заведомо допущенными ошибками и др.).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Формы </a:t>
            </a:r>
            <a:r>
              <a:rPr lang="ru-RU" dirty="0"/>
              <a:t>организации детей в зависимости от образовательных задач: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фронтальная (одновременно со всей подгруппой);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подгрупповая (работа в группах: парах, тройках и др.);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индивидуальная (выполнение заданий, решение проблем).</a:t>
            </a:r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/>
              <a:t> Регулярность занятий 1 раз в неделю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156</TotalTime>
  <Words>341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Юный экономист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Юный экономист</dc:title>
  <dc:creator>Админ</dc:creator>
  <cp:lastModifiedBy>Админ</cp:lastModifiedBy>
  <cp:revision>16</cp:revision>
  <dcterms:created xsi:type="dcterms:W3CDTF">2019-11-13T17:42:15Z</dcterms:created>
  <dcterms:modified xsi:type="dcterms:W3CDTF">2019-11-18T19:50:36Z</dcterms:modified>
</cp:coreProperties>
</file>