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80" r:id="rId3"/>
    <p:sldId id="257" r:id="rId4"/>
    <p:sldId id="258" r:id="rId5"/>
    <p:sldId id="277" r:id="rId6"/>
    <p:sldId id="278" r:id="rId7"/>
    <p:sldId id="276" r:id="rId8"/>
    <p:sldId id="267" r:id="rId9"/>
    <p:sldId id="269" r:id="rId10"/>
    <p:sldId id="259" r:id="rId11"/>
    <p:sldId id="279" r:id="rId12"/>
    <p:sldId id="260" r:id="rId13"/>
    <p:sldId id="261" r:id="rId14"/>
    <p:sldId id="262" r:id="rId15"/>
    <p:sldId id="263" r:id="rId16"/>
    <p:sldId id="264" r:id="rId17"/>
    <p:sldId id="275" r:id="rId18"/>
    <p:sldId id="265" r:id="rId19"/>
    <p:sldId id="270" r:id="rId20"/>
    <p:sldId id="266" r:id="rId21"/>
    <p:sldId id="273" r:id="rId22"/>
    <p:sldId id="268" r:id="rId23"/>
    <p:sldId id="272" r:id="rId24"/>
    <p:sldId id="274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42D0C"/>
    <a:srgbClr val="6274A6"/>
    <a:srgbClr val="A16A2D"/>
    <a:srgbClr val="D89068"/>
    <a:srgbClr val="D1A76F"/>
    <a:srgbClr val="716E9A"/>
    <a:srgbClr val="A79361"/>
    <a:srgbClr val="95813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3" d="100"/>
          <a:sy n="53" d="100"/>
        </p:scale>
        <p:origin x="-140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cat>
            <c:strRef>
              <c:f>Лист1!$A$2:$A$6</c:f>
              <c:strCache>
                <c:ptCount val="3"/>
                <c:pt idx="0">
                  <c:v>1 гр.</c:v>
                </c:pt>
                <c:pt idx="1">
                  <c:v>2гр.</c:v>
                </c:pt>
                <c:pt idx="2">
                  <c:v>3 гр.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2</c:v>
                </c:pt>
                <c:pt idx="1">
                  <c:v>11</c:v>
                </c:pt>
                <c:pt idx="2">
                  <c:v>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>
        <c:manualLayout>
          <c:xMode val="edge"/>
          <c:yMode val="edge"/>
          <c:x val="0.82904493454975581"/>
          <c:y val="0.23646857580324887"/>
          <c:w val="0.15539306907075684"/>
          <c:h val="0.25740896911409367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4F603-A272-45C5-AE29-6A3692637834}" type="datetimeFigureOut">
              <a:rPr lang="ru-RU" smtClean="0"/>
              <a:t>03.12.2019</a:t>
            </a:fld>
            <a:endParaRPr lang="ru-RU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B0EA19-7C97-4264-8EB4-B3BE3A7E10F5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4F603-A272-45C5-AE29-6A3692637834}" type="datetimeFigureOut">
              <a:rPr lang="ru-RU" smtClean="0"/>
              <a:t>03.12.2019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0EA19-7C97-4264-8EB4-B3BE3A7E10F5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4F603-A272-45C5-AE29-6A3692637834}" type="datetimeFigureOut">
              <a:rPr lang="ru-RU" smtClean="0"/>
              <a:t>03.12.2019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0EA19-7C97-4264-8EB4-B3BE3A7E10F5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4F603-A272-45C5-AE29-6A3692637834}" type="datetimeFigureOut">
              <a:rPr lang="ru-RU" smtClean="0"/>
              <a:t>03.12.2019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0EA19-7C97-4264-8EB4-B3BE3A7E10F5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4F603-A272-45C5-AE29-6A3692637834}" type="datetimeFigureOut">
              <a:rPr lang="ru-RU" smtClean="0"/>
              <a:t>03.12.2019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0EA19-7C97-4264-8EB4-B3BE3A7E10F5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4F603-A272-45C5-AE29-6A3692637834}" type="datetimeFigureOut">
              <a:rPr lang="ru-RU" smtClean="0"/>
              <a:t>03.12.2019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0EA19-7C97-4264-8EB4-B3BE3A7E10F5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4F603-A272-45C5-AE29-6A3692637834}" type="datetimeFigureOut">
              <a:rPr lang="ru-RU" smtClean="0"/>
              <a:t>03.12.2019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0EA19-7C97-4264-8EB4-B3BE3A7E10F5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4F603-A272-45C5-AE29-6A3692637834}" type="datetimeFigureOut">
              <a:rPr lang="ru-RU" smtClean="0"/>
              <a:t>03.12.2019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0EA19-7C97-4264-8EB4-B3BE3A7E10F5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4F603-A272-45C5-AE29-6A3692637834}" type="datetimeFigureOut">
              <a:rPr lang="ru-RU" smtClean="0"/>
              <a:t>03.12.2019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0EA19-7C97-4264-8EB4-B3BE3A7E10F5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4F603-A272-45C5-AE29-6A3692637834}" type="datetimeFigureOut">
              <a:rPr lang="ru-RU" smtClean="0"/>
              <a:t>03.12.2019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0EA19-7C97-4264-8EB4-B3BE3A7E10F5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4F603-A272-45C5-AE29-6A3692637834}" type="datetimeFigureOut">
              <a:rPr lang="ru-RU" smtClean="0"/>
              <a:t>03.12.2019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0EA19-7C97-4264-8EB4-B3BE3A7E10F5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1000">
              <a:srgbClr val="6274A6">
                <a:alpha val="83922"/>
              </a:srgbClr>
            </a:gs>
            <a:gs pos="42000">
              <a:srgbClr val="D89068"/>
            </a:gs>
            <a:gs pos="57000">
              <a:srgbClr val="A16A2D"/>
            </a:gs>
            <a:gs pos="100000">
              <a:srgbClr val="663012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80D4F603-A272-45C5-AE29-6A3692637834}" type="datetimeFigureOut">
              <a:rPr lang="ru-RU" smtClean="0"/>
              <a:t>03.12.2019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1B0EA19-7C97-4264-8EB4-B3BE3A7E10F5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692696"/>
            <a:ext cx="8100392" cy="5688632"/>
          </a:xfrm>
        </p:spPr>
        <p:txBody>
          <a:bodyPr>
            <a:normAutofit fontScale="90000"/>
          </a:bodyPr>
          <a:lstStyle/>
          <a:p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/>
              <a:t> </a:t>
            </a:r>
            <a:r>
              <a:rPr lang="ru-RU" sz="2200" dirty="0" smtClean="0"/>
              <a:t>Управление образования Администрации Ачинского района </a:t>
            </a:r>
            <a:br>
              <a:rPr lang="ru-RU" sz="2200" dirty="0" smtClean="0"/>
            </a:br>
            <a:r>
              <a:rPr lang="ru-RU" sz="2200" dirty="0" smtClean="0"/>
              <a:t>Муниципальное </a:t>
            </a:r>
            <a:r>
              <a:rPr lang="ru-RU" sz="2200" dirty="0" smtClean="0"/>
              <a:t>бюджетное </a:t>
            </a:r>
            <a:r>
              <a:rPr lang="ru-RU" sz="2200" dirty="0" smtClean="0"/>
              <a:t>общеобразовательное </a:t>
            </a:r>
            <a:r>
              <a:rPr lang="ru-RU" sz="2200" dirty="0" smtClean="0"/>
              <a:t>учреждение </a:t>
            </a:r>
            <a:r>
              <a:rPr lang="ru-RU" sz="2200" dirty="0" smtClean="0"/>
              <a:t>«Горная СШ»</a:t>
            </a: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/>
              <a:t/>
            </a:r>
            <a:br>
              <a:rPr lang="ru-RU" sz="2200" dirty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3100" dirty="0" smtClean="0"/>
              <a:t>Исследовательская работа</a:t>
            </a:r>
            <a:br>
              <a:rPr lang="ru-RU" sz="3100" dirty="0" smtClean="0"/>
            </a:br>
            <a:r>
              <a:rPr lang="ru-RU" sz="3100" dirty="0"/>
              <a:t/>
            </a:r>
            <a:br>
              <a:rPr lang="ru-RU" sz="3100" dirty="0"/>
            </a:br>
            <a:r>
              <a:rPr lang="ru-RU" sz="3100" dirty="0" smtClean="0"/>
              <a:t>Факторы определяющие физическое развитие и успехи в спорте</a:t>
            </a:r>
            <a:br>
              <a:rPr lang="ru-RU" sz="3100" dirty="0" smtClean="0"/>
            </a:br>
            <a:r>
              <a:rPr lang="ru-RU" sz="3100" dirty="0" smtClean="0"/>
              <a:t>                           </a:t>
            </a:r>
            <a:br>
              <a:rPr lang="ru-RU" sz="3100" dirty="0" smtClean="0"/>
            </a:br>
            <a:r>
              <a:rPr lang="ru-RU" sz="3100" dirty="0"/>
              <a:t> </a:t>
            </a:r>
            <a:r>
              <a:rPr lang="ru-RU" sz="3100" dirty="0" smtClean="0"/>
              <a:t>                                          </a:t>
            </a:r>
            <a:r>
              <a:rPr lang="ru-RU" sz="2200" dirty="0" smtClean="0"/>
              <a:t>Выполнил: Федченко</a:t>
            </a:r>
            <a:br>
              <a:rPr lang="ru-RU" sz="2200" dirty="0" smtClean="0"/>
            </a:br>
            <a:r>
              <a:rPr lang="ru-RU" sz="2200" dirty="0"/>
              <a:t> </a:t>
            </a:r>
            <a:r>
              <a:rPr lang="ru-RU" sz="2200" dirty="0" smtClean="0"/>
              <a:t>                                                Илья Павлович</a:t>
            </a:r>
            <a:br>
              <a:rPr lang="ru-RU" sz="2200" dirty="0" smtClean="0"/>
            </a:br>
            <a:r>
              <a:rPr lang="ru-RU" sz="2200" dirty="0"/>
              <a:t> </a:t>
            </a:r>
            <a:r>
              <a:rPr lang="ru-RU" sz="2200" dirty="0" smtClean="0"/>
              <a:t>                                                ученик 7 класса</a:t>
            </a:r>
            <a:br>
              <a:rPr lang="ru-RU" sz="2200" dirty="0" smtClean="0"/>
            </a:br>
            <a:r>
              <a:rPr lang="ru-RU" sz="2200" dirty="0" smtClean="0"/>
              <a:t>                                                         </a:t>
            </a:r>
            <a:r>
              <a:rPr lang="ru-RU" sz="2200" dirty="0" smtClean="0"/>
              <a:t>Руководитель  </a:t>
            </a:r>
            <a:br>
              <a:rPr lang="ru-RU" sz="2200" dirty="0" smtClean="0"/>
            </a:br>
            <a:r>
              <a:rPr lang="ru-RU" sz="2200" dirty="0"/>
              <a:t> </a:t>
            </a:r>
            <a:r>
              <a:rPr lang="ru-RU" sz="2200" dirty="0" smtClean="0"/>
              <a:t>                                                                 Цапков Артем Владимирович</a:t>
            </a:r>
            <a:r>
              <a:rPr lang="ru-RU" sz="2200" dirty="0" smtClean="0"/>
              <a:t/>
            </a:r>
            <a:br>
              <a:rPr lang="ru-RU" sz="2200" dirty="0" smtClean="0"/>
            </a:br>
            <a:endParaRPr lang="ru-RU" sz="2200" dirty="0"/>
          </a:p>
        </p:txBody>
      </p:sp>
    </p:spTree>
    <p:extLst>
      <p:ext uri="{BB962C8B-B14F-4D97-AF65-F5344CB8AC3E}">
        <p14:creationId xmlns:p14="http://schemas.microsoft.com/office/powerpoint/2010/main" val="1246156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764704"/>
            <a:ext cx="7499176" cy="720080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своем исследовании я попытаюсь решить</a:t>
            </a:r>
            <a:b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данную проблему.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628800"/>
            <a:ext cx="7920880" cy="3041179"/>
          </a:xfrm>
        </p:spPr>
        <p:txBody>
          <a:bodyPr/>
          <a:lstStyle/>
          <a:p>
            <a:r>
              <a:rPr lang="ru-RU" b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Объектом</a:t>
            </a: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исследования выбраны учащиеся МКОУ Горная СШ с 8 по 11 класс в количестве  20 человек.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C:\Users\admin\Desktop\P102070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2564904"/>
            <a:ext cx="5688632" cy="4266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47484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556792"/>
            <a:ext cx="8229600" cy="5721499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своей работе я использовал методы исследования:</a:t>
            </a:r>
          </a:p>
          <a:p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Наблюдение</a:t>
            </a:r>
          </a:p>
          <a:p>
            <a:r>
              <a:rPr lang="ru-RU" sz="32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Сравнения </a:t>
            </a:r>
          </a:p>
          <a:p>
            <a:r>
              <a:rPr lang="ru-RU" sz="32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Описание</a:t>
            </a:r>
          </a:p>
          <a:p>
            <a:r>
              <a:rPr lang="ru-RU" sz="32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Эксперимент</a:t>
            </a:r>
            <a:endParaRPr lang="ru-RU" sz="32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1636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idx="1"/>
          </p:nvPr>
        </p:nvSpPr>
        <p:spPr>
          <a:xfrm>
            <a:off x="755576" y="1700808"/>
            <a:ext cx="6707088" cy="5484663"/>
          </a:xfrm>
        </p:spPr>
        <p:txBody>
          <a:bodyPr/>
          <a:lstStyle/>
          <a:p>
            <a:endParaRPr lang="ru-RU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Исследуемые были разделены на 3 группы в зависимости от уровня физического развития. 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Оценивались параметры:</a:t>
            </a:r>
          </a:p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-Антропометрические (рост, вес)</a:t>
            </a:r>
          </a:p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-Силовые показатели</a:t>
            </a:r>
          </a:p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-Скоростные показатели (челночный бег, бег на 100 м)</a:t>
            </a:r>
          </a:p>
          <a:p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1763688" y="548680"/>
            <a:ext cx="5788508" cy="92333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Ход исследования</a:t>
            </a:r>
            <a:endParaRPr lang="ru-RU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5347733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836712"/>
            <a:ext cx="8229600" cy="4525963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основании результатов исследования параметров физического развития были определены 3 группы.</a:t>
            </a:r>
          </a:p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1) Низкий уровень </a:t>
            </a:r>
          </a:p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2) Средний уровень</a:t>
            </a:r>
          </a:p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3) Высокий уровень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2687826119"/>
              </p:ext>
            </p:extLst>
          </p:nvPr>
        </p:nvGraphicFramePr>
        <p:xfrm>
          <a:off x="3635896" y="1988840"/>
          <a:ext cx="5040560" cy="37444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4703795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Наиболее информативными для исследования являются учащиеся с низким уровнем физического развития (3 человека) и с высоким уровнем физического развития (7 человек)</a:t>
            </a:r>
          </a:p>
          <a:p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следующем этапе исследования я произвел опрос учащихся из этих групп, а также их родителей с целью выявления зависимости от наследственных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акторов.</a:t>
            </a: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564477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476672"/>
            <a:ext cx="8229600" cy="564949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Главной задачей при опросе родителей было выявление связи между родителями и детьми в плане их физической подготовки.</a:t>
            </a:r>
          </a:p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Родители всего 2 учеников из 7 имели какие либо достижения в спорте. 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Родители одного ученика с низким уровнем физического развития на протяжении долгого времени занимались спортом, не имели вредных привычек и хронических заболеваний.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3075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основании результатов исследования можно сделать вывод о том, что наследственность не оказывает решающую роль, наиболее важен образ жизни человека, упорство и целеустремленность.</a:t>
            </a:r>
          </a:p>
          <a:p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Можно привести несколько примеров из истории доказывающие данное утверждение.</a:t>
            </a:r>
          </a:p>
          <a:p>
            <a:pPr marL="0" indent="0">
              <a:buNone/>
            </a:pPr>
            <a:endParaRPr lang="ru-RU" sz="3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2941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 rot="21331049">
            <a:off x="340222" y="1795799"/>
            <a:ext cx="8060120" cy="2585323"/>
          </a:xfrm>
          <a:prstGeom prst="rect">
            <a:avLst/>
          </a:prstGeom>
        </p:spPr>
        <p:style>
          <a:lnRef idx="2">
            <a:schemeClr val="accent5"/>
          </a:lnRef>
          <a:fillRef idx="1002">
            <a:schemeClr val="dk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/>
            </a:r>
            <a:br>
              <a:rPr lang="ru-RU" sz="5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</a:br>
            <a:r>
              <a:rPr lang="ru-RU" sz="5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Примеры и доказательства</a:t>
            </a:r>
            <a:endParaRPr lang="ru-RU" sz="5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13755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16632"/>
            <a:ext cx="8229600" cy="5721499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Например родители известного бодибилдера Арнольда Шварценеггера, </a:t>
            </a:r>
          </a:p>
          <a:p>
            <a:pPr marL="0" indent="0">
              <a:buNone/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Гюстав и Аурелия Шварценеггер не имели спортивных достижений и были против того, чтобы их сын занимался данным видом спорта. Несмотря на это Арнольд достиг колоссальных успехов.   </a:t>
            </a: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7028" y="3267502"/>
            <a:ext cx="3713404" cy="34674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154584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16632"/>
            <a:ext cx="8229600" cy="4525963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вот Юрий Власов - человек, установивший не мало рекордов в том числе в книге рекордов Гиннесса, в детстве совсем не подавал подобных надежд (на фото ему четыре года, снят со старшим братом). Но путем упорных тренировок к 30 годам превратился в богатыря весом под 140 кг. Старший брат, так выгодно смотревшийся на детской фотографии, остался человеком со средним физическим развитием. </a:t>
            </a: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3645024"/>
            <a:ext cx="2121024" cy="32027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72921860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96752"/>
          </a:xfrm>
        </p:spPr>
        <p:txBody>
          <a:bodyPr/>
          <a:lstStyle/>
          <a:p>
            <a:r>
              <a:rPr lang="ru-RU" dirty="0" smtClean="0">
                <a:ln cmpd="thinThick">
                  <a:solidFill>
                    <a:schemeClr val="tx1"/>
                  </a:solidFill>
                </a:ln>
                <a:effectLst>
                  <a:outerShdw blurRad="63500" dist="38100" dir="5400000" algn="t" rotWithShape="0">
                    <a:schemeClr val="bg2">
                      <a:lumMod val="90000"/>
                      <a:alpha val="25000"/>
                    </a:schemeClr>
                  </a:outerShdw>
                  <a:reflection stA="45000" endPos="55000" dist="330200" dir="5400000" sy="-100000" algn="bl" rotWithShape="0"/>
                </a:effectLst>
              </a:rPr>
              <a:t>Содержание</a:t>
            </a:r>
            <a:endParaRPr lang="ru-RU" dirty="0">
              <a:ln cmpd="thinThick">
                <a:solidFill>
                  <a:schemeClr val="tx1"/>
                </a:solidFill>
              </a:ln>
              <a:effectLst>
                <a:outerShdw blurRad="63500" dist="38100" dir="5400000" algn="t" rotWithShape="0">
                  <a:schemeClr val="bg2">
                    <a:lumMod val="90000"/>
                    <a:alpha val="25000"/>
                  </a:schemeClr>
                </a:outerShdw>
                <a:reflection stA="45000" endPos="55000" dist="330200" dir="5400000" sy="-100000" algn="bl" rotWithShape="0"/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Введение………………………………………………..3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Постановка проблемы……………………………...4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Формирование гипотез…………………………..5-6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Предмет исследования…………………………..7-9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Объект исследования………………………………10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Методы исследования………………………………11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Ход исследования……………………………….12-15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Результаты и их обоснование…………………16-17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Примеры и доказательства……………………18-21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Заключение………………………………………..22-24</a:t>
            </a:r>
          </a:p>
          <a:p>
            <a:endParaRPr lang="ru-RU" dirty="0" smtClean="0">
              <a:solidFill>
                <a:srgbClr val="542D0C"/>
              </a:solidFill>
            </a:endParaRPr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16117841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16632"/>
            <a:ext cx="8229600" cy="5721499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Результаты моего исследования также подтверждает мнение Всемирной Организации Здравоохранения:</a:t>
            </a:r>
          </a:p>
          <a:p>
            <a:pPr marL="0" indent="0">
              <a:buNone/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мнению ВОЗ факторы определяющие физическое развитие факторы:</a:t>
            </a:r>
          </a:p>
          <a:p>
            <a:pPr marL="0" indent="0">
              <a:buNone/>
            </a:pP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 жизни (60% в общей доле влияния)</a:t>
            </a:r>
          </a:p>
          <a:p>
            <a:pPr marL="0" indent="0">
              <a:buNone/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-факторы внешней среды (20% в общей доле влияния)</a:t>
            </a:r>
          </a:p>
          <a:p>
            <a:pPr marL="0" indent="0">
              <a:buNone/>
            </a:pP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биологические факторы (наследственность) (20% в общей доле влияния)</a:t>
            </a: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4509120"/>
            <a:ext cx="3306490" cy="21602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38140470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147298" y="2967335"/>
            <a:ext cx="484940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Заключение</a:t>
            </a:r>
            <a:endParaRPr lang="ru-RU" sz="54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15729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Успешность подготовки спортсменов зависит от ряда факторов. Тренировки, правильное питание, психологическая подготовка являются важнейшими и неотъемлемыми составляющими успешной спортивной деятельности. Но также очевидно, что максимальный успех зависит и от физических и психологических способностей человека, которые во многом обусловлены наследственными факторами. Практика подготовки спортсменов свидетельствует том, что вершин мирового спорта могут достичь только те спортсмены, которые обладают комплексном как </a:t>
            </a:r>
            <a:r>
              <a:rPr lang="ru-RU" sz="2800" b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врожденных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так и </a:t>
            </a:r>
            <a:r>
              <a:rPr lang="ru-RU" sz="2800" b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приобретенных 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способностей.</a:t>
            </a: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9542088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Таким образом, это доказывает необходимость ведения активного образа жизни, его пропаганду среди населения, особенно детского возраста.</a:t>
            </a:r>
          </a:p>
          <a:p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 эти меры позволят осуществить улучшение здоровья, как целого населения, так и отдельного индивидуума.</a:t>
            </a:r>
          </a:p>
          <a:p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492896"/>
            <a:ext cx="5183857" cy="40354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43617470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63688" y="2060848"/>
            <a:ext cx="5832648" cy="1754326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СПАСИБО ЗА </a:t>
            </a:r>
          </a:p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ВНИМАНИЕ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55324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ru-RU" dirty="0" smtClean="0"/>
              <a:t>Введение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течение десятилетий ученые всех стран пытаются ответить на вопросы о том, как максимально точно определить параметры, по которым будущий чемпион отличается от других спортсменов, как прогнозировать спортивную успешность и на какие критерии ориентироваться при отборе в спорт высших достижений. 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542578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5516" y="2054036"/>
            <a:ext cx="7704856" cy="2448272"/>
          </a:xfrm>
        </p:spPr>
        <p:txBody>
          <a:bodyPr>
            <a:normAutofit/>
          </a:bodyPr>
          <a:lstStyle/>
          <a:p>
            <a:r>
              <a:rPr lang="ru-RU" sz="23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Возникает вопрос: «Какой из них важнее?»</a:t>
            </a:r>
          </a:p>
          <a:p>
            <a:endParaRPr lang="ru-RU" sz="23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5054" y="2852936"/>
            <a:ext cx="3550684" cy="38164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83568" y="836712"/>
            <a:ext cx="676875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Что же важней? Мнения разделились на 2 группы:</a:t>
            </a:r>
          </a:p>
          <a:p>
            <a:r>
              <a:rPr lang="ru-RU" dirty="0"/>
              <a:t>1)  Так называемые биологические факторы (наследственность)</a:t>
            </a:r>
          </a:p>
          <a:p>
            <a:r>
              <a:rPr lang="ru-RU" dirty="0"/>
              <a:t>2) Образ жизни</a:t>
            </a:r>
          </a:p>
        </p:txBody>
      </p:sp>
    </p:spTree>
    <p:extLst>
      <p:ext uri="{BB962C8B-B14F-4D97-AF65-F5344CB8AC3E}">
        <p14:creationId xmlns:p14="http://schemas.microsoft.com/office/powerpoint/2010/main" val="3716609450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916832"/>
            <a:ext cx="8229600" cy="1600200"/>
          </a:xfrm>
        </p:spPr>
        <p:txBody>
          <a:bodyPr/>
          <a:lstStyle/>
          <a:p>
            <a:r>
              <a:rPr lang="ru-RU" dirty="0" smtClean="0"/>
              <a:t>Для решения проблемы составим </a:t>
            </a:r>
            <a:r>
              <a:rPr lang="ru-RU" u="sng" dirty="0" smtClean="0"/>
              <a:t>гипотезы</a:t>
            </a:r>
            <a:r>
              <a:rPr lang="ru-RU" dirty="0" smtClean="0"/>
              <a:t> и </a:t>
            </a:r>
            <a:r>
              <a:rPr lang="ru-RU" u="sng" dirty="0" smtClean="0"/>
              <a:t>обоснуем</a:t>
            </a:r>
            <a:r>
              <a:rPr lang="ru-RU" dirty="0" smtClean="0"/>
              <a:t> их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03382367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первая точка зрения окажется важней, значит все генетически детерминирована и ребенку уже от рождения суждено стать спортсменом и достичь определенных успехов, при этом детям не имеющих данных генов будет практически не возсожно достичь определенных высот</a:t>
            </a:r>
          </a:p>
          <a:p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Согласно второму мнению все будет завесить от самого человека, от его упорства и стараний. Таким образом для достижения успехов в спортивной деятельности одних генов мало.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9943290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86023" y="2420888"/>
            <a:ext cx="8771953" cy="92333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Предметы исследования</a:t>
            </a:r>
            <a:endParaRPr lang="ru-RU" sz="54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94148136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88640"/>
            <a:ext cx="8229600" cy="5616624"/>
          </a:xfrm>
        </p:spPr>
        <p:txBody>
          <a:bodyPr>
            <a:normAutofit/>
          </a:bodyPr>
          <a:lstStyle/>
          <a:p>
            <a:r>
              <a:rPr lang="ru-RU" sz="2800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 жизни 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это определенный вид (тип) жизнедеятельности человека. Образ жизни характеризуется особенностями повседневной жизни человека, охватывающими его трудовую деятельность, быт, формы использования свободного времени, удовлетворения материальных и духовных потребностей, участие в общественной жизни, нормы и правила поведения</a:t>
            </a:r>
            <a:r>
              <a:rPr lang="ru-RU" sz="2800" dirty="0" smtClean="0"/>
              <a:t>.</a:t>
            </a:r>
            <a:endParaRPr lang="ru-RU" sz="28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3671834"/>
            <a:ext cx="3449563" cy="31651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86828666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Успехи человека в спорте во многом зависят от наследственных факторов</a:t>
            </a:r>
          </a:p>
          <a:p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Считается,  что за успехи человека в спорте отвечают 12 генов, определяющих устойчивость нервной системы к воздействию физической нагрузки, предрасположенность к физической деятельности, возможность развития сердечно-сосудистых катастроф под влиянием физической нагрузки.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3423707"/>
            <a:ext cx="5886450" cy="3333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040363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364</TotalTime>
  <Words>815</Words>
  <Application>Microsoft Office PowerPoint</Application>
  <PresentationFormat>Экран (4:3)</PresentationFormat>
  <Paragraphs>73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Исполнительная</vt:lpstr>
      <vt:lpstr>   Управление образования Администрации Ачинского района  Муниципальное бюджетное общеобразовательное учреждение «Горная СШ»    Исследовательская работа  Факторы определяющие физическое развитие и успехи в спорте                                                                        Выполнил: Федченко                                                  Илья Павлович                                                  ученик 7 класса                                                          Руководитель                                                                     Цапков Артем Владимирович </vt:lpstr>
      <vt:lpstr>Содержание</vt:lpstr>
      <vt:lpstr>Введение</vt:lpstr>
      <vt:lpstr>Презентация PowerPoint</vt:lpstr>
      <vt:lpstr>Для решения проблемы составим гипотезы и обоснуем их</vt:lpstr>
      <vt:lpstr>Презентация PowerPoint</vt:lpstr>
      <vt:lpstr>Презентация PowerPoint</vt:lpstr>
      <vt:lpstr>Презентация PowerPoint</vt:lpstr>
      <vt:lpstr>Презентация PowerPoint</vt:lpstr>
      <vt:lpstr>В своем исследовании я попытаюсь решить данную проблему.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Факторы определяющие физическое развитие и успехи в спорте</dc:title>
  <dc:creator>admin</dc:creator>
  <cp:lastModifiedBy>Учитель</cp:lastModifiedBy>
  <cp:revision>23</cp:revision>
  <dcterms:created xsi:type="dcterms:W3CDTF">2015-02-05T05:10:40Z</dcterms:created>
  <dcterms:modified xsi:type="dcterms:W3CDTF">2019-12-03T06:42:51Z</dcterms:modified>
</cp:coreProperties>
</file>