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6" r:id="rId6"/>
    <p:sldId id="282" r:id="rId7"/>
    <p:sldId id="283" r:id="rId8"/>
    <p:sldId id="286" r:id="rId9"/>
    <p:sldId id="289" r:id="rId10"/>
    <p:sldId id="265" r:id="rId11"/>
    <p:sldId id="284" r:id="rId12"/>
    <p:sldId id="264" r:id="rId13"/>
    <p:sldId id="272" r:id="rId14"/>
    <p:sldId id="263" r:id="rId15"/>
    <p:sldId id="281" r:id="rId16"/>
    <p:sldId id="288" r:id="rId17"/>
    <p:sldId id="270" r:id="rId18"/>
    <p:sldId id="287" r:id="rId19"/>
    <p:sldId id="268" r:id="rId20"/>
    <p:sldId id="267" r:id="rId21"/>
    <p:sldId id="269" r:id="rId22"/>
    <p:sldId id="276" r:id="rId23"/>
    <p:sldId id="275" r:id="rId24"/>
    <p:sldId id="277" r:id="rId25"/>
    <p:sldId id="26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699804"/>
            <a:ext cx="4191000" cy="251527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Урок изо в 6 классе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Изображение  объема на плоскости.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Линейная перспектива.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H:\!ЖАННА\МОЕ\учителям ИЗО и музыки\6 класс\2 четверть НАТЮРМОРТ\4 урок ПРЕДМ НА ПЛОСК ЛИНЕЙНАЯ ПЕРСП\фото\Перспектива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3714752"/>
            <a:ext cx="4000528" cy="2392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183880" cy="10515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Линейная  перспектива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143116"/>
            <a:ext cx="8286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solidFill>
                  <a:srgbClr val="FFFF00"/>
                </a:solidFill>
              </a:rPr>
              <a:t> это система изображения на плоскости глубины пространства.</a:t>
            </a:r>
          </a:p>
          <a:p>
            <a:pPr>
              <a:buFontTx/>
              <a:buChar char="-"/>
            </a:pPr>
            <a:endParaRPr lang="ru-RU" sz="3200" b="1" dirty="0" smtClean="0">
              <a:solidFill>
                <a:srgbClr val="FFFF00"/>
              </a:solidFill>
            </a:endParaRPr>
          </a:p>
          <a:p>
            <a:r>
              <a:rPr lang="ru-RU" sz="3200" b="1" dirty="0" smtClean="0">
                <a:solidFill>
                  <a:srgbClr val="FFFF00"/>
                </a:solidFill>
              </a:rPr>
              <a:t>Эта система включает в себя способы изображения, которые позволяют создать </a:t>
            </a:r>
            <a:r>
              <a:rPr lang="ru-RU" sz="3200" b="1" dirty="0" smtClean="0"/>
              <a:t>иллюзию пространства на плоскости.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!ЖАННА\МОЕ\учителям ИЗО и музыки\6 класс\2 четверть НАТЮРМОРТ\4 урок ПРЕДМ НА ПЛОСК ЛИНЕЙНАЯ ПЕРСП\фото\81e0a75411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928802"/>
            <a:ext cx="7358114" cy="43688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0004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При  </a:t>
            </a:r>
            <a:r>
              <a:rPr lang="ru-RU" sz="3600" b="1" u="sng" dirty="0" smtClean="0"/>
              <a:t>удалении</a:t>
            </a:r>
            <a:r>
              <a:rPr lang="ru-RU" sz="2800" b="1" dirty="0" smtClean="0">
                <a:solidFill>
                  <a:srgbClr val="FFFF00"/>
                </a:solidFill>
              </a:rPr>
              <a:t> от нашего глаза размеры предметов кажутся </a:t>
            </a:r>
            <a:r>
              <a:rPr lang="ru-RU" sz="3600" b="1" u="sng" dirty="0" smtClean="0"/>
              <a:t>уменьшенными</a:t>
            </a:r>
            <a:r>
              <a:rPr lang="ru-RU" sz="3600" b="1" u="sng" dirty="0" smtClean="0">
                <a:solidFill>
                  <a:srgbClr val="FFFF0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_27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786" y="2357430"/>
            <a:ext cx="7358114" cy="4202733"/>
          </a:xfrm>
          <a:prstGeom prst="rect">
            <a:avLst/>
          </a:prstGeom>
          <a:noFill/>
          <a:ln/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89297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/>
              <a:t>Горизонтальные  линии</a:t>
            </a:r>
            <a:r>
              <a:rPr lang="ru-RU" sz="2800" b="1" dirty="0" smtClean="0"/>
              <a:t>,  </a:t>
            </a:r>
            <a:r>
              <a:rPr lang="ru-RU" sz="2800" b="1" dirty="0" smtClean="0">
                <a:solidFill>
                  <a:srgbClr val="FFFF00"/>
                </a:solidFill>
              </a:rPr>
              <a:t>например, железнодорожных рельсов, проводов, разметок полос на автодорогах удаляясь, как бы </a:t>
            </a:r>
            <a:r>
              <a:rPr lang="ru-RU" sz="3200" b="1" dirty="0" smtClean="0"/>
              <a:t>сходятся в одной точке </a:t>
            </a:r>
            <a:r>
              <a:rPr lang="ru-RU" sz="2800" b="1" dirty="0" smtClean="0">
                <a:solidFill>
                  <a:srgbClr val="FFFF00"/>
                </a:solidFill>
              </a:rPr>
              <a:t>на видимой линии горизонта.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!ЖАННА\МОЕ\учителям ИЗО и музыки\6 класс\2 четверть НАТЮРМОРТ\4 урок ПРЕДМ НА ПЛОСК ЛИНЕЙНАЯ ПЕРСП\фото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7286676" cy="58159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285728"/>
            <a:ext cx="3386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Одна точка схода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7154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Размеры, форма, чёткость очертаний предметов зрительно</a:t>
            </a:r>
            <a:r>
              <a:rPr lang="ru-RU" sz="2800" b="1" u="sng" dirty="0" smtClean="0">
                <a:solidFill>
                  <a:srgbClr val="FFFF00"/>
                </a:solidFill>
              </a:rPr>
              <a:t> </a:t>
            </a:r>
            <a:r>
              <a:rPr lang="ru-RU" sz="3600" b="1" u="sng" dirty="0" smtClean="0"/>
              <a:t>изменяются</a:t>
            </a:r>
            <a:r>
              <a:rPr lang="ru-RU" sz="2800" b="1" u="sng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в зависимости от их удалённости.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endParaRPr lang="ru-RU" sz="2800" b="1" u="sng" dirty="0" smtClean="0">
              <a:solidFill>
                <a:srgbClr val="FFFF00"/>
              </a:solidFill>
            </a:endParaRPr>
          </a:p>
          <a:p>
            <a:endParaRPr lang="ru-RU" sz="2800" b="1" dirty="0" smtClean="0">
              <a:solidFill>
                <a:srgbClr val="FFFF00"/>
              </a:solidFill>
            </a:endParaRPr>
          </a:p>
        </p:txBody>
      </p:sp>
      <p:pic>
        <p:nvPicPr>
          <p:cNvPr id="1027" name="Picture 3" descr="H:\!ЖАННА\МОЕ\учителям ИЗО и музыки\6 класс\2 четверть НАТЮРМОРТ\4 урок ПРЕДМ НА ПЛОСК ЛИНЕЙНАЯ ПЕРСП\фото\Perspektiv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000240"/>
            <a:ext cx="5891355" cy="40719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4000504"/>
            <a:ext cx="24680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А.Герасимов.</a:t>
            </a:r>
          </a:p>
          <a:p>
            <a:r>
              <a:rPr lang="ru-RU" sz="2800" b="1" dirty="0" smtClean="0"/>
              <a:t> «Большак»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FF00"/>
                </a:solidFill>
              </a:rPr>
              <a:t>А вот </a:t>
            </a:r>
            <a:r>
              <a:rPr lang="ru-RU" sz="4000" b="1" u="sng" dirty="0" smtClean="0">
                <a:solidFill>
                  <a:schemeClr val="tx1"/>
                </a:solidFill>
              </a:rPr>
              <a:t>вертикальные  линии </a:t>
            </a:r>
            <a:r>
              <a:rPr lang="ru-RU" sz="3100" b="1" dirty="0" smtClean="0">
                <a:solidFill>
                  <a:srgbClr val="FFFF00"/>
                </a:solidFill>
              </a:rPr>
              <a:t>столбов, домов, деревьев остаются вертикальными, хотя с удалением от нас, также  уменьшаются.</a:t>
            </a:r>
            <a:r>
              <a:rPr lang="ru-RU" sz="4400" b="1" dirty="0" smtClean="0">
                <a:solidFill>
                  <a:srgbClr val="FFFF00"/>
                </a:solidFill>
              </a:rPr>
              <a:t/>
            </a:r>
            <a:br>
              <a:rPr lang="ru-RU" sz="4400" b="1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3" name="Picture 4" descr="IMG_27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786" y="2071678"/>
            <a:ext cx="7500990" cy="4284339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19256" cy="3420616"/>
          </a:xfrm>
        </p:spPr>
        <p:txBody>
          <a:bodyPr>
            <a:noAutofit/>
          </a:bodyPr>
          <a:lstStyle/>
          <a:p>
            <a:r>
              <a:rPr lang="ru-RU" sz="5400" dirty="0" smtClean="0"/>
              <a:t>          Физкультминутка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632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!ЖАННА\МОЕ\учителям ИЗО и музыки\6 класс\2 четверть НАТЮРМОРТ\4 урок ПРЕДМ НА ПЛОСК ЛИНЕЙНАЯ ПЕРСП\фото\150033_html_m3ef9854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3" y="1785926"/>
            <a:ext cx="7083483" cy="46434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21537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Задание:  </a:t>
            </a:r>
            <a:r>
              <a:rPr lang="ru-RU" sz="2800" b="1" dirty="0" smtClean="0">
                <a:solidFill>
                  <a:srgbClr val="FFFF00"/>
                </a:solidFill>
              </a:rPr>
              <a:t>Изобразите куб, в зависимости от  его расположения относительно линии горизонта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63272" cy="342061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           </a:t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          Подведём итог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01489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Высота уровня гла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3571868" cy="3308958"/>
          </a:xfrm>
          <a:prstGeom prst="rect">
            <a:avLst/>
          </a:prstGeom>
          <a:ln/>
        </p:spPr>
      </p:pic>
      <p:pic>
        <p:nvPicPr>
          <p:cNvPr id="3" name="Picture 4" descr="Уровень глаз понизится, если присест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85728"/>
            <a:ext cx="3725723" cy="3071834"/>
          </a:xfrm>
          <a:prstGeom prst="rect">
            <a:avLst/>
          </a:prstGeom>
          <a:ln/>
        </p:spPr>
      </p:pic>
      <p:pic>
        <p:nvPicPr>
          <p:cNvPr id="4" name="Picture 4" descr="Связь горизонта и уровня глаз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643314"/>
            <a:ext cx="4085798" cy="2928958"/>
          </a:xfrm>
          <a:prstGeom prst="rect">
            <a:avLst/>
          </a:prstGeom>
          <a:ln/>
        </p:spPr>
      </p:pic>
      <p:sp>
        <p:nvSpPr>
          <p:cNvPr id="10" name="Прямоугольник 9"/>
          <p:cNvSpPr/>
          <p:nvPr/>
        </p:nvSpPr>
        <p:spPr>
          <a:xfrm>
            <a:off x="214282" y="3714752"/>
            <a:ext cx="43577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Л</a:t>
            </a:r>
            <a:r>
              <a:rPr lang="ru-RU" sz="2800" b="1" dirty="0" smtClean="0">
                <a:solidFill>
                  <a:srgbClr val="FFC000"/>
                </a:solidFill>
              </a:rPr>
              <a:t>иния горизонта всегда находится </a:t>
            </a:r>
            <a:r>
              <a:rPr lang="ru-RU" sz="3600" b="1" dirty="0" smtClean="0"/>
              <a:t>на уровне  глаз </a:t>
            </a:r>
            <a:r>
              <a:rPr lang="ru-RU" sz="2800" b="1" dirty="0" smtClean="0">
                <a:solidFill>
                  <a:srgbClr val="FFC000"/>
                </a:solidFill>
              </a:rPr>
              <a:t>смотрящего.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!ЖАННА\МОЕ\учителям ИЗО и музыки\6 класс\2 четверть НАТЮРМОРТ\4 урок ПРЕДМ НА ПЛОСК ЛИНЕЙНАЯ ПЕРСП\фото\1280pxltima_Cena__Da_Vinci_5-vi.jpg"/>
          <p:cNvPicPr>
            <a:picLocks noChangeAspect="1" noChangeArrowheads="1"/>
          </p:cNvPicPr>
          <p:nvPr/>
        </p:nvPicPr>
        <p:blipFill>
          <a:blip r:embed="rId2" cstate="screen">
            <a:lum bright="14000" contras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810" y="2071679"/>
            <a:ext cx="5130907" cy="2786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1000108"/>
            <a:ext cx="48577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Какую разницу вы видите в изображении?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072074"/>
            <a:ext cx="34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Время написания картины - </a:t>
            </a:r>
            <a:r>
              <a:rPr lang="ru-RU" sz="3200" b="1" dirty="0" smtClean="0"/>
              <a:t>эпоха </a:t>
            </a:r>
          </a:p>
          <a:p>
            <a:pPr algn="ctr"/>
            <a:r>
              <a:rPr lang="ru-RU" sz="3200" b="1" dirty="0" smtClean="0"/>
              <a:t>Средневековья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71934" y="5072074"/>
            <a:ext cx="4643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Время написания картины -  </a:t>
            </a:r>
            <a:r>
              <a:rPr lang="ru-RU" sz="3200" b="1" dirty="0" smtClean="0"/>
              <a:t>эпоха Возрождения</a:t>
            </a:r>
            <a:endParaRPr lang="ru-RU" sz="3200" b="1" dirty="0"/>
          </a:p>
        </p:txBody>
      </p:sp>
      <p:pic>
        <p:nvPicPr>
          <p:cNvPr id="3074" name="Picture 2" descr="H:\!ЖАННА\МОЕ\учителям ИЗО и музыки\6 класс\2 четверть НАТЮРМОРТ\4 урок ПРЕДМ НА ПЛОСК ЛИНЕЙНАЯ ПЕРСП\фото\CCF11122014_00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308612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42877" y="3143250"/>
            <a:ext cx="8715403" cy="1589087"/>
            <a:chOff x="90" y="1980"/>
            <a:chExt cx="5748" cy="1001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90" y="1980"/>
              <a:ext cx="2356" cy="1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2540" y="2025"/>
              <a:ext cx="329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400" u="sng" dirty="0">
                  <a:solidFill>
                    <a:srgbClr val="FFFF00"/>
                  </a:solidFill>
                </a:rPr>
                <a:t>Точка зрения на уровне горизонта.</a:t>
              </a:r>
            </a:p>
            <a:p>
              <a:r>
                <a:rPr lang="ru-RU" sz="2400" dirty="0">
                  <a:solidFill>
                    <a:srgbClr val="FFFF00"/>
                  </a:solidFill>
                </a:rPr>
                <a:t>Предметы находятся на линии горизонта.</a:t>
              </a:r>
            </a:p>
          </p:txBody>
        </p:sp>
      </p:grp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214313" y="4714879"/>
            <a:ext cx="8650286" cy="1571626"/>
            <a:chOff x="135" y="2970"/>
            <a:chExt cx="5449" cy="990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135" y="3060"/>
              <a:ext cx="216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2340" y="2970"/>
              <a:ext cx="3244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400" u="sng" dirty="0">
                  <a:solidFill>
                    <a:srgbClr val="FFFF00"/>
                  </a:solidFill>
                </a:rPr>
                <a:t>Точка зрения выше уровня горизонта.</a:t>
              </a:r>
            </a:p>
            <a:p>
              <a:r>
                <a:rPr lang="ru-RU" sz="2400" dirty="0">
                  <a:solidFill>
                    <a:srgbClr val="FFFF00"/>
                  </a:solidFill>
                </a:rPr>
                <a:t>Предметы находятся ниже линии горизонта, поэтому их видно сверху.</a:t>
              </a:r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214312" y="1196976"/>
            <a:ext cx="8643967" cy="1570038"/>
            <a:chOff x="135" y="754"/>
            <a:chExt cx="5252" cy="989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135" y="765"/>
              <a:ext cx="2086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2245" y="754"/>
              <a:ext cx="3142" cy="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u="sng" dirty="0">
                  <a:solidFill>
                    <a:srgbClr val="FFFF00"/>
                  </a:solidFill>
                </a:rPr>
                <a:t>Точка зрения ниже уровня горизонта.</a:t>
              </a:r>
            </a:p>
            <a:p>
              <a:r>
                <a:rPr lang="ru-RU" sz="2400" dirty="0">
                  <a:solidFill>
                    <a:srgbClr val="FFFF00"/>
                  </a:solidFill>
                </a:rPr>
                <a:t>Предметы находятся выше линии горизонта, поэтому их видно снизу.</a:t>
              </a:r>
            </a:p>
          </p:txBody>
        </p:sp>
      </p:grpSp>
      <p:sp>
        <p:nvSpPr>
          <p:cNvPr id="12" name="Rectangle 5"/>
          <p:cNvSpPr txBox="1">
            <a:spLocks noChangeArrowheads="1"/>
          </p:cNvSpPr>
          <p:nvPr/>
        </p:nvSpPr>
        <p:spPr>
          <a:xfrm>
            <a:off x="428596" y="428604"/>
            <a:ext cx="8229600" cy="49053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Три  основных  уровня  горизонта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580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4400" b="1" i="1" dirty="0" smtClean="0"/>
              <a:t>Основные выводы урока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800" b="1" i="1" dirty="0" smtClean="0">
              <a:solidFill>
                <a:srgbClr val="FFC000"/>
              </a:solidFill>
            </a:endParaRPr>
          </a:p>
          <a:p>
            <a:pPr>
              <a:lnSpc>
                <a:spcPct val="80000"/>
              </a:lnSpc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u="sng" dirty="0" smtClean="0"/>
              <a:t>Горизонт </a:t>
            </a:r>
            <a:r>
              <a:rPr lang="ru-RU" sz="3200" b="1" dirty="0" smtClean="0">
                <a:solidFill>
                  <a:srgbClr val="FFFF00"/>
                </a:solidFill>
              </a:rPr>
              <a:t>— это удаленная линия, на которой небо словно сходится с землей. </a:t>
            </a:r>
          </a:p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u="sng" dirty="0" smtClean="0"/>
              <a:t>Точка схода </a:t>
            </a:r>
            <a:r>
              <a:rPr lang="ru-RU" sz="3200" b="1" dirty="0" smtClean="0">
                <a:solidFill>
                  <a:srgbClr val="FFFF00"/>
                </a:solidFill>
              </a:rPr>
              <a:t>— это участок горизонта, на котором железнодорожные рельсы пропадают из виду. </a:t>
            </a:r>
          </a:p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dirty="0" smtClean="0"/>
              <a:t>Горизонт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расположен </a:t>
            </a:r>
            <a:r>
              <a:rPr lang="ru-RU" sz="3200" b="1" dirty="0" smtClean="0"/>
              <a:t>на высоте ваших глаз </a:t>
            </a:r>
            <a:r>
              <a:rPr lang="ru-RU" sz="3200" b="1" dirty="0" smtClean="0">
                <a:solidFill>
                  <a:srgbClr val="FFFF00"/>
                </a:solidFill>
              </a:rPr>
              <a:t>вне зависимости от того, на каком расстоянии от земли вы находитесь. </a:t>
            </a:r>
          </a:p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комп\Мои документы\Мои рисунки\И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786058"/>
            <a:ext cx="579505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6439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Две точки схода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При </a:t>
            </a:r>
            <a:r>
              <a:rPr lang="ru-RU" sz="3200" b="1" dirty="0" smtClean="0"/>
              <a:t>угловой перспективе </a:t>
            </a:r>
            <a:r>
              <a:rPr lang="ru-RU" sz="2800" b="1" dirty="0" smtClean="0">
                <a:solidFill>
                  <a:srgbClr val="FFFF00"/>
                </a:solidFill>
              </a:rPr>
              <a:t>линии контуров и плоскостей уже </a:t>
            </a:r>
            <a:r>
              <a:rPr lang="ru-RU" sz="3200" b="1" dirty="0" smtClean="0"/>
              <a:t>не сходятся </a:t>
            </a:r>
            <a:r>
              <a:rPr lang="ru-RU" sz="2800" b="1" dirty="0" smtClean="0">
                <a:solidFill>
                  <a:srgbClr val="FFFF00"/>
                </a:solidFill>
              </a:rPr>
              <a:t>в единой точке, а </a:t>
            </a:r>
            <a:r>
              <a:rPr lang="ru-RU" sz="3200" b="1" dirty="0" smtClean="0"/>
              <a:t>расходятся </a:t>
            </a:r>
            <a:r>
              <a:rPr lang="ru-RU" sz="2800" b="1" dirty="0" smtClean="0">
                <a:solidFill>
                  <a:srgbClr val="FFFF00"/>
                </a:solidFill>
              </a:rPr>
              <a:t>к двум точкам схода – слева и справа от наблюдателя.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!ЖАННА\МОЕ\учителям ИЗО и музыки\6 класс\2 четверть НАТЮРМОРТ\4 урок ПРЕДМ НА ПЛОСК ЛИНЕЙНАЯ ПЕРСП\фото\natyurm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72528" cy="619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!ЖАННА\МОЕ\учителям ИЗО и музыки\6 класс\2 четверть НАТЮРМОРТ\4 урок ПРЕДМ НА ПЛОСК ЛИНЕЙНАЯ ПЕРСП\фото\76172666_large_sdrcg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428868"/>
            <a:ext cx="5929354" cy="38576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642918"/>
            <a:ext cx="82868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Задание: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Изобразить натюрморт, составленный из геометрических фигур.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Если рисовать на стекле окна пейзаж, который мы видим за окном, получится перспективный рисунок, а стекло в этом случае будет картинной плоскостью.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075" name="Picture 3" descr="H:\!ЖАННА\МОЕ\учителям ИЗО и музыки\6 класс\2 четверть НАТЮРМОРТ\4 урок ПРЕДМ НА ПЛОСК ЛИНЕЙНАЯ ПЕРСП\фото\1266940913_93752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8508" y="2420888"/>
            <a:ext cx="448410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1714488"/>
            <a:ext cx="41434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 эпоху Средневековья </a:t>
            </a:r>
          </a:p>
          <a:p>
            <a:pPr algn="ctr"/>
            <a:r>
              <a:rPr lang="ru-RU" sz="2800" b="1" dirty="0" smtClean="0"/>
              <a:t>(5-15 </a:t>
            </a:r>
            <a:r>
              <a:rPr lang="ru-RU" sz="2800" b="1" dirty="0" err="1" smtClean="0"/>
              <a:t>вв</a:t>
            </a:r>
            <a:r>
              <a:rPr lang="ru-RU" sz="2800" b="1" dirty="0" smtClean="0"/>
              <a:t>)  </a:t>
            </a:r>
          </a:p>
          <a:p>
            <a:pPr algn="ctr"/>
            <a:r>
              <a:rPr lang="ru-RU" sz="2800" b="1" dirty="0" smtClean="0"/>
              <a:t>взгляд  на  мир  можно назвать вертикальным – </a:t>
            </a:r>
            <a:r>
              <a:rPr lang="ru-RU" sz="3200" b="1" dirty="0" smtClean="0">
                <a:solidFill>
                  <a:srgbClr val="FFFF00"/>
                </a:solidFill>
              </a:rPr>
              <a:t>от земли к небу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4" name="Picture 2" descr="H:\!ЖАННА\МОЕ\учителям ИЗО и музыки\6 класс\2 четверть НАТЮРМОРТ\4 урок ПРЕДМ НА ПЛОСК ЛИНЕЙНАЯ ПЕРСП\фото\CCF11122014_0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416158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!ЖАННА\МОЕ\учителям ИЗО и музыки\6 класс\2 четверть НАТЮРМОРТ\4 урок ПРЕДМ НА ПЛОСК ЛИНЕЙНАЯ ПЕРСП\фото\1280pxltima_Cena__Da_Vinci_5-vi.jpg"/>
          <p:cNvPicPr>
            <a:picLocks noChangeAspect="1" noChangeArrowheads="1"/>
          </p:cNvPicPr>
          <p:nvPr/>
        </p:nvPicPr>
        <p:blipFill>
          <a:blip r:embed="rId2" cstate="print">
            <a:lum bright="14000" contrast="38000"/>
          </a:blip>
          <a:srcRect/>
          <a:stretch>
            <a:fillRect/>
          </a:stretch>
        </p:blipFill>
        <p:spPr bwMode="auto">
          <a:xfrm>
            <a:off x="714348" y="1928802"/>
            <a:ext cx="7429552" cy="40342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14290"/>
            <a:ext cx="7929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 эпоху Возрождения (15-16 </a:t>
            </a:r>
            <a:r>
              <a:rPr lang="ru-RU" sz="2800" b="1" dirty="0" err="1" smtClean="0">
                <a:solidFill>
                  <a:srgbClr val="FFFF00"/>
                </a:solidFill>
              </a:rPr>
              <a:t>вв</a:t>
            </a:r>
            <a:r>
              <a:rPr lang="ru-RU" sz="2800" b="1" dirty="0" smtClean="0">
                <a:solidFill>
                  <a:srgbClr val="FFFF00"/>
                </a:solidFill>
              </a:rPr>
              <a:t>) видение мира изменилось. Его можно назвать горизонтальным – </a:t>
            </a:r>
            <a:r>
              <a:rPr lang="ru-RU" sz="3200" b="1" dirty="0" smtClean="0"/>
              <a:t>вглубь пространства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57422" y="6072206"/>
            <a:ext cx="568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Леонардо да Винчи «Тайная вечеря»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Линия горизонта  хорошо видна, когда стоишь на открытом пространстве и смотришь вдаль, где небо сходится с землёй или водой.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</p:txBody>
      </p:sp>
      <p:pic>
        <p:nvPicPr>
          <p:cNvPr id="3" name="Picture 4" descr="Высота уровня гла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214554"/>
            <a:ext cx="4572032" cy="4235504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1448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FF00"/>
                </a:solidFill>
              </a:rPr>
              <a:t>При подъёме на гору, </a:t>
            </a:r>
            <a:r>
              <a:rPr lang="ru-RU" sz="4000" b="1" dirty="0" smtClean="0">
                <a:solidFill>
                  <a:schemeClr val="tx1"/>
                </a:solidFill>
              </a:rPr>
              <a:t>линия горизонта повышается </a:t>
            </a:r>
            <a:r>
              <a:rPr lang="ru-RU" sz="3100" b="1" dirty="0" smtClean="0">
                <a:solidFill>
                  <a:srgbClr val="FFFF00"/>
                </a:solidFill>
              </a:rPr>
              <a:t>и увеличивается  обозреваемое пространство </a:t>
            </a:r>
            <a:r>
              <a:rPr lang="ru-RU" sz="4400" b="1" dirty="0" smtClean="0">
                <a:solidFill>
                  <a:srgbClr val="FFFF00"/>
                </a:solidFill>
              </a:rPr>
              <a:t/>
            </a:r>
            <a:br>
              <a:rPr lang="ru-RU" sz="4400" b="1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3" name="Picture 4" descr="Связь горизонта и уровня гла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1" y="2071678"/>
            <a:ext cx="5580603" cy="4000528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28604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Если  сесть на землю, то </a:t>
            </a:r>
            <a:r>
              <a:rPr lang="ru-RU" sz="3600" b="1" dirty="0" smtClean="0"/>
              <a:t>линия горизонта опустится </a:t>
            </a:r>
            <a:r>
              <a:rPr lang="ru-RU" sz="2800" b="1" dirty="0" smtClean="0">
                <a:solidFill>
                  <a:srgbClr val="FFFF00"/>
                </a:solidFill>
              </a:rPr>
              <a:t>и видимость уменьшится. </a:t>
            </a:r>
          </a:p>
        </p:txBody>
      </p:sp>
      <p:pic>
        <p:nvPicPr>
          <p:cNvPr id="4" name="Picture 4" descr="Уровень глаз понизится, если присес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643049"/>
            <a:ext cx="5357850" cy="4417511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ihta-art.ru/images/joomgallery/thumbnails/_2/metod_vizirovania_1_20121220_16219410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220913"/>
            <a:ext cx="3889375" cy="446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185988"/>
            <a:ext cx="4538662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5800" y="672614"/>
            <a:ext cx="7924800" cy="98473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Перспектива квадрата – трапеция</a:t>
            </a:r>
          </a:p>
          <a:p>
            <a:r>
              <a:rPr lang="ru-RU" sz="3600" dirty="0" smtClean="0"/>
              <a:t>Перспектива круга - эллипс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2492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Цели и задачи урока:</a:t>
            </a:r>
            <a:br>
              <a:rPr lang="ru-RU" sz="3200" dirty="0" smtClean="0"/>
            </a:br>
            <a:r>
              <a:rPr lang="ru-RU" sz="3200" dirty="0" smtClean="0"/>
              <a:t>-</a:t>
            </a:r>
            <a:r>
              <a:rPr lang="ru-RU" sz="2800" dirty="0" smtClean="0"/>
              <a:t>познакомить с  линейной перспективой, как способом изображения на плоскости предметов;</a:t>
            </a:r>
            <a:br>
              <a:rPr lang="ru-RU" sz="2800" dirty="0" smtClean="0"/>
            </a:br>
            <a:r>
              <a:rPr lang="ru-RU" sz="2800" dirty="0" smtClean="0"/>
              <a:t>- изучить правила объёмного изображения геометрических тел;</a:t>
            </a:r>
            <a:br>
              <a:rPr lang="ru-RU" sz="2800" dirty="0" smtClean="0"/>
            </a:br>
            <a:r>
              <a:rPr lang="ru-RU" sz="2800" dirty="0" smtClean="0"/>
              <a:t>- научить приёмам объёмного изображения;</a:t>
            </a:r>
            <a:br>
              <a:rPr lang="ru-RU" sz="2800" dirty="0" smtClean="0"/>
            </a:br>
            <a:r>
              <a:rPr lang="ru-RU" sz="2800" dirty="0" smtClean="0"/>
              <a:t>- развивать творческие способности, изобразительные навыки;</a:t>
            </a:r>
            <a:br>
              <a:rPr lang="ru-RU" sz="2800" dirty="0" smtClean="0"/>
            </a:br>
            <a:r>
              <a:rPr lang="ru-RU" sz="2800" dirty="0" smtClean="0"/>
              <a:t>- воспитывать интерес к самостоятельной конструктивной деятельности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70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628</TotalTime>
  <Words>436</Words>
  <Application>Microsoft Office PowerPoint</Application>
  <PresentationFormat>Экран (4:3)</PresentationFormat>
  <Paragraphs>57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Constantia</vt:lpstr>
      <vt:lpstr>Wingdings 2</vt:lpstr>
      <vt:lpstr>Бумажная</vt:lpstr>
      <vt:lpstr>Изображение  объема на плоскости.  Линейная перспектива.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При подъёме на гору, линия горизонта повышается и увеличивается  обозреваемое пространство  </vt:lpstr>
      <vt:lpstr>Презентация PowerPoint</vt:lpstr>
      <vt:lpstr>Презентация PowerPoint</vt:lpstr>
      <vt:lpstr>Цели и задачи урока: -познакомить с  линейной перспективой, как способом изображения на плоскости предметов; - изучить правила объёмного изображения геометрических тел; - научить приёмам объёмного изображения; - развивать творческие способности, изобразительные навыки; - воспитывать интерес к самостоятельной конструктивной деятельности</vt:lpstr>
      <vt:lpstr>Линейная  перспектива</vt:lpstr>
      <vt:lpstr>Презентация PowerPoint</vt:lpstr>
      <vt:lpstr>Презентация PowerPoint</vt:lpstr>
      <vt:lpstr>Презентация PowerPoint</vt:lpstr>
      <vt:lpstr>Презентация PowerPoint</vt:lpstr>
      <vt:lpstr>А вот вертикальные  линии столбов, домов, деревьев остаются вертикальными, хотя с удалением от нас, также  уменьшаются. </vt:lpstr>
      <vt:lpstr>          Физкультминутка</vt:lpstr>
      <vt:lpstr>Презентация PowerPoint</vt:lpstr>
      <vt:lpstr>                        Подведём итог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53</cp:revision>
  <dcterms:created xsi:type="dcterms:W3CDTF">2014-12-03T17:15:08Z</dcterms:created>
  <dcterms:modified xsi:type="dcterms:W3CDTF">2019-12-03T06:42:27Z</dcterms:modified>
</cp:coreProperties>
</file>