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3" r:id="rId3"/>
    <p:sldId id="274" r:id="rId4"/>
    <p:sldId id="257" r:id="rId5"/>
    <p:sldId id="259" r:id="rId6"/>
    <p:sldId id="261" r:id="rId7"/>
    <p:sldId id="258" r:id="rId8"/>
    <p:sldId id="263" r:id="rId9"/>
    <p:sldId id="260" r:id="rId10"/>
    <p:sldId id="262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Мелодией одной звучат печаль и радость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</a:rPr>
              <a:t> 2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часть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09120"/>
            <a:ext cx="7772400" cy="9144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8 класс урок № 11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может быть, С. Рахманинов, подобно многим своим современникам, чувствовал тревогу и противоречивость самого времени: ведь XX век безвозвратно унёс ощущения безмятежности и наивной лёгкости, свойственные прежним временам.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26469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И словно в подтверждение этих настроений звучит строка из стихотворения А. Блока, написанного в весенний день 31 марта 1914 года:</a:t>
            </a:r>
          </a:p>
          <a:p>
            <a:pPr algn="ctr">
              <a:buNone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«Мелодией одной звучат печаль и радость...»</a:t>
            </a:r>
          </a:p>
          <a:p>
            <a:pPr>
              <a:buNone/>
            </a:pPr>
            <a:r>
              <a:rPr lang="ru-RU" dirty="0" smtClean="0"/>
              <a:t>Как находят отражение в музыке романса С. Рахманинова «Здесь хорошо...» слова А. Блока «Мелодией одной звучат печаль и радость»?</a:t>
            </a:r>
          </a:p>
          <a:p>
            <a:pPr>
              <a:buNone/>
            </a:pPr>
            <a:r>
              <a:rPr lang="ru-RU" dirty="0" smtClean="0"/>
              <a:t>Каким из средств музыкальной выразительности в первую очередь определяется переменное мерцание состояний радости и грусти в романсе?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5904656"/>
          </a:xfrm>
        </p:spPr>
        <p:txBody>
          <a:bodyPr>
            <a:normAutofit fontScale="85000" lnSpcReduction="10000"/>
          </a:bodyPr>
          <a:lstStyle/>
          <a:p>
            <a:r>
              <a:rPr lang="ru-RU" sz="3200" dirty="0" smtClean="0"/>
              <a:t>Конечно, нельзя сказать, что из современной музыки совершенно исчезли настроения радости и лёгкости. Человеческая природа богата и сильна, она способна к преодолению самых тревожных и тяжких состояний. После нелёгких испытаний, какие принёс людям ХХ век, сама радость стала иной, более дорогой, более драгоценной. И может быть, поэтому состояния чистоты и светлого покоя, которыми отмечены некоторые современные музыкальные произведения, получают самые высокие и торжественные названия, самое тонкое и выразительное музыкальное воплощение.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404664"/>
            <a:ext cx="4104456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</a:t>
            </a:r>
            <a:r>
              <a:rPr lang="ru-RU" sz="3600" b="1" dirty="0" err="1" smtClean="0"/>
              <a:t>Дми́трий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Дми́триевич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Шостако́вич</a:t>
            </a:r>
            <a:r>
              <a:rPr lang="ru-RU" sz="3600" b="1" dirty="0" smtClean="0"/>
              <a:t> </a:t>
            </a:r>
            <a:r>
              <a:rPr lang="ru-RU" dirty="0" smtClean="0"/>
              <a:t>(1906-1975) — советский композитор, пианист, музыкально-общественный деятель, доктор искусствоведения, педагог, профессор. </a:t>
            </a:r>
            <a:endParaRPr lang="ru-RU" dirty="0"/>
          </a:p>
        </p:txBody>
      </p:sp>
      <p:pic>
        <p:nvPicPr>
          <p:cNvPr id="4098" name="Picture 2" descr="C:\Users\1289748\Documents\Женя\Шостак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660900" cy="638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620688"/>
            <a:ext cx="4824536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</a:t>
            </a:r>
            <a:r>
              <a:rPr lang="ru-RU" sz="3000" dirty="0" smtClean="0"/>
              <a:t>Пьеса Д. Шостаковича «Бессмертие» — последняя в его </a:t>
            </a:r>
            <a:r>
              <a:rPr lang="ru-RU" sz="3000" dirty="0" err="1" smtClean="0"/>
              <a:t>одиннадцатичастной</a:t>
            </a:r>
            <a:r>
              <a:rPr lang="ru-RU" sz="3000" dirty="0" smtClean="0"/>
              <a:t> Сюите для баса и фортепиано на стихи </a:t>
            </a:r>
            <a:r>
              <a:rPr lang="ru-RU" sz="3000" dirty="0" err="1" smtClean="0"/>
              <a:t>Микела́нджело</a:t>
            </a:r>
            <a:r>
              <a:rPr lang="ru-RU" sz="3000" dirty="0" smtClean="0"/>
              <a:t> </a:t>
            </a:r>
            <a:r>
              <a:rPr lang="ru-RU" sz="3000" dirty="0" err="1" smtClean="0"/>
              <a:t>Буонарро́ти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5124" name="Picture 4" descr="C:\Users\1289748\Documents\Женя\Микелянджело Буонаррот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091602" cy="61987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820472" cy="59046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/>
              <a:t>Бессмертие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000" dirty="0" smtClean="0"/>
              <a:t>Здесь рок послал безвременный мне сон,</a:t>
            </a:r>
            <a:br>
              <a:rPr lang="ru-RU" sz="3000" dirty="0" smtClean="0"/>
            </a:br>
            <a:r>
              <a:rPr lang="ru-RU" sz="3000" dirty="0" smtClean="0"/>
              <a:t>Но я не мёртв, хоть и опущен в землю:</a:t>
            </a:r>
            <a:br>
              <a:rPr lang="ru-RU" sz="3000" dirty="0" smtClean="0"/>
            </a:br>
            <a:r>
              <a:rPr lang="ru-RU" sz="3000" dirty="0" smtClean="0"/>
              <a:t>Я жив в тебе, чьим сетованьям внемлю,</a:t>
            </a:r>
            <a:br>
              <a:rPr lang="ru-RU" sz="3000" dirty="0" smtClean="0"/>
            </a:br>
            <a:r>
              <a:rPr lang="ru-RU" sz="3000" dirty="0" smtClean="0"/>
              <a:t>Затем, что в друге друг отображён.</a:t>
            </a:r>
          </a:p>
          <a:p>
            <a:pPr>
              <a:buNone/>
            </a:pPr>
            <a:r>
              <a:rPr lang="ru-RU" sz="3000" dirty="0" smtClean="0"/>
              <a:t>Я словно б мёртв, но миру в утешенье</a:t>
            </a:r>
            <a:br>
              <a:rPr lang="ru-RU" sz="3000" dirty="0" smtClean="0"/>
            </a:br>
            <a:r>
              <a:rPr lang="ru-RU" sz="3000" dirty="0" smtClean="0"/>
              <a:t>Я тысячами душ живу в сердцах</a:t>
            </a:r>
            <a:br>
              <a:rPr lang="ru-RU" sz="3000" dirty="0" smtClean="0"/>
            </a:br>
            <a:r>
              <a:rPr lang="ru-RU" sz="3000" dirty="0" smtClean="0"/>
              <a:t>Всех любящих, и, значит, я не прах,</a:t>
            </a:r>
            <a:br>
              <a:rPr lang="ru-RU" sz="3000" dirty="0" smtClean="0"/>
            </a:br>
            <a:r>
              <a:rPr lang="ru-RU" sz="3000" dirty="0" smtClean="0"/>
              <a:t>И смертное меня не тронет тленье.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9046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этой части Шостакович процитировал свою первую детскую пьесу, когда-то написанную им для фортепиано. И в обращении к светлой наивности собственных детских лет он усмотрел символ вечного возрождения жизни, вечной её устремлённости в высоты юного, свободного, бессмертного духа.</a:t>
            </a:r>
          </a:p>
          <a:p>
            <a:r>
              <a:rPr lang="ru-RU" dirty="0" smtClean="0"/>
              <a:t>Не из этого ли источника черпаем мы самую светлую радость, живущую среди людей, вопреки всему тёмному и тяжёлому, что омрачает жизнь? Бессмертие: не признающее никаких оков, властвующее над временем и пространством, глубоко предчувствуемое каждым, кто способен к высоким побуждениям, — не оно ли озаряет светом и лучшие страницы великих музыкальных творений?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>О чём рассказывает вокальная пьеса «Бессмертие» Д. Шостаковича?</a:t>
            </a:r>
          </a:p>
          <a:p>
            <a:r>
              <a:rPr lang="ru-RU" dirty="0" smtClean="0"/>
              <a:t>Можно ли считать характер этого произведения радостным? Если да</a:t>
            </a:r>
            <a:r>
              <a:rPr lang="ru-RU" i="1" dirty="0" smtClean="0"/>
              <a:t>, </a:t>
            </a:r>
            <a:r>
              <a:rPr lang="ru-RU" dirty="0" smtClean="0"/>
              <a:t>то какая это радость?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8183880" cy="51780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dirty="0"/>
              <a:t>1 строка – одно существительное, выражающее главную тему </a:t>
            </a:r>
            <a:r>
              <a:rPr lang="ru-RU" dirty="0" err="1"/>
              <a:t>cинквейна</a:t>
            </a:r>
            <a:r>
              <a:rPr lang="ru-RU" dirty="0"/>
              <a:t>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/>
              <a:t>2 строка – два прилагательных, выражающих главную мысль.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/>
              <a:t>3 строка – три глагола, описывающие действия в рамках темы.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/>
              <a:t>4 строка – фраза, несущая определенный смысл.</a:t>
            </a:r>
          </a:p>
          <a:p>
            <a:pPr indent="0">
              <a:lnSpc>
                <a:spcPct val="100000"/>
              </a:lnSpc>
              <a:buNone/>
            </a:pPr>
            <a:r>
              <a:rPr lang="ru-RU" dirty="0"/>
              <a:t>5 строка – заключение в форме существительного (ассоциация с первым словом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261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864096"/>
          </a:xfrm>
        </p:spPr>
        <p:txBody>
          <a:bodyPr/>
          <a:lstStyle/>
          <a:p>
            <a:r>
              <a:rPr lang="ru-RU" dirty="0" smtClean="0"/>
              <a:t>Лист самооценки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256584"/>
          </a:xfrm>
        </p:spPr>
        <p:txBody>
          <a:bodyPr>
            <a:normAutofit/>
          </a:bodyPr>
          <a:lstStyle/>
          <a:p>
            <a:pPr fontAlgn="t"/>
            <a:r>
              <a:rPr lang="ru-RU" sz="2400" b="1" dirty="0"/>
              <a:t>Да/Нет</a:t>
            </a:r>
            <a:r>
              <a:rPr lang="ru-RU" sz="2400" dirty="0"/>
              <a:t>           </a:t>
            </a:r>
            <a:r>
              <a:rPr lang="ru-RU" sz="2400" b="1" dirty="0" smtClean="0"/>
              <a:t>Внимательно </a:t>
            </a:r>
            <a:r>
              <a:rPr lang="ru-RU" sz="2400" b="1" dirty="0"/>
              <a:t>слушал музыку</a:t>
            </a:r>
            <a:endParaRPr lang="ru-RU" sz="2400" dirty="0"/>
          </a:p>
          <a:p>
            <a:r>
              <a:rPr lang="ru-RU" sz="2400" b="1" dirty="0"/>
              <a:t>Да/Нет</a:t>
            </a:r>
            <a:r>
              <a:rPr lang="ru-RU" sz="2400" dirty="0"/>
              <a:t>           </a:t>
            </a:r>
            <a:r>
              <a:rPr lang="ru-RU" sz="2400" b="1" dirty="0" smtClean="0"/>
              <a:t>Читал </a:t>
            </a:r>
            <a:r>
              <a:rPr lang="ru-RU" sz="2400" b="1" dirty="0"/>
              <a:t>информацию в презентации</a:t>
            </a:r>
            <a:endParaRPr lang="ru-RU" sz="2400" dirty="0"/>
          </a:p>
          <a:p>
            <a:r>
              <a:rPr lang="ru-RU" sz="2400" b="1" dirty="0"/>
              <a:t>Да/Нет</a:t>
            </a:r>
            <a:r>
              <a:rPr lang="ru-RU" sz="2400" dirty="0"/>
              <a:t>           </a:t>
            </a:r>
            <a:r>
              <a:rPr lang="ru-RU" sz="2400" dirty="0" smtClean="0"/>
              <a:t> </a:t>
            </a:r>
            <a:r>
              <a:rPr lang="ru-RU" sz="2400" b="1" dirty="0"/>
              <a:t>Написал характеристику к музыке</a:t>
            </a:r>
            <a:endParaRPr lang="ru-RU" sz="2400" dirty="0"/>
          </a:p>
          <a:p>
            <a:r>
              <a:rPr lang="ru-RU" sz="2400" b="1" dirty="0"/>
              <a:t>Да/Нет</a:t>
            </a:r>
            <a:r>
              <a:rPr lang="ru-RU" sz="2400" dirty="0"/>
              <a:t>            </a:t>
            </a:r>
            <a:r>
              <a:rPr lang="ru-RU" sz="2400" b="1" dirty="0" smtClean="0"/>
              <a:t>Отвечал </a:t>
            </a:r>
            <a:r>
              <a:rPr lang="ru-RU" sz="2400" b="1" dirty="0"/>
              <a:t>на вопросы учителя.</a:t>
            </a:r>
            <a:endParaRPr lang="ru-RU" sz="2400" dirty="0"/>
          </a:p>
          <a:p>
            <a:r>
              <a:rPr lang="ru-RU" sz="2400" b="1" dirty="0"/>
              <a:t>Да/Нет</a:t>
            </a:r>
            <a:r>
              <a:rPr lang="ru-RU" sz="2400" dirty="0"/>
              <a:t>            </a:t>
            </a:r>
            <a:r>
              <a:rPr lang="ru-RU" sz="2400" b="1" dirty="0" smtClean="0"/>
              <a:t>Высказывал </a:t>
            </a:r>
            <a:r>
              <a:rPr lang="ru-RU" sz="2400" b="1" dirty="0"/>
              <a:t>свои мысли и чувства от прослушивания</a:t>
            </a:r>
            <a:r>
              <a:rPr lang="ru-RU" sz="2400" b="1" dirty="0" smtClean="0"/>
              <a:t>.</a:t>
            </a:r>
          </a:p>
          <a:p>
            <a:endParaRPr lang="ru-RU" sz="2400" dirty="0"/>
          </a:p>
          <a:p>
            <a:r>
              <a:rPr lang="ru-RU" altLang="ru-RU" sz="1800" b="1" u="sng" dirty="0"/>
              <a:t>ДА</a:t>
            </a:r>
            <a:r>
              <a:rPr lang="ru-RU" altLang="ru-RU" sz="1800" b="1" dirty="0"/>
              <a:t>  в каждой колонке таблицы 1 балл</a:t>
            </a:r>
          </a:p>
          <a:p>
            <a:r>
              <a:rPr lang="ru-RU" altLang="ru-RU" sz="1800" b="1" dirty="0"/>
              <a:t>Итого максимум 5 баллов</a:t>
            </a:r>
          </a:p>
          <a:p>
            <a:r>
              <a:rPr lang="ru-RU" altLang="ru-RU" sz="1800" b="1" dirty="0"/>
              <a:t> 5 баллов – оценка «5»</a:t>
            </a:r>
          </a:p>
          <a:p>
            <a:r>
              <a:rPr lang="ru-RU" altLang="ru-RU" sz="1800" b="1" dirty="0"/>
              <a:t> 4 балла – оценка «4»</a:t>
            </a:r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67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4187825"/>
          </a:xfrm>
        </p:spPr>
        <p:txBody>
          <a:bodyPr/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Цель урока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dirty="0"/>
              <a:t> </a:t>
            </a:r>
            <a:r>
              <a:rPr lang="ru-RU" dirty="0"/>
              <a:t>Научить воспринимать музыку как разнообразный мир человеческих чувств.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74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7427986" cy="5275039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Задачи</a:t>
            </a:r>
          </a:p>
          <a:p>
            <a:r>
              <a:rPr lang="ru-RU" b="1" dirty="0"/>
              <a:t> </a:t>
            </a:r>
            <a:r>
              <a:rPr lang="ru-RU" dirty="0"/>
              <a:t>Узнать в каком произведении сочетаются интонации радости и интонации печали</a:t>
            </a:r>
          </a:p>
          <a:p>
            <a:r>
              <a:rPr lang="ru-RU" dirty="0"/>
              <a:t>Прослушать музыкальное произведение, в котором есть интонации радости и печали</a:t>
            </a:r>
          </a:p>
          <a:p>
            <a:r>
              <a:rPr lang="ru-RU" dirty="0"/>
              <a:t>Сделать вывод о музыке, в которой есть интонации радости и печали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81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183880" cy="59046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Изменчивость и подвижность музыкальных настроений, данных в последовательности, — это лишь одна сторона выражения прихотливого мира человеческих эмоций. Но бывают произведения, в которых даже самое светлое настроение даётся сразу во всём объёме различных нюансов. Они словно свидетельствуют о той неопровержимой истине, что в реальной жизни радость всегда соседствует с грустью, что привкус горечи, этот неизбежный спутник человеческого опыта и знаний, не покидает нас даже в минуты подъёма и воодушевления.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672408" cy="6408712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А. Осмёркин. </a:t>
            </a:r>
            <a:r>
              <a:rPr lang="ru-RU" sz="3200" b="0" i="1" dirty="0" smtClean="0"/>
              <a:t>На набережной Невы</a:t>
            </a:r>
            <a:br>
              <a:rPr lang="ru-RU" sz="3200" b="0" i="1" dirty="0" smtClean="0"/>
            </a:br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</a:rPr>
              <a:t>«Весна. Петроградская весна. Нигде так остро и волнующе не пахнет весной, как в этом холодном, сыром, но прекрасном городе. С моря веет новой, нарождающейся жизнью; в голове дурман от молодости, весны и счастья...»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1289748\Documents\Женя\На набережной Нев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494423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196752"/>
            <a:ext cx="4079424" cy="4176464"/>
          </a:xfrm>
        </p:spPr>
        <p:txBody>
          <a:bodyPr/>
          <a:lstStyle/>
          <a:p>
            <a:r>
              <a:rPr lang="ru-RU" sz="3200" b="1" dirty="0" err="1" smtClean="0"/>
              <a:t>Серге́й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Васи́льевич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Рахма́нинов</a:t>
            </a:r>
            <a:r>
              <a:rPr lang="ru-RU" sz="3200" b="1" dirty="0" smtClean="0"/>
              <a:t> </a:t>
            </a:r>
            <a:r>
              <a:rPr lang="ru-RU" dirty="0" smtClean="0"/>
              <a:t>(1973-1943)— русский композитор, пианист, дирижёр.</a:t>
            </a:r>
            <a:endParaRPr lang="ru-RU" dirty="0"/>
          </a:p>
        </p:txBody>
      </p:sp>
      <p:pic>
        <p:nvPicPr>
          <p:cNvPr id="2050" name="Picture 2" descr="C:\Users\1289748\Documents\Женя\Рахманин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4083320" cy="5438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404664"/>
            <a:ext cx="8183880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«Здесь Хорошо» музыка С.Рахманинов, слова Г.Галина</a:t>
            </a:r>
          </a:p>
          <a:p>
            <a:pPr algn="ctr">
              <a:buNone/>
            </a:pPr>
            <a:r>
              <a:rPr lang="ru-RU" dirty="0" smtClean="0"/>
              <a:t>Здесь хорошо… </a:t>
            </a:r>
          </a:p>
          <a:p>
            <a:pPr algn="ctr">
              <a:buNone/>
            </a:pPr>
            <a:r>
              <a:rPr lang="ru-RU" dirty="0" smtClean="0"/>
              <a:t>Взгляни, вдали огнем </a:t>
            </a:r>
          </a:p>
          <a:p>
            <a:pPr algn="ctr">
              <a:buNone/>
            </a:pPr>
            <a:r>
              <a:rPr lang="ru-RU" dirty="0" smtClean="0"/>
              <a:t>Горит река; </a:t>
            </a:r>
          </a:p>
          <a:p>
            <a:pPr algn="ctr">
              <a:buNone/>
            </a:pPr>
            <a:r>
              <a:rPr lang="ru-RU" dirty="0" smtClean="0"/>
              <a:t>Цветным ковром луга легли, </a:t>
            </a:r>
          </a:p>
          <a:p>
            <a:pPr algn="ctr">
              <a:buNone/>
            </a:pPr>
            <a:r>
              <a:rPr lang="ru-RU" dirty="0" smtClean="0"/>
              <a:t>Белеют облака. </a:t>
            </a:r>
          </a:p>
          <a:p>
            <a:pPr algn="ctr">
              <a:buNone/>
            </a:pPr>
            <a:r>
              <a:rPr lang="ru-RU" dirty="0" smtClean="0"/>
              <a:t>Здесь нет людей… </a:t>
            </a:r>
          </a:p>
          <a:p>
            <a:pPr algn="ctr">
              <a:buNone/>
            </a:pPr>
            <a:r>
              <a:rPr lang="ru-RU" dirty="0" smtClean="0"/>
              <a:t>Здесь тишина… </a:t>
            </a:r>
          </a:p>
          <a:p>
            <a:pPr algn="ctr">
              <a:buNone/>
            </a:pPr>
            <a:r>
              <a:rPr lang="ru-RU" dirty="0" smtClean="0"/>
              <a:t>Здесь только Бог да я. </a:t>
            </a:r>
          </a:p>
          <a:p>
            <a:pPr algn="ctr">
              <a:buNone/>
            </a:pPr>
            <a:r>
              <a:rPr lang="ru-RU" dirty="0" smtClean="0"/>
              <a:t>Цветы, да старая сосна, </a:t>
            </a:r>
          </a:p>
          <a:p>
            <a:pPr algn="ctr">
              <a:buNone/>
            </a:pPr>
            <a:r>
              <a:rPr lang="ru-RU" dirty="0" smtClean="0"/>
              <a:t>Да ты, мечта моя...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289748\Documents\Женя\здесь хорош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4183"/>
            <a:ext cx="5791868" cy="6713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868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Уже из слов романса видно, что в нём воспевается всё счастливое, всё светлое, чем дорога и ценна каждому из нас наша жизнь. И музыка романса в основе своей светла, но свет этот не блистающий, не лучезарный, а как будто чуть приглушённый нежностью и любовью, какой-то особой теплотой с едва уловимым оттенком печали.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254</TotalTime>
  <Words>537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Мелодией одной звучат печаль и радость 2часть</vt:lpstr>
      <vt:lpstr>Презентация PowerPoint</vt:lpstr>
      <vt:lpstr>Презентация PowerPoint</vt:lpstr>
      <vt:lpstr>Презентация PowerPoint</vt:lpstr>
      <vt:lpstr>А. Осмёркин. На набережной Невы «Весна. Петроградская весна. Нигде так остро и волнующе не пахнет весной, как в этом холодном, сыром, но прекрасном городе. С моря веет новой, нарождающейся жизнью; в голове дурман от молодости, весны и счастья...»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Синквейн</vt:lpstr>
      <vt:lpstr>Лист самооценки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Мелодией одной звучат печаль и радость 2часть</dc:title>
  <dc:creator>1289748</dc:creator>
  <cp:lastModifiedBy>Евгения</cp:lastModifiedBy>
  <cp:revision>20</cp:revision>
  <dcterms:created xsi:type="dcterms:W3CDTF">2018-11-26T09:49:45Z</dcterms:created>
  <dcterms:modified xsi:type="dcterms:W3CDTF">2019-12-03T18:25:37Z</dcterms:modified>
</cp:coreProperties>
</file>