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8"/>
  </p:notesMasterIdLst>
  <p:sldIdLst>
    <p:sldId id="280" r:id="rId2"/>
    <p:sldId id="296" r:id="rId3"/>
    <p:sldId id="260" r:id="rId4"/>
    <p:sldId id="297" r:id="rId5"/>
    <p:sldId id="298" r:id="rId6"/>
    <p:sldId id="29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Введение" id="{CB6BBEF7-9717-4733-A929-535518E6EBF6}">
          <p14:sldIdLst>
            <p14:sldId id="280"/>
            <p14:sldId id="296"/>
            <p14:sldId id="260"/>
            <p14:sldId id="297"/>
            <p14:sldId id="298"/>
            <p14:sldId id="29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1"/>
    </p:ext>
    <p:ext uri="{D31A062A-798A-4329-ABDD-BBA856620510}">
      <p14:defaultImageDpi xmlns:p14="http://schemas.microsoft.com/office/powerpoint/2010/main" xmlns="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262" autoAdjust="0"/>
    <p:restoredTop sz="89825" autoAdjust="0"/>
  </p:normalViewPr>
  <p:slideViewPr>
    <p:cSldViewPr>
      <p:cViewPr>
        <p:scale>
          <a:sx n="95" d="100"/>
          <a:sy n="95" d="100"/>
        </p:scale>
        <p:origin x="-1368" y="174"/>
      </p:cViewPr>
      <p:guideLst>
        <p:guide orient="horz" pos="2160"/>
        <p:guide pos="4105"/>
      </p:guideLst>
    </p:cSldViewPr>
  </p:slideViewPr>
  <p:outlineViewPr>
    <p:cViewPr>
      <p:scale>
        <a:sx n="33" d="100"/>
        <a:sy n="33" d="100"/>
      </p:scale>
      <p:origin x="0" y="19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00F830A1-3891-4B82-A120-081866556DA0}" type="datetimeFigureOut">
              <a:rPr lang="ru-RU"/>
              <a:pPr/>
              <a:t>23.05.2019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58CC9574-A819-4FE4-99A7-1E27AD09ADC2}" type="slidenum">
              <a:rPr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0406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548" y="20547"/>
            <a:ext cx="3498527" cy="28253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503486" y="20548"/>
            <a:ext cx="5624418" cy="28254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0923" y="2818500"/>
            <a:ext cx="7668994" cy="22962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662119" y="2819400"/>
            <a:ext cx="1461333" cy="2293850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20548" y="5089818"/>
            <a:ext cx="9098280" cy="173736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755230" y="2469776"/>
            <a:ext cx="304800" cy="152400"/>
          </a:xfrm>
          <a:prstGeom prst="rect">
            <a:avLst/>
          </a:prstGeom>
          <a:solidFill>
            <a:srgbClr val="F27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ru-RU">
              <a:solidFill>
                <a:srgbClr val="F47F28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kumimoji="0" lang="ru-RU"/>
              <a:pPr/>
              <a:t>23.05.2019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kumimoji="0"/>
              <a:pPr/>
              <a:t>‹#›</a:t>
            </a:fld>
            <a:endParaRPr kumimoji="0" lang="ru-RU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581400" y="1295400"/>
            <a:ext cx="5105400" cy="1416269"/>
          </a:xfrm>
        </p:spPr>
        <p:txBody>
          <a:bodyPr anchor="b">
            <a:normAutofit/>
          </a:bodyPr>
          <a:lstStyle>
            <a:lvl1pPr algn="r" eaLnBrk="1" latinLnBrk="0" hangingPunct="1">
              <a:buNone/>
              <a:defRPr kumimoji="0" lang="ru-RU"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kumimoji="0" lang="ru-RU"/>
              <a:t>Образец подзаголовка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44" y="4114800"/>
            <a:ext cx="7315200" cy="914400"/>
          </a:xfrm>
        </p:spPr>
        <p:txBody>
          <a:bodyPr anchor="b" anchorCtr="0">
            <a:normAutofit/>
          </a:bodyPr>
          <a:lstStyle>
            <a:lvl1pPr marL="0" indent="0" eaLnBrk="1" latinLnBrk="0" hangingPunct="1">
              <a:defRPr kumimoji="0" lang="ru-RU" sz="3600" b="1" kern="12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l" defTabSz="914400" eaLnBrk="1" latinLnBrk="0" hangingPunct="1"/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build="p">
        <p:tmplLst>
          <p:tmpl lvl="1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лип мультимедиа с подписью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kumimoji="0" lang="ru-RU"/>
              <a:pPr/>
              <a:t>23.05.2019</a:t>
            </a:fld>
            <a:endParaRPr kumimoji="0"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kumimoji="0"/>
              <a:pPr/>
              <a:t>‹#›</a:t>
            </a:fld>
            <a:endParaRPr kumimoji="0" lang="ru-RU"/>
          </a:p>
        </p:txBody>
      </p:sp>
      <p:sp>
        <p:nvSpPr>
          <p:cNvPr id="6" name="Rectangle 5"/>
          <p:cNvSpPr/>
          <p:nvPr userDrawn="1"/>
        </p:nvSpPr>
        <p:spPr>
          <a:xfrm>
            <a:off x="595263" y="4800600"/>
            <a:ext cx="4873752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ru-RU" b="1">
              <a:latin typeface="Georgia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6552" y="4800600"/>
            <a:ext cx="4809244" cy="566738"/>
          </a:xfrm>
        </p:spPr>
        <p:txBody>
          <a:bodyPr anchor="b">
            <a:normAutofit/>
          </a:bodyPr>
          <a:lstStyle>
            <a:lvl1pPr algn="ctr" eaLnBrk="1" latinLnBrk="0" hangingPunct="1">
              <a:defRPr kumimoji="0" lang="ru-RU"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9" name="Media Placeholder 8"/>
          <p:cNvSpPr>
            <a:spLocks noGrp="1"/>
          </p:cNvSpPr>
          <p:nvPr>
            <p:ph type="media" sz="quarter" idx="13"/>
          </p:nvPr>
        </p:nvSpPr>
        <p:spPr>
          <a:xfrm>
            <a:off x="587022" y="838200"/>
            <a:ext cx="4873752" cy="3812822"/>
          </a:xfrm>
        </p:spPr>
        <p:txBody>
          <a:bodyPr/>
          <a:lstStyle>
            <a:lvl1pPr eaLnBrk="1" latinLnBrk="0" hangingPunct="1">
              <a:buNone/>
              <a:defRPr kumimoji="0" lang="ru-RU"/>
            </a:lvl1pPr>
          </a:lstStyle>
          <a:p>
            <a:pPr eaLnBrk="1" latinLnBrk="0" hangingPunct="1"/>
            <a:r>
              <a:rPr lang="ru-RU" smtClean="0"/>
              <a:t>Щелкните значок, чтобы добавить клип мультимедиа</a:t>
            </a:r>
            <a:endParaRPr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5776863" y="838200"/>
            <a:ext cx="2819400" cy="4636911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ru-RU" sz="2400">
                <a:solidFill>
                  <a:schemeClr val="bg1"/>
                </a:solidFill>
              </a:defRPr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792800" y="4800600"/>
            <a:ext cx="5500800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ru-RU" b="1">
              <a:latin typeface="Georgi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ctr" eaLnBrk="1" latinLnBrk="0" hangingPunct="1">
              <a:defRPr kumimoji="0" lang="ru-RU"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ru-RU" sz="3200"/>
            </a:lvl1pPr>
            <a:lvl2pPr marL="457200" indent="0" eaLnBrk="1" latinLnBrk="0" hangingPunct="1">
              <a:buNone/>
              <a:defRPr kumimoji="0" lang="ru-RU" sz="2800"/>
            </a:lvl2pPr>
            <a:lvl3pPr marL="914400" indent="0" eaLnBrk="1" latinLnBrk="0" hangingPunct="1">
              <a:buNone/>
              <a:defRPr kumimoji="0" lang="ru-RU" sz="2400"/>
            </a:lvl3pPr>
            <a:lvl4pPr marL="1371600" indent="0" eaLnBrk="1" latinLnBrk="0" hangingPunct="1">
              <a:buNone/>
              <a:defRPr kumimoji="0" lang="ru-RU" sz="2000"/>
            </a:lvl4pPr>
            <a:lvl5pPr marL="1828800" indent="0" eaLnBrk="1" latinLnBrk="0" hangingPunct="1">
              <a:buNone/>
              <a:defRPr kumimoji="0" lang="ru-RU" sz="2000"/>
            </a:lvl5pPr>
            <a:lvl6pPr marL="2286000" indent="0" eaLnBrk="1" latinLnBrk="0" hangingPunct="1">
              <a:buNone/>
              <a:defRPr kumimoji="0" lang="ru-RU" sz="2000"/>
            </a:lvl6pPr>
            <a:lvl7pPr marL="2743200" indent="0" eaLnBrk="1" latinLnBrk="0" hangingPunct="1">
              <a:buNone/>
              <a:defRPr kumimoji="0" lang="ru-RU" sz="2000"/>
            </a:lvl7pPr>
            <a:lvl8pPr marL="3200400" indent="0" eaLnBrk="1" latinLnBrk="0" hangingPunct="1">
              <a:buNone/>
              <a:defRPr kumimoji="0" lang="ru-RU" sz="2000"/>
            </a:lvl8pPr>
            <a:lvl9pPr marL="3657600" indent="0" eaLnBrk="1" latinLnBrk="0" hangingPunct="1">
              <a:buNone/>
              <a:defRPr kumimoji="0" lang="ru-RU" sz="2000"/>
            </a:lvl9pPr>
          </a:lstStyle>
          <a:p>
            <a:pPr eaLnBrk="1" latinLnBrk="0" hangingPunct="1"/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62600"/>
            <a:ext cx="5486400" cy="609600"/>
          </a:xfrm>
        </p:spPr>
        <p:txBody>
          <a:bodyPr/>
          <a:lstStyle>
            <a:lvl1pPr marL="0" indent="0" algn="ctr" eaLnBrk="1" latinLnBrk="0" hangingPunct="1">
              <a:buNone/>
              <a:defRPr kumimoji="0" lang="ru-RU" sz="1400"/>
            </a:lvl1pPr>
            <a:lvl2pPr marL="457200" indent="0" eaLnBrk="1" latinLnBrk="0" hangingPunct="1">
              <a:buNone/>
              <a:defRPr kumimoji="0" lang="ru-RU" sz="1200"/>
            </a:lvl2pPr>
            <a:lvl3pPr marL="914400" indent="0" eaLnBrk="1" latinLnBrk="0" hangingPunct="1">
              <a:buNone/>
              <a:defRPr kumimoji="0" lang="ru-RU" sz="1000"/>
            </a:lvl3pPr>
            <a:lvl4pPr marL="1371600" indent="0" eaLnBrk="1" latinLnBrk="0" hangingPunct="1">
              <a:buNone/>
              <a:defRPr kumimoji="0" lang="ru-RU" sz="900"/>
            </a:lvl4pPr>
            <a:lvl5pPr marL="1828800" indent="0" eaLnBrk="1" latinLnBrk="0" hangingPunct="1">
              <a:buNone/>
              <a:defRPr kumimoji="0" lang="ru-RU" sz="900"/>
            </a:lvl5pPr>
            <a:lvl6pPr marL="2286000" indent="0" eaLnBrk="1" latinLnBrk="0" hangingPunct="1">
              <a:buNone/>
              <a:defRPr kumimoji="0" lang="ru-RU" sz="900"/>
            </a:lvl6pPr>
            <a:lvl7pPr marL="2743200" indent="0" eaLnBrk="1" latinLnBrk="0" hangingPunct="1">
              <a:buNone/>
              <a:defRPr kumimoji="0" lang="ru-RU" sz="900"/>
            </a:lvl7pPr>
            <a:lvl8pPr marL="3200400" indent="0" eaLnBrk="1" latinLnBrk="0" hangingPunct="1">
              <a:buNone/>
              <a:defRPr kumimoji="0" lang="ru-RU" sz="900"/>
            </a:lvl8pPr>
            <a:lvl9pPr marL="3657600" indent="0" eaLnBrk="1" latinLnBrk="0" hangingPunct="1">
              <a:buNone/>
              <a:defRPr kumimoji="0" lang="ru-RU"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kumimoji="0" lang="ru-RU"/>
              <a:pPr/>
              <a:t>23.05.2019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и вертикальный текс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kumimoji="0" lang="ru-RU"/>
              <a:pPr/>
              <a:t>23.05.2019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kumimoji="0"/>
              <a:pPr/>
              <a:t>‹#›</a:t>
            </a:fld>
            <a:endParaRPr kumimoji="0" lang="ru-RU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0" y="414867"/>
            <a:ext cx="5029200" cy="457200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algn="l" eaLnBrk="1" latinLnBrk="0" hangingPunct="1">
              <a:defRPr kumimoji="0" lang="ru-RU" sz="28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    Образец заголовка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15000" y="274638"/>
            <a:ext cx="2057400" cy="5851525"/>
          </a:xfrm>
        </p:spPr>
        <p:txBody>
          <a:bodyPr vert="eaVert"/>
          <a:lstStyle/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105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 kumimoji="0" lang="ru-RU"/>
              <a:pPr/>
              <a:t>23.05.2019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1992354"/>
            <a:ext cx="5867400" cy="1970046"/>
          </a:xfrm>
        </p:spPr>
        <p:txBody>
          <a:bodyPr anchor="ctr">
            <a:normAutofit/>
          </a:bodyPr>
          <a:lstStyle>
            <a:lvl1pPr algn="l" eaLnBrk="1" latinLnBrk="0" hangingPunct="1">
              <a:defRPr kumimoji="0" lang="ru-RU" sz="3000" b="1" cap="all"/>
            </a:lvl1pPr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5105400"/>
            <a:ext cx="8229601" cy="375787"/>
          </a:xfrm>
        </p:spPr>
        <p:txBody>
          <a:bodyPr anchor="b">
            <a:normAutofit/>
          </a:bodyPr>
          <a:lstStyle>
            <a:lvl1pPr marL="0" indent="0" algn="r" eaLnBrk="1" latinLnBrk="0" hangingPunct="1">
              <a:buNone/>
              <a:defRPr kumimoji="0" lang="ru-RU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ru-RU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ru-RU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ru-RU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ru-RU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ru-RU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ru-RU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ru-RU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ru-RU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kumimoji="0"/>
              <a:pPr/>
              <a:t>‹#›</a:t>
            </a:fld>
            <a:endParaRPr kumimoji="0" lang="ru-RU"/>
          </a:p>
        </p:txBody>
      </p:sp>
      <p:sp>
        <p:nvSpPr>
          <p:cNvPr id="7" name="Oval 6"/>
          <p:cNvSpPr/>
          <p:nvPr userDrawn="1"/>
        </p:nvSpPr>
        <p:spPr>
          <a:xfrm>
            <a:off x="762000" y="1946209"/>
            <a:ext cx="2057400" cy="2057400"/>
          </a:xfrm>
          <a:prstGeom prst="ellipse">
            <a:avLst/>
          </a:prstGeom>
          <a:gradFill flip="none" rotWithShape="1">
            <a:gsLst>
              <a:gs pos="0">
                <a:srgbClr val="F39C29"/>
              </a:gs>
              <a:gs pos="50000">
                <a:srgbClr val="F7931D"/>
              </a:gs>
              <a:gs pos="100000">
                <a:srgbClr val="FF6600"/>
              </a:gs>
            </a:gsLst>
            <a:path path="circle">
              <a:fillToRect l="50000" t="50000" r="50000" b="50000"/>
            </a:path>
            <a:tileRect/>
          </a:gradFill>
          <a:ln w="82550">
            <a:noFill/>
          </a:ln>
          <a:effectLst>
            <a:outerShdw blurRad="1524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/>
              <a:t>             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686800" y="526537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>
                <a:solidFill>
                  <a:srgbClr val="FF6600"/>
                </a:solidFill>
              </a:rPr>
              <a:t>          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/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/>
          <a:srcRect l="2599" r="5874" b="5262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180" y="76200"/>
            <a:ext cx="8403020" cy="685800"/>
          </a:xfrm>
        </p:spPr>
        <p:txBody>
          <a:bodyPr anchor="ctr" anchorCtr="0">
            <a:normAutofit/>
          </a:bodyPr>
          <a:lstStyle>
            <a:lvl1pPr algn="l" eaLnBrk="1" latinLnBrk="0" hangingPunct="1">
              <a:defRPr kumimoji="0" lang="ru-RU" sz="3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 kumimoji="0" lang="ru-RU"/>
              <a:pPr/>
              <a:t>23.05.2019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: выделение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 kumimoji="0" lang="ru-RU"/>
              <a:pPr/>
              <a:t>23.05.2019</a:t>
            </a:fld>
            <a:endParaRPr kumimoji="0"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kumimoji="0"/>
              <a:pPr/>
              <a:t>‹#›</a:t>
            </a:fld>
            <a:endParaRPr kumimoji="0" lang="ru-RU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ru-RU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838200"/>
          </a:xfrm>
        </p:spPr>
        <p:txBody>
          <a:bodyPr anchor="b">
            <a:normAutofit/>
          </a:bodyPr>
          <a:lstStyle>
            <a:lvl1pPr algn="l" eaLnBrk="1" latinLnBrk="0" hangingPunct="1">
              <a:defRPr kumimoji="0" lang="ru-RU" sz="28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2"/>
            <a:ext cx="4038600" cy="3971455"/>
          </a:xfrm>
        </p:spPr>
        <p:txBody>
          <a:bodyPr/>
          <a:lstStyle>
            <a:lvl1pPr eaLnBrk="1" latinLnBrk="0" hangingPunct="1">
              <a:defRPr kumimoji="0" lang="ru-RU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ru-RU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ru-RU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ru-RU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ru-RU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eaLnBrk="1" latinLnBrk="0" hangingPunct="1">
              <a:defRPr kumimoji="0" lang="ru-RU" sz="1800"/>
            </a:lvl6pPr>
            <a:lvl7pPr eaLnBrk="1" latinLnBrk="0" hangingPunct="1">
              <a:defRPr kumimoji="0" lang="ru-RU" sz="1800"/>
            </a:lvl7pPr>
            <a:lvl8pPr eaLnBrk="1" latinLnBrk="0" hangingPunct="1">
              <a:defRPr kumimoji="0" lang="ru-RU" sz="1800"/>
            </a:lvl8pPr>
            <a:lvl9pPr eaLnBrk="1" latinLnBrk="0" hangingPunct="1">
              <a:defRPr kumimoji="0" lang="ru-RU"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3971454"/>
          </a:xfrm>
        </p:spPr>
        <p:txBody>
          <a:bodyPr/>
          <a:lstStyle>
            <a:lvl1pPr eaLnBrk="1" latinLnBrk="0" hangingPunct="1">
              <a:defRPr kumimoji="0" lang="ru-RU"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eaLnBrk="1" latinLnBrk="0" hangingPunct="1">
              <a:defRPr kumimoji="0" lang="ru-RU"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eaLnBrk="1" latinLnBrk="0" hangingPunct="1">
              <a:defRPr kumimoji="0" lang="ru-RU"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eaLnBrk="1" latinLnBrk="0" hangingPunct="1">
              <a:defRPr kumimoji="0" lang="ru-RU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eaLnBrk="1" latinLnBrk="0" hangingPunct="1">
              <a:defRPr kumimoji="0" lang="ru-RU"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 eaLnBrk="1" latinLnBrk="0" hangingPunct="1">
              <a:defRPr kumimoji="0" lang="ru-RU" sz="1800"/>
            </a:lvl6pPr>
            <a:lvl7pPr eaLnBrk="1" latinLnBrk="0" hangingPunct="1">
              <a:defRPr kumimoji="0" lang="ru-RU" sz="1800"/>
            </a:lvl7pPr>
            <a:lvl8pPr eaLnBrk="1" latinLnBrk="0" hangingPunct="1">
              <a:defRPr kumimoji="0" lang="ru-RU" sz="1800"/>
            </a:lvl8pPr>
            <a:lvl9pPr eaLnBrk="1" latinLnBrk="0" hangingPunct="1">
              <a:defRPr kumimoji="0" lang="ru-RU"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kumimoji="0" lang="ru-RU"/>
              <a:pPr/>
              <a:t>23.05.2019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kumimoji="0" lang="ru-RU"/>
              <a:pPr/>
              <a:t>23.05.2019</a:t>
            </a:fld>
            <a:endParaRPr kumimoji="0"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kumimoji="0"/>
              <a:pPr/>
              <a:t>‹#›</a:t>
            </a:fld>
            <a:endParaRPr kumimoji="0" lang="ru-RU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762000"/>
            <a:ext cx="2445488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400" y="2077200"/>
            <a:ext cx="7010400" cy="1143000"/>
          </a:xfrm>
        </p:spPr>
        <p:txBody>
          <a:bodyPr/>
          <a:lstStyle>
            <a:lvl1pPr algn="l" eaLnBrk="1" latinLnBrk="0" hangingPunct="1">
              <a:defRPr kumimoji="0" lang="ru-RU"/>
            </a:lvl1pPr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олько заголовок: выделение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kumimoji="0" lang="ru-RU"/>
              <a:pPr/>
              <a:t>23.05.2019</a:t>
            </a:fld>
            <a:endParaRPr kumimoji="0"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kumimoji="0"/>
              <a:pPr/>
              <a:t>‹#›</a:t>
            </a:fld>
            <a:endParaRPr kumimoji="0" lang="ru-RU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90400" y="3081000"/>
            <a:ext cx="8686800" cy="1095600"/>
          </a:xfrm>
        </p:spPr>
        <p:txBody>
          <a:bodyPr>
            <a:normAutofit/>
          </a:bodyPr>
          <a:lstStyle>
            <a:lvl1pPr algn="ctr" eaLnBrk="1" latinLnBrk="0" hangingPunct="1">
              <a:defRPr kumimoji="0" lang="ru-RU" sz="4600" b="1" kern="1200" spc="-150" baseline="0">
                <a:ln>
                  <a:gradFill>
                    <a:gsLst>
                      <a:gs pos="0">
                        <a:schemeClr val="bg1"/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lin ang="5400000" scaled="0"/>
                  </a:gradFill>
                </a:ln>
                <a:gradFill>
                  <a:gsLst>
                    <a:gs pos="11000">
                      <a:schemeClr val="bg1">
                        <a:lumMod val="75000"/>
                      </a:schemeClr>
                    </a:gs>
                    <a:gs pos="91000">
                      <a:schemeClr val="bg1"/>
                    </a:gs>
                  </a:gsLst>
                  <a:lin ang="16200000" scaled="1"/>
                </a:gradFill>
                <a:effectLst>
                  <a:outerShdw blurRad="38100" algn="ctr" rotWithShape="0">
                    <a:prstClr val="black">
                      <a:alpha val="25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283952" y="2424752"/>
            <a:ext cx="8694000" cy="639762"/>
          </a:xfrm>
        </p:spPr>
        <p:txBody>
          <a:bodyPr anchor="b">
            <a:normAutofit/>
          </a:bodyPr>
          <a:lstStyle>
            <a:lvl1pPr marL="0" indent="0" algn="ctr" eaLnBrk="1" latinLnBrk="0" hangingPunct="1">
              <a:buNone/>
              <a:defRPr kumimoji="0" lang="ru-RU" sz="2800" kern="1200">
                <a:solidFill>
                  <a:srgbClr val="2E507A">
                    <a:alpha val="81000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 eaLnBrk="1" latinLnBrk="0" hangingPunct="1">
              <a:buNone/>
              <a:defRPr kumimoji="0" lang="ru-RU" sz="2000" b="1"/>
            </a:lvl2pPr>
            <a:lvl3pPr marL="914400" indent="0" eaLnBrk="1" latinLnBrk="0" hangingPunct="1">
              <a:buNone/>
              <a:defRPr kumimoji="0" lang="ru-RU" sz="1800" b="1"/>
            </a:lvl3pPr>
            <a:lvl4pPr marL="1371600" indent="0" eaLnBrk="1" latinLnBrk="0" hangingPunct="1">
              <a:buNone/>
              <a:defRPr kumimoji="0" lang="ru-RU" sz="1600" b="1"/>
            </a:lvl4pPr>
            <a:lvl5pPr marL="1828800" indent="0" eaLnBrk="1" latinLnBrk="0" hangingPunct="1">
              <a:buNone/>
              <a:defRPr kumimoji="0" lang="ru-RU" sz="1600" b="1"/>
            </a:lvl5pPr>
            <a:lvl6pPr marL="2286000" indent="0" eaLnBrk="1" latinLnBrk="0" hangingPunct="1">
              <a:buNone/>
              <a:defRPr kumimoji="0" lang="ru-RU" sz="1600" b="1"/>
            </a:lvl6pPr>
            <a:lvl7pPr marL="2743200" indent="0" eaLnBrk="1" latinLnBrk="0" hangingPunct="1">
              <a:buNone/>
              <a:defRPr kumimoji="0" lang="ru-RU" sz="1600" b="1"/>
            </a:lvl7pPr>
            <a:lvl8pPr marL="3200400" indent="0" eaLnBrk="1" latinLnBrk="0" hangingPunct="1">
              <a:buNone/>
              <a:defRPr kumimoji="0" lang="ru-RU" sz="1600" b="1"/>
            </a:lvl8pPr>
            <a:lvl9pPr marL="3657600" indent="0" eaLnBrk="1" latinLnBrk="0" hangingPunct="1">
              <a:buNone/>
              <a:defRPr kumimoji="0" lang="ru-RU"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с текстом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kumimoji="0" lang="ru-RU"/>
              <a:pPr/>
              <a:t>23.05.2019</a:t>
            </a:fld>
            <a:endParaRPr kumimoji="0"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kumimoji="0"/>
              <a:pPr/>
              <a:t>‹#›</a:t>
            </a:fld>
            <a:endParaRPr kumimoji="0" lang="ru-RU"/>
          </a:p>
        </p:txBody>
      </p:sp>
      <p:sp>
        <p:nvSpPr>
          <p:cNvPr id="7" name="Rectangle 6"/>
          <p:cNvSpPr/>
          <p:nvPr userDrawn="1"/>
        </p:nvSpPr>
        <p:spPr>
          <a:xfrm>
            <a:off x="0" y="2895600"/>
            <a:ext cx="7543800" cy="2133600"/>
          </a:xfrm>
          <a:prstGeom prst="rect">
            <a:avLst/>
          </a:prstGeom>
          <a:gradFill flip="none" rotWithShape="1">
            <a:gsLst>
              <a:gs pos="63000">
                <a:schemeClr val="tx1">
                  <a:lumMod val="85000"/>
                  <a:lumOff val="15000"/>
                  <a:alpha val="49000"/>
                </a:schemeClr>
              </a:gs>
              <a:gs pos="100000">
                <a:schemeClr val="tx1">
                  <a:lumMod val="95000"/>
                  <a:lumOff val="5000"/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ru-RU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14867" y="3200400"/>
            <a:ext cx="7010400" cy="1676400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defRPr kumimoji="0" lang="ru-RU" sz="4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648200" y="664780"/>
            <a:ext cx="4191000" cy="381000"/>
          </a:xfrm>
        </p:spPr>
        <p:txBody>
          <a:bodyPr>
            <a:normAutofit/>
          </a:bodyPr>
          <a:lstStyle>
            <a:lvl1pPr algn="r" eaLnBrk="1" latinLnBrk="0" hangingPunct="1">
              <a:buNone/>
              <a:defRPr kumimoji="0" lang="ru-RU" sz="18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kumimoji="0" lang="ru-RU"/>
              <a:t>Образец подзаголовка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utoUpdateAnimBg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3008313" cy="825500"/>
          </a:xfrm>
        </p:spPr>
        <p:txBody>
          <a:bodyPr anchor="b"/>
          <a:lstStyle>
            <a:lvl1pPr algn="l" eaLnBrk="1" latinLnBrk="0" hangingPunct="1">
              <a:defRPr kumimoji="0" lang="ru-RU" sz="2000" b="1"/>
            </a:lvl1pPr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609600"/>
            <a:ext cx="5111750" cy="5334000"/>
          </a:xfrm>
        </p:spPr>
        <p:txBody>
          <a:bodyPr/>
          <a:lstStyle>
            <a:lvl1pPr eaLnBrk="1" latinLnBrk="0" hangingPunct="1">
              <a:defRPr kumimoji="0" lang="ru-RU" sz="2800">
                <a:solidFill>
                  <a:schemeClr val="bg1"/>
                </a:solidFill>
              </a:defRPr>
            </a:lvl1pPr>
            <a:lvl2pPr eaLnBrk="1" latinLnBrk="0" hangingPunct="1">
              <a:defRPr kumimoji="0" lang="ru-RU" sz="2800">
                <a:solidFill>
                  <a:schemeClr val="bg1"/>
                </a:solidFill>
              </a:defRPr>
            </a:lvl2pPr>
            <a:lvl3pPr eaLnBrk="1" latinLnBrk="0" hangingPunct="1">
              <a:defRPr kumimoji="0" lang="ru-RU" sz="2400">
                <a:solidFill>
                  <a:schemeClr val="bg1"/>
                </a:solidFill>
              </a:defRPr>
            </a:lvl3pPr>
            <a:lvl4pPr eaLnBrk="1" latinLnBrk="0" hangingPunct="1">
              <a:defRPr kumimoji="0" lang="ru-RU" sz="2000">
                <a:solidFill>
                  <a:schemeClr val="bg1"/>
                </a:solidFill>
              </a:defRPr>
            </a:lvl4pPr>
            <a:lvl5pPr eaLnBrk="1" latinLnBrk="0" hangingPunct="1">
              <a:defRPr kumimoji="0" lang="ru-RU" sz="2000">
                <a:solidFill>
                  <a:schemeClr val="bg1"/>
                </a:solidFill>
              </a:defRPr>
            </a:lvl5pPr>
            <a:lvl6pPr eaLnBrk="1" latinLnBrk="0" hangingPunct="1">
              <a:defRPr kumimoji="0" lang="ru-RU" sz="2000"/>
            </a:lvl6pPr>
            <a:lvl7pPr eaLnBrk="1" latinLnBrk="0" hangingPunct="1">
              <a:defRPr kumimoji="0" lang="ru-RU" sz="2000"/>
            </a:lvl7pPr>
            <a:lvl8pPr eaLnBrk="1" latinLnBrk="0" hangingPunct="1">
              <a:defRPr kumimoji="0" lang="ru-RU" sz="2000"/>
            </a:lvl8pPr>
            <a:lvl9pPr eaLnBrk="1" latinLnBrk="0" hangingPunct="1">
              <a:defRPr kumimoji="0" lang="ru-RU" sz="20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435101"/>
            <a:ext cx="3008313" cy="3822699"/>
          </a:xfrm>
        </p:spPr>
        <p:txBody>
          <a:bodyPr/>
          <a:lstStyle>
            <a:lvl1pPr marL="0" indent="0" eaLnBrk="1" latinLnBrk="0" hangingPunct="1">
              <a:buNone/>
              <a:defRPr kumimoji="0" lang="ru-RU"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ru-RU" sz="1200"/>
            </a:lvl2pPr>
            <a:lvl3pPr marL="914400" indent="0" eaLnBrk="1" latinLnBrk="0" hangingPunct="1">
              <a:buNone/>
              <a:defRPr kumimoji="0" lang="ru-RU" sz="1000"/>
            </a:lvl3pPr>
            <a:lvl4pPr marL="1371600" indent="0" eaLnBrk="1" latinLnBrk="0" hangingPunct="1">
              <a:buNone/>
              <a:defRPr kumimoji="0" lang="ru-RU" sz="900"/>
            </a:lvl4pPr>
            <a:lvl5pPr marL="1828800" indent="0" eaLnBrk="1" latinLnBrk="0" hangingPunct="1">
              <a:buNone/>
              <a:defRPr kumimoji="0" lang="ru-RU" sz="900"/>
            </a:lvl5pPr>
            <a:lvl6pPr marL="2286000" indent="0" eaLnBrk="1" latinLnBrk="0" hangingPunct="1">
              <a:buNone/>
              <a:defRPr kumimoji="0" lang="ru-RU" sz="900"/>
            </a:lvl6pPr>
            <a:lvl7pPr marL="2743200" indent="0" eaLnBrk="1" latinLnBrk="0" hangingPunct="1">
              <a:buNone/>
              <a:defRPr kumimoji="0" lang="ru-RU" sz="900"/>
            </a:lvl7pPr>
            <a:lvl8pPr marL="3200400" indent="0" eaLnBrk="1" latinLnBrk="0" hangingPunct="1">
              <a:buNone/>
              <a:defRPr kumimoji="0" lang="ru-RU" sz="900"/>
            </a:lvl8pPr>
            <a:lvl9pPr marL="3657600" indent="0" eaLnBrk="1" latinLnBrk="0" hangingPunct="1">
              <a:buNone/>
              <a:defRPr kumimoji="0" lang="ru-RU"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kumimoji="0" lang="ru-RU"/>
              <a:pPr/>
              <a:t>23.05.2019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print"/>
          <a:srcRect l="2599" r="5874" b="5262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8050E-B668-4FA7-85AD-C750C80A6E9B}" type="datetimeFigureOut">
              <a:rPr kumimoji="0" lang="ru-RU"/>
              <a:pPr/>
              <a:t>23.05.2019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D5ECE-8B49-45CD-BE81-EF81920D1969}" type="slidenum">
              <a:rPr kumimoji="0"/>
              <a:pPr/>
              <a:t>‹#›</a:t>
            </a:fld>
            <a:endParaRPr kumimoji="0"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1" r:id="rId4"/>
    <p:sldLayoutId id="2147483652" r:id="rId5"/>
    <p:sldLayoutId id="2147483654" r:id="rId6"/>
    <p:sldLayoutId id="2147483655" r:id="rId7"/>
    <p:sldLayoutId id="2147483660" r:id="rId8"/>
    <p:sldLayoutId id="2147483656" r:id="rId9"/>
    <p:sldLayoutId id="2147483676" r:id="rId10"/>
    <p:sldLayoutId id="2147483657" r:id="rId11"/>
    <p:sldLayoutId id="2147483658" r:id="rId12"/>
    <p:sldLayoutId id="2147483659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0"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ru-RU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ru-RU"/>
      </a:defPPr>
      <a:lvl1pPr marL="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5" Type="http://schemas.openxmlformats.org/officeDocument/2006/relationships/image" Target="../media/image19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67544" y="3396172"/>
            <a:ext cx="9605182" cy="23188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Национальный проект. Современная школа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.</a:t>
            </a:r>
          </a:p>
          <a:p>
            <a:r>
              <a:rPr sz="2400" b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Подготовила: учитель начальных классов</a:t>
            </a:r>
          </a:p>
          <a:p>
            <a:r>
              <a:rPr sz="2400" b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МБОУ "Сухобезводненская средняя школа"</a:t>
            </a:r>
          </a:p>
          <a:p>
            <a:r>
              <a:rPr sz="2400" b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Чистякова Валентина Николаевна</a:t>
            </a:r>
            <a:endParaRPr lang="ru-RU" sz="2400" b="1" dirty="0" smtClean="0">
              <a:solidFill>
                <a:schemeClr val="bg1"/>
              </a:solidFill>
              <a:latin typeface="+mj-lt"/>
              <a:cs typeface="Arial" pitchFamily="34" charset="0"/>
            </a:endParaRPr>
          </a:p>
          <a:p>
            <a:r>
              <a:rPr sz="1400" smtClean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Изображение 10" descr="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129204"/>
            <a:ext cx="9144000" cy="730351"/>
          </a:xfrm>
          <a:prstGeom prst="rect">
            <a:avLst/>
          </a:prstGeom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380999" y="1"/>
            <a:ext cx="7143329" cy="838200"/>
          </a:xfrm>
        </p:spPr>
        <p:txBody>
          <a:bodyPr anchor="ctr">
            <a:normAutofit/>
          </a:bodyPr>
          <a:lstStyle/>
          <a:p>
            <a:r>
              <a:rPr lang="ru-RU" sz="2400" b="1" dirty="0">
                <a:solidFill>
                  <a:srgbClr val="FFFFFF"/>
                </a:solidFill>
              </a:rPr>
              <a:t>Современная школа </a:t>
            </a:r>
            <a:r>
              <a:rPr lang="mr-IN" sz="2400" b="1" dirty="0">
                <a:solidFill>
                  <a:srgbClr val="FFFFFF"/>
                </a:solidFill>
              </a:rPr>
              <a:t>–</a:t>
            </a:r>
            <a:r>
              <a:rPr lang="ru-RU" sz="2400" b="1" dirty="0">
                <a:solidFill>
                  <a:srgbClr val="FFFFFF"/>
                </a:solidFill>
              </a:rPr>
              <a:t> предлагаемые мероприятия</a:t>
            </a:r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1219200"/>
            <a:ext cx="7796728" cy="24745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ru-RU" dirty="0" smtClean="0">
                <a:solidFill>
                  <a:prstClr val="black"/>
                </a:solidFill>
              </a:rPr>
              <a:t>Чтобы преобразования отвечали требованиям сегодняшнего дня, предлагается провести следующие мероприятия: </a:t>
            </a:r>
          </a:p>
          <a:p>
            <a:endParaRPr lang="ru-RU" dirty="0" smtClean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Обучение цифровым технологиям детей дошкольного  возраста. Совместное обучение с детьми с особенностями развития </a:t>
            </a:r>
          </a:p>
          <a:p>
            <a:pPr marL="342900" indent="-342900">
              <a:buFontTx/>
              <a:buAutoNum type="arabicPeriod"/>
            </a:pPr>
            <a:endParaRPr lang="ru-RU" dirty="0" smtClean="0">
              <a:solidFill>
                <a:prstClr val="black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Обучение цифровой безопасности </a:t>
            </a:r>
            <a:r>
              <a:rPr lang="ru-RU" dirty="0">
                <a:solidFill>
                  <a:prstClr val="black"/>
                </a:solidFill>
              </a:rPr>
              <a:t>с практическими </a:t>
            </a:r>
            <a:r>
              <a:rPr lang="ru-RU" dirty="0" smtClean="0">
                <a:solidFill>
                  <a:prstClr val="black"/>
                </a:solidFill>
              </a:rPr>
              <a:t>занятиями с начальных классов</a:t>
            </a:r>
          </a:p>
          <a:p>
            <a:pPr marL="342900" indent="-342900">
              <a:buFontTx/>
              <a:buAutoNum type="arabicPeriod"/>
            </a:pPr>
            <a:endParaRPr lang="ru-RU" dirty="0" smtClean="0">
              <a:solidFill>
                <a:prstClr val="black"/>
              </a:solidFill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Создание цифровой обучающей среды </a:t>
            </a:r>
            <a:r>
              <a:rPr lang="mr-IN" dirty="0" smtClean="0">
                <a:solidFill>
                  <a:prstClr val="black"/>
                </a:solidFill>
              </a:rPr>
              <a:t>–</a:t>
            </a:r>
            <a:r>
              <a:rPr lang="ru-RU" dirty="0" smtClean="0">
                <a:solidFill>
                  <a:prstClr val="black"/>
                </a:solidFill>
              </a:rPr>
              <a:t> цифровые стимуляторы виртуальной реальности в классах, в соответствии с дисциплинами. Изменения дизайна (ремонта) помещений, где проводятся занятия по цифровым дисциплинам. (материальное цифровое пространство)</a:t>
            </a:r>
            <a:r>
              <a:rPr lang="ru-RU" dirty="0">
                <a:solidFill>
                  <a:prstClr val="black"/>
                </a:solidFill>
              </a:rPr>
              <a:t> Цифровые классы в каждой школе</a:t>
            </a:r>
            <a:r>
              <a:rPr lang="ru-RU" dirty="0" smtClean="0">
                <a:solidFill>
                  <a:prstClr val="black"/>
                </a:solidFill>
              </a:rPr>
              <a:t>.</a:t>
            </a:r>
          </a:p>
          <a:p>
            <a:pPr marL="342900" indent="-342900" algn="just">
              <a:buAutoNum type="arabicPeriod"/>
            </a:pPr>
            <a:endParaRPr lang="ru-RU" dirty="0" smtClean="0">
              <a:solidFill>
                <a:prstClr val="black"/>
              </a:solidFill>
            </a:endParaRP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Повышение доступности цифровых технологий на базе школы. Бесплатные занятия по компьютерной грамотности для детей из малообеспеченных семей</a:t>
            </a:r>
          </a:p>
          <a:p>
            <a:pPr marL="342900" indent="-342900">
              <a:lnSpc>
                <a:spcPct val="114000"/>
              </a:lnSpc>
              <a:buAutoNum type="arabicPeriod"/>
            </a:pPr>
            <a:endParaRPr lang="ru-RU" dirty="0" smtClean="0">
              <a:solidFill>
                <a:prstClr val="black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1. Обучение цифровым технологиям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2" name="Изображение 11" descr="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129204"/>
            <a:ext cx="9144000" cy="73035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3568" y="1412776"/>
            <a:ext cx="7796728" cy="24745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ru-RU" dirty="0" smtClean="0">
                <a:solidFill>
                  <a:prstClr val="black"/>
                </a:solidFill>
              </a:rPr>
              <a:t>Чтобы обеспечить необходимую цифровую грамотность, обучение навыкам использования цифровыми сервисами необходимо начинать раньше. </a:t>
            </a:r>
          </a:p>
          <a:p>
            <a:pPr algn="just"/>
            <a:endParaRPr lang="ru-RU" dirty="0" smtClean="0">
              <a:solidFill>
                <a:prstClr val="black"/>
              </a:solidFill>
            </a:endParaRPr>
          </a:p>
          <a:p>
            <a:pPr algn="just"/>
            <a:r>
              <a:rPr lang="ru-RU" dirty="0" smtClean="0">
                <a:solidFill>
                  <a:prstClr val="black"/>
                </a:solidFill>
              </a:rPr>
              <a:t>Предлагается: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В рамках подготовительных курсов к школе организовать курсы «начальной цифровой подготовки»</a:t>
            </a:r>
          </a:p>
          <a:p>
            <a:pPr algn="just"/>
            <a:endParaRPr lang="ru-RU" dirty="0" smtClean="0">
              <a:solidFill>
                <a:prstClr val="black"/>
              </a:solidFill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Обучение проводить в неформальном формате, не регламентируя формат общения детей между собой и с учителем, и не требуя находиться за партой в течение всего времени урока</a:t>
            </a:r>
          </a:p>
          <a:p>
            <a:endParaRPr lang="ru-RU" dirty="0" smtClean="0">
              <a:solidFill>
                <a:prstClr val="black"/>
              </a:solidFill>
            </a:endParaRPr>
          </a:p>
        </p:txBody>
      </p:sp>
      <p:pic>
        <p:nvPicPr>
          <p:cNvPr id="14" name="Изображение 1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2160" y="4365104"/>
            <a:ext cx="2592288" cy="194421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683568" y="431690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>
              <a:buFont typeface="+mj-lt"/>
              <a:buAutoNum type="arabicPeriod" startAt="3"/>
            </a:pPr>
            <a:r>
              <a:rPr lang="ru-RU" dirty="0">
                <a:solidFill>
                  <a:prstClr val="black"/>
                </a:solidFill>
              </a:rPr>
              <a:t>Занятия проводить совместно с детьми с особенностями развития, которым состояние здоровья позволяет пользоваться цифровыми устройствами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2. Обучение цифровой безопасности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2" name="Изображение 11" descr="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129204"/>
            <a:ext cx="9144000" cy="73035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3568" y="1052736"/>
            <a:ext cx="7796728" cy="24745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ru-RU" dirty="0" smtClean="0">
                <a:solidFill>
                  <a:prstClr val="black"/>
                </a:solidFill>
              </a:rPr>
              <a:t>Прямое следствие раннего приобщения к цифровым технологиям </a:t>
            </a:r>
            <a:r>
              <a:rPr lang="mr-IN" dirty="0" smtClean="0">
                <a:solidFill>
                  <a:prstClr val="black"/>
                </a:solidFill>
              </a:rPr>
              <a:t>–</a:t>
            </a:r>
            <a:r>
              <a:rPr lang="ru-RU" dirty="0" smtClean="0">
                <a:solidFill>
                  <a:prstClr val="black"/>
                </a:solidFill>
              </a:rPr>
              <a:t> необходимость усвоения правил безопасности в цифровом пространстве</a:t>
            </a:r>
          </a:p>
          <a:p>
            <a:pPr algn="just"/>
            <a:endParaRPr lang="ru-RU" dirty="0" smtClean="0">
              <a:solidFill>
                <a:prstClr val="black"/>
              </a:solidFill>
            </a:endParaRPr>
          </a:p>
          <a:p>
            <a:pPr algn="just"/>
            <a:r>
              <a:rPr lang="ru-RU" dirty="0" smtClean="0">
                <a:solidFill>
                  <a:prstClr val="black"/>
                </a:solidFill>
              </a:rPr>
              <a:t>Предлагается:</a:t>
            </a:r>
          </a:p>
          <a:p>
            <a:pPr algn="just"/>
            <a:endParaRPr lang="ru-RU" dirty="0" smtClean="0">
              <a:solidFill>
                <a:prstClr val="black"/>
              </a:solidFill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С первого класса ввести дополнительный час с теоретическими и практическими занятиями по безопасному поведению в Интернете и при использовании устройств, подключенных к Интернету. </a:t>
            </a:r>
          </a:p>
          <a:p>
            <a:pPr marL="342900" indent="-342900" algn="just">
              <a:buAutoNum type="arabicPeriod"/>
            </a:pPr>
            <a:endParaRPr lang="ru-RU" dirty="0" smtClean="0">
              <a:solidFill>
                <a:prstClr val="black"/>
              </a:solidFill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Проводить школьные, а в дальнейшем- районные, городские и т.д. олимпиады по цифровой безопасности </a:t>
            </a:r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3123" y="4437112"/>
            <a:ext cx="3539970" cy="188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171544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3.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Создание цифровой обучающей среды 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2" name="Изображение 11" descr="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129204"/>
            <a:ext cx="9144000" cy="73035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3568" y="1052736"/>
            <a:ext cx="7796728" cy="24745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ru-RU" dirty="0" smtClean="0">
                <a:solidFill>
                  <a:prstClr val="black"/>
                </a:solidFill>
              </a:rPr>
              <a:t>Обучение навыкам работы в цифровой среде невозможно без практических занятий. </a:t>
            </a:r>
          </a:p>
          <a:p>
            <a:pPr algn="just"/>
            <a:r>
              <a:rPr lang="ru-RU" b="1" dirty="0" smtClean="0">
                <a:solidFill>
                  <a:prstClr val="black"/>
                </a:solidFill>
              </a:rPr>
              <a:t>Предлагается: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Обеспечить «цифровые» </a:t>
            </a:r>
            <a:r>
              <a:rPr lang="ru-RU" dirty="0">
                <a:solidFill>
                  <a:prstClr val="black"/>
                </a:solidFill>
              </a:rPr>
              <a:t>классы в </a:t>
            </a:r>
            <a:r>
              <a:rPr lang="ru-RU" dirty="0" smtClean="0">
                <a:solidFill>
                  <a:prstClr val="black"/>
                </a:solidFill>
              </a:rPr>
              <a:t>каждой </a:t>
            </a:r>
            <a:r>
              <a:rPr lang="mr-IN" dirty="0" smtClean="0">
                <a:solidFill>
                  <a:prstClr val="black"/>
                </a:solidFill>
              </a:rPr>
              <a:t>–</a:t>
            </a:r>
            <a:r>
              <a:rPr lang="ru-RU" dirty="0" smtClean="0">
                <a:solidFill>
                  <a:prstClr val="black"/>
                </a:solidFill>
              </a:rPr>
              <a:t> не просто оснащенные ПК, но и с возможностью тестирования различных других цифровых устройств</a:t>
            </a:r>
          </a:p>
          <a:p>
            <a:pPr marL="342900" indent="-342900" algn="just">
              <a:buAutoNum type="arabicPeriod"/>
            </a:pPr>
            <a:endParaRPr lang="ru-RU" dirty="0" smtClean="0">
              <a:solidFill>
                <a:prstClr val="black"/>
              </a:solidFill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Использовать стимуляторы </a:t>
            </a:r>
            <a:r>
              <a:rPr lang="ru-RU" dirty="0">
                <a:solidFill>
                  <a:prstClr val="black"/>
                </a:solidFill>
              </a:rPr>
              <a:t>виртуальной реальности в классах, в соответствии с </a:t>
            </a:r>
            <a:r>
              <a:rPr lang="ru-RU" dirty="0" smtClean="0">
                <a:solidFill>
                  <a:prstClr val="black"/>
                </a:solidFill>
              </a:rPr>
              <a:t>дисциплинами (физика, химия, биологи, география»</a:t>
            </a:r>
          </a:p>
          <a:p>
            <a:pPr marL="342900" indent="-342900" algn="just">
              <a:buAutoNum type="arabicPeriod"/>
            </a:pPr>
            <a:endParaRPr lang="ru-RU" dirty="0" smtClean="0">
              <a:solidFill>
                <a:prstClr val="black"/>
              </a:solidFill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Изменить дизайн </a:t>
            </a:r>
            <a:r>
              <a:rPr lang="ru-RU" dirty="0">
                <a:solidFill>
                  <a:prstClr val="black"/>
                </a:solidFill>
              </a:rPr>
              <a:t>(</a:t>
            </a:r>
            <a:r>
              <a:rPr lang="ru-RU" dirty="0" smtClean="0">
                <a:solidFill>
                  <a:prstClr val="black"/>
                </a:solidFill>
              </a:rPr>
              <a:t>ремонт) </a:t>
            </a:r>
            <a:r>
              <a:rPr lang="ru-RU" dirty="0">
                <a:solidFill>
                  <a:prstClr val="black"/>
                </a:solidFill>
              </a:rPr>
              <a:t>помещений, где проводятся занятия по цифровым </a:t>
            </a:r>
            <a:r>
              <a:rPr lang="ru-RU" dirty="0" smtClean="0">
                <a:solidFill>
                  <a:prstClr val="black"/>
                </a:solidFill>
              </a:rPr>
              <a:t>дисциплинам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на яркий, неформальный.</a:t>
            </a:r>
          </a:p>
          <a:p>
            <a:pPr marL="342900" indent="-342900" algn="just">
              <a:buAutoNum type="arabicPeriod"/>
            </a:pP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5512" y="4122609"/>
            <a:ext cx="4012952" cy="225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075301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4.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Повышение доступности цифровых технологий на базе школы. 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2" name="Изображение 11" descr="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129204"/>
            <a:ext cx="9144000" cy="73035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1560" y="1124744"/>
            <a:ext cx="7796728" cy="24745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ru-RU" dirty="0" smtClean="0">
                <a:solidFill>
                  <a:prstClr val="black"/>
                </a:solidFill>
              </a:rPr>
              <a:t>Равные возможности в части доступа к цифровым технологиям все зависимости от социального статуса и положения </a:t>
            </a:r>
            <a:r>
              <a:rPr lang="mr-IN" dirty="0" smtClean="0">
                <a:solidFill>
                  <a:prstClr val="black"/>
                </a:solidFill>
              </a:rPr>
              <a:t>–</a:t>
            </a:r>
            <a:r>
              <a:rPr lang="ru-RU" dirty="0" smtClean="0">
                <a:solidFill>
                  <a:prstClr val="black"/>
                </a:solidFill>
              </a:rPr>
              <a:t> сегодня один из ключевых показателей благополучия общества. </a:t>
            </a:r>
          </a:p>
          <a:p>
            <a:pPr algn="just"/>
            <a:endParaRPr lang="ru-RU" b="1" dirty="0" smtClean="0">
              <a:solidFill>
                <a:prstClr val="black"/>
              </a:solidFill>
            </a:endParaRPr>
          </a:p>
          <a:p>
            <a:pPr algn="just"/>
            <a:r>
              <a:rPr lang="ru-RU" b="1" dirty="0" smtClean="0">
                <a:solidFill>
                  <a:prstClr val="black"/>
                </a:solidFill>
              </a:rPr>
              <a:t>Предлагается: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На базе школ проводить бесплатные обучающие занятия по основам компьютерной и цифровой грамотности для детей для малообеспеченных семей</a:t>
            </a:r>
          </a:p>
          <a:p>
            <a:pPr algn="just"/>
            <a:r>
              <a:rPr lang="ru-RU" dirty="0" smtClean="0">
                <a:solidFill>
                  <a:prstClr val="black"/>
                </a:solidFill>
              </a:rPr>
              <a:t> 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Внедрить практику обучения родителей из малообеспеченных семей, совместно с детьми либо  по отдельности.</a:t>
            </a:r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8144" y="4182718"/>
            <a:ext cx="2844967" cy="219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443749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VENTTIMING" val="|m0;0;26;0|m0;8.2;28;0|m1;8.4;26;0|m1;14.9;28;0|m1;15.9;26;0|m1;15.9;28;0"/>
</p:tagLst>
</file>

<file path=ppt/theme/theme1.xml><?xml version="1.0" encoding="utf-8"?>
<a:theme xmlns:a="http://schemas.openxmlformats.org/drawingml/2006/main" name="Введение в PowerPoint 2011">
  <a:themeElements>
    <a:clrScheme name="Fresh">
      <a:dk1>
        <a:srgbClr val="262626"/>
      </a:dk1>
      <a:lt1>
        <a:sysClr val="window" lastClr="FFFFFF"/>
      </a:lt1>
      <a:dk2>
        <a:srgbClr val="595959"/>
      </a:dk2>
      <a:lt2>
        <a:srgbClr val="EEECE1"/>
      </a:lt2>
      <a:accent1>
        <a:srgbClr val="F4891E"/>
      </a:accent1>
      <a:accent2>
        <a:srgbClr val="7BCF27"/>
      </a:accent2>
      <a:accent3>
        <a:srgbClr val="9BBB59"/>
      </a:accent3>
      <a:accent4>
        <a:srgbClr val="00B0F0"/>
      </a:accent4>
      <a:accent5>
        <a:srgbClr val="4BACC6"/>
      </a:accent5>
      <a:accent6>
        <a:srgbClr val="F79646"/>
      </a:accent6>
      <a:hlink>
        <a:srgbClr val="00B0F0"/>
      </a:hlink>
      <a:folHlink>
        <a:srgbClr val="F489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Введение в PowerPoint 2011.potx</Template>
  <TotalTime>0</TotalTime>
  <Words>418</Words>
  <Application>Microsoft Macintosh PowerPoint</Application>
  <PresentationFormat>Экран (4:3)</PresentationFormat>
  <Paragraphs>52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Введение в PowerPoint 2011</vt:lpstr>
      <vt:lpstr>Слайд 1</vt:lpstr>
      <vt:lpstr>Современная школа – предлагаемые мероприятия</vt:lpstr>
      <vt:lpstr>1. Обучение цифровым технологиям</vt:lpstr>
      <vt:lpstr>2. Обучение цифровой безопасности</vt:lpstr>
      <vt:lpstr>3. Создание цифровой обучающей среды </vt:lpstr>
      <vt:lpstr>4. Повышение доступности цифровых технологий на базе школы.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2019-05-23T18:19:00Z</dcterms:modified>
</cp:coreProperties>
</file>