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2" r:id="rId1"/>
  </p:sldMasterIdLst>
  <p:sldIdLst>
    <p:sldId id="256" r:id="rId2"/>
    <p:sldId id="258" r:id="rId3"/>
    <p:sldId id="261" r:id="rId4"/>
    <p:sldId id="260" r:id="rId5"/>
    <p:sldId id="263" r:id="rId6"/>
    <p:sldId id="275" r:id="rId7"/>
    <p:sldId id="262" r:id="rId8"/>
    <p:sldId id="270" r:id="rId9"/>
    <p:sldId id="264" r:id="rId10"/>
    <p:sldId id="271" r:id="rId11"/>
    <p:sldId id="265" r:id="rId12"/>
    <p:sldId id="259" r:id="rId13"/>
    <p:sldId id="257" r:id="rId14"/>
    <p:sldId id="266" r:id="rId15"/>
    <p:sldId id="267" r:id="rId16"/>
    <p:sldId id="268" r:id="rId17"/>
    <p:sldId id="269" r:id="rId18"/>
    <p:sldId id="272" r:id="rId19"/>
    <p:sldId id="276" r:id="rId20"/>
    <p:sldId id="273" r:id="rId21"/>
    <p:sldId id="27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918"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33A48054-F260-4B95-9DFE-CFF3798BB5A3}" type="datetimeFigureOut">
              <a:rPr lang="ru-RU" smtClean="0"/>
              <a:t>03.12.2019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245097370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3A48054-F260-4B95-9DFE-CFF3798BB5A3}" type="datetimeFigureOut">
              <a:rPr lang="ru-RU" smtClean="0"/>
              <a:t>03.12.2019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742386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3A48054-F260-4B95-9DFE-CFF3798BB5A3}" type="datetimeFigureOut">
              <a:rPr lang="ru-RU" smtClean="0"/>
              <a:t>03.12.2019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381982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3A48054-F260-4B95-9DFE-CFF3798BB5A3}" type="datetimeFigureOut">
              <a:rPr lang="ru-RU" smtClean="0"/>
              <a:t>03.12.2019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175309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33A48054-F260-4B95-9DFE-CFF3798BB5A3}" type="datetimeFigureOut">
              <a:rPr lang="ru-RU" smtClean="0"/>
              <a:t>03.12.2019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263303201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7"/>
          <p:cNvSpPr>
            <a:spLocks noGrp="1"/>
          </p:cNvSpPr>
          <p:nvPr>
            <p:ph type="dt" sz="half" idx="10"/>
          </p:nvPr>
        </p:nvSpPr>
        <p:spPr/>
        <p:txBody>
          <a:bodyPr/>
          <a:lstStyle/>
          <a:p>
            <a:fld id="{33A48054-F260-4B95-9DFE-CFF3798BB5A3}" type="datetimeFigureOut">
              <a:rPr lang="ru-RU" smtClean="0"/>
              <a:t>03.12.2019</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1022364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33A48054-F260-4B95-9DFE-CFF3798BB5A3}" type="datetimeFigureOut">
              <a:rPr lang="ru-RU" smtClean="0"/>
              <a:t>03.12.2019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2E215D9-FD28-4C7E-9520-128242EB2A21}"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p14="http://schemas.microsoft.com/office/powerpoint/2010/main" val="3633358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3A48054-F260-4B95-9DFE-CFF3798BB5A3}" type="datetimeFigureOut">
              <a:rPr lang="ru-RU" smtClean="0"/>
              <a:t>03.12.2019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215301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A48054-F260-4B95-9DFE-CFF3798BB5A3}" type="datetimeFigureOut">
              <a:rPr lang="ru-RU" smtClean="0"/>
              <a:t>03.12.2019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108094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9" name="Date Placeholder 8"/>
          <p:cNvSpPr>
            <a:spLocks noGrp="1"/>
          </p:cNvSpPr>
          <p:nvPr>
            <p:ph type="dt" sz="half" idx="10"/>
          </p:nvPr>
        </p:nvSpPr>
        <p:spPr/>
        <p:txBody>
          <a:bodyPr/>
          <a:lstStyle/>
          <a:p>
            <a:fld id="{33A48054-F260-4B95-9DFE-CFF3798BB5A3}" type="datetimeFigureOut">
              <a:rPr lang="ru-RU" smtClean="0"/>
              <a:t>03.12.2019</a:t>
            </a:fld>
            <a:endParaRPr lang="ru-RU"/>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1" name="Slide Number Placeholder 10"/>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2915902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3A48054-F260-4B95-9DFE-CFF3798BB5A3}" type="datetimeFigureOut">
              <a:rPr lang="ru-RU" smtClean="0"/>
              <a:t>03.12.2019</a:t>
            </a:fld>
            <a:endParaRPr lang="ru-RU"/>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0" name="Slide Number Placeholder 9"/>
          <p:cNvSpPr>
            <a:spLocks noGrp="1"/>
          </p:cNvSpPr>
          <p:nvPr>
            <p:ph type="sldNum" sz="quarter" idx="12"/>
          </p:nvPr>
        </p:nvSpPr>
        <p:spPr/>
        <p:txBody>
          <a:bodyPr/>
          <a:lstStyle/>
          <a:p>
            <a:fld id="{62E215D9-FD28-4C7E-9520-128242EB2A21}" type="slidenum">
              <a:rPr lang="ru-RU" smtClean="0"/>
              <a:t>‹#›</a:t>
            </a:fld>
            <a:endParaRPr lang="ru-RU"/>
          </a:p>
        </p:txBody>
      </p:sp>
    </p:spTree>
    <p:extLst>
      <p:ext uri="{BB962C8B-B14F-4D97-AF65-F5344CB8AC3E}">
        <p14:creationId xmlns:p14="http://schemas.microsoft.com/office/powerpoint/2010/main" val="1794307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3A48054-F260-4B95-9DFE-CFF3798BB5A3}" type="datetimeFigureOut">
              <a:rPr lang="ru-RU" smtClean="0"/>
              <a:t>03.12.2019</a:t>
            </a:fld>
            <a:endParaRPr lang="ru-RU"/>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ru-RU"/>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62E215D9-FD28-4C7E-9520-128242EB2A21}" type="slidenum">
              <a:rPr lang="ru-RU" smtClean="0"/>
              <a:t>‹#›</a:t>
            </a:fld>
            <a:endParaRPr lang="ru-RU"/>
          </a:p>
        </p:txBody>
      </p:sp>
    </p:spTree>
    <p:extLst>
      <p:ext uri="{BB962C8B-B14F-4D97-AF65-F5344CB8AC3E}">
        <p14:creationId xmlns:p14="http://schemas.microsoft.com/office/powerpoint/2010/main" val="2511550998"/>
      </p:ext>
    </p:extLst>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4432300" y="2264022"/>
            <a:ext cx="2476500" cy="1645920"/>
          </a:xfrm>
        </p:spPr>
        <p:txBody>
          <a:bodyPr>
            <a:normAutofit/>
          </a:bodyPr>
          <a:lstStyle/>
          <a:p>
            <a:r>
              <a:rPr lang="ru-RU" sz="1600" dirty="0" smtClean="0"/>
              <a:t>Родительская радость. </a:t>
            </a:r>
            <a:r>
              <a:rPr lang="ru-RU" sz="1600" dirty="0" err="1" smtClean="0"/>
              <a:t>К.Лемох</a:t>
            </a:r>
            <a:endParaRPr lang="ru-RU" sz="1600" dirty="0"/>
          </a:p>
        </p:txBody>
      </p:sp>
      <p:sp>
        <p:nvSpPr>
          <p:cNvPr id="6" name="Подзаголовок 5"/>
          <p:cNvSpPr>
            <a:spLocks noGrp="1"/>
          </p:cNvSpPr>
          <p:nvPr>
            <p:ph type="subTitle" idx="1"/>
          </p:nvPr>
        </p:nvSpPr>
        <p:spPr/>
        <p:txBody>
          <a:bodyPr/>
          <a:lstStyle/>
          <a:p>
            <a:endParaRPr lang="ru-RU"/>
          </a:p>
        </p:txBody>
      </p:sp>
      <p:pic>
        <p:nvPicPr>
          <p:cNvPr id="4" name="Объект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1978025" y="0"/>
            <a:ext cx="8867775" cy="6858000"/>
          </a:xfrm>
        </p:spPr>
      </p:pic>
    </p:spTree>
    <p:extLst>
      <p:ext uri="{BB962C8B-B14F-4D97-AF65-F5344CB8AC3E}">
        <p14:creationId xmlns:p14="http://schemas.microsoft.com/office/powerpoint/2010/main" val="547277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98600" y="457200"/>
            <a:ext cx="9728200" cy="6210300"/>
          </a:xfrm>
        </p:spPr>
        <p:txBody>
          <a:bodyPr>
            <a:normAutofit/>
          </a:bodyPr>
          <a:lstStyle/>
          <a:p>
            <a:r>
              <a:rPr lang="ru-RU" sz="3600" i="1" dirty="0" smtClean="0"/>
              <a:t>В народном творчестве – самой древней форме музыки – есть такие песни и танцы, шутливый и озорной характер которых способен рассмешить самого серьёзного человека. </a:t>
            </a:r>
          </a:p>
          <a:p>
            <a:pPr algn="ctr"/>
            <a:endParaRPr lang="ru-RU" sz="4800" i="1" dirty="0" smtClean="0"/>
          </a:p>
          <a:p>
            <a:pPr algn="ctr"/>
            <a:r>
              <a:rPr lang="ru-RU" sz="4800" i="1" dirty="0" smtClean="0"/>
              <a:t>«Ноги сами в пляс пустились» </a:t>
            </a:r>
            <a:r>
              <a:rPr lang="ru-RU" sz="3600" i="1" dirty="0" smtClean="0"/>
              <a:t>– </a:t>
            </a:r>
          </a:p>
          <a:p>
            <a:pPr marL="0" indent="0" algn="ctr">
              <a:buNone/>
            </a:pPr>
            <a:r>
              <a:rPr lang="ru-RU" sz="3600" i="1" dirty="0" smtClean="0"/>
              <a:t>подумай, что означает это выражение?</a:t>
            </a:r>
            <a:endParaRPr lang="ru-RU" sz="3600" dirty="0"/>
          </a:p>
        </p:txBody>
      </p:sp>
    </p:spTree>
    <p:extLst>
      <p:ext uri="{BB962C8B-B14F-4D97-AF65-F5344CB8AC3E}">
        <p14:creationId xmlns:p14="http://schemas.microsoft.com/office/powerpoint/2010/main" val="1494547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98600" y="457200"/>
            <a:ext cx="9728200" cy="6210300"/>
          </a:xfrm>
        </p:spPr>
        <p:txBody>
          <a:bodyPr>
            <a:normAutofit/>
          </a:bodyPr>
          <a:lstStyle/>
          <a:p>
            <a:r>
              <a:rPr lang="ru-RU" sz="3600" i="1" dirty="0" smtClean="0"/>
              <a:t>Это выражение точно передаёт состояние человека, охваченного стихией зажигательной музыки, воздействующей помимо его желания.</a:t>
            </a:r>
          </a:p>
          <a:p>
            <a:r>
              <a:rPr lang="ru-RU" sz="3600" i="1" dirty="0" smtClean="0"/>
              <a:t>Не случайно композиторы всех времён так охотно включали в свои произведения весёлые народные песни и пляски, создающие эффект подлинного, живого, достоверного веселья.</a:t>
            </a:r>
          </a:p>
        </p:txBody>
      </p:sp>
    </p:spTree>
    <p:extLst>
      <p:ext uri="{BB962C8B-B14F-4D97-AF65-F5344CB8AC3E}">
        <p14:creationId xmlns:p14="http://schemas.microsoft.com/office/powerpoint/2010/main" val="12979454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686800" y="2087880"/>
            <a:ext cx="3352800" cy="1645920"/>
          </a:xfrm>
        </p:spPr>
        <p:txBody>
          <a:bodyPr>
            <a:noAutofit/>
          </a:bodyPr>
          <a:lstStyle/>
          <a:p>
            <a:r>
              <a:rPr lang="ru-RU" sz="2800" dirty="0" smtClean="0"/>
              <a:t>Опера «Садко»</a:t>
            </a:r>
            <a:br>
              <a:rPr lang="ru-RU" sz="2800" dirty="0" smtClean="0"/>
            </a:br>
            <a:r>
              <a:rPr lang="ru-RU" sz="2800" dirty="0" err="1" smtClean="0"/>
              <a:t>Н.Римский</a:t>
            </a:r>
            <a:r>
              <a:rPr lang="ru-RU" sz="2800" dirty="0" smtClean="0"/>
              <a:t>-Корсаков</a:t>
            </a:r>
            <a:endParaRPr lang="ru-RU" sz="2800" dirty="0"/>
          </a:p>
        </p:txBody>
      </p:sp>
      <p:sp>
        <p:nvSpPr>
          <p:cNvPr id="3" name="Подзаголовок 2"/>
          <p:cNvSpPr>
            <a:spLocks noGrp="1"/>
          </p:cNvSpPr>
          <p:nvPr>
            <p:ph type="subTitle" idx="1"/>
          </p:nvPr>
        </p:nvSpPr>
        <p:spPr>
          <a:xfrm>
            <a:off x="502856" y="2386744"/>
            <a:ext cx="2786444" cy="1239894"/>
          </a:xfrm>
        </p:spPr>
        <p:txBody>
          <a:bodyPr>
            <a:normAutofit/>
          </a:bodyPr>
          <a:lstStyle/>
          <a:p>
            <a:r>
              <a:rPr lang="ru-RU" sz="2800" dirty="0" smtClean="0">
                <a:solidFill>
                  <a:schemeClr val="bg1"/>
                </a:solidFill>
              </a:rPr>
              <a:t>Садко</a:t>
            </a:r>
          </a:p>
          <a:p>
            <a:r>
              <a:rPr lang="ru-RU" sz="2800" dirty="0" smtClean="0">
                <a:solidFill>
                  <a:schemeClr val="bg1"/>
                </a:solidFill>
              </a:rPr>
              <a:t>С. Репин</a:t>
            </a:r>
            <a:endParaRPr lang="ru-RU" sz="2800" dirty="0">
              <a:solidFill>
                <a:schemeClr val="bg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0611" y="0"/>
            <a:ext cx="4839789" cy="6858000"/>
          </a:xfrm>
          <a:prstGeom prst="rect">
            <a:avLst/>
          </a:prstGeom>
        </p:spPr>
      </p:pic>
    </p:spTree>
    <p:extLst>
      <p:ext uri="{BB962C8B-B14F-4D97-AF65-F5344CB8AC3E}">
        <p14:creationId xmlns:p14="http://schemas.microsoft.com/office/powerpoint/2010/main" val="29504219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9100" y="2488344"/>
            <a:ext cx="3238500" cy="1645920"/>
          </a:xfrm>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Объект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089275" y="0"/>
            <a:ext cx="5724525" cy="6848475"/>
          </a:xfrm>
        </p:spPr>
      </p:pic>
    </p:spTree>
    <p:extLst>
      <p:ext uri="{BB962C8B-B14F-4D97-AF65-F5344CB8AC3E}">
        <p14:creationId xmlns:p14="http://schemas.microsoft.com/office/powerpoint/2010/main" val="1229668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98600" y="457200"/>
            <a:ext cx="9728200" cy="6210300"/>
          </a:xfrm>
        </p:spPr>
        <p:txBody>
          <a:bodyPr>
            <a:normAutofit/>
          </a:bodyPr>
          <a:lstStyle/>
          <a:p>
            <a:r>
              <a:rPr lang="ru-RU" sz="3600" i="1" dirty="0" smtClean="0"/>
              <a:t>В опере «Садко» одной из важных идей является </a:t>
            </a:r>
            <a:r>
              <a:rPr lang="ru-RU" sz="3600" i="1" dirty="0" err="1" smtClean="0"/>
              <a:t>всепокоряющая</a:t>
            </a:r>
            <a:r>
              <a:rPr lang="ru-RU" sz="3600" i="1" dirty="0" smtClean="0"/>
              <a:t> власть искусства. Песни Садко становятся не просто характеристикой главного героя, но той могучей силой, которая покоряет холодное чуждое земным радостям царство Морского царя. За эти песни полюбила Садко прекрасная сказочная Морская царевна. Под его весёлый гусельный наигрыш пускается в пляс всё подводное царство.</a:t>
            </a:r>
          </a:p>
        </p:txBody>
      </p:sp>
    </p:spTree>
    <p:extLst>
      <p:ext uri="{BB962C8B-B14F-4D97-AF65-F5344CB8AC3E}">
        <p14:creationId xmlns:p14="http://schemas.microsoft.com/office/powerpoint/2010/main" val="3341097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43700" y="457200"/>
            <a:ext cx="4483100" cy="6210300"/>
          </a:xfrm>
        </p:spPr>
        <p:txBody>
          <a:bodyPr>
            <a:normAutofit/>
          </a:bodyPr>
          <a:lstStyle/>
          <a:p>
            <a:r>
              <a:rPr lang="ru-RU" sz="3600" i="1" dirty="0" smtClean="0"/>
              <a:t>Н.А. Римский-Корсаков Хороводная песня Садко. Из оперы «Садко»</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698" y="269416"/>
            <a:ext cx="4687811" cy="6131384"/>
          </a:xfrm>
          <a:prstGeom prst="rect">
            <a:avLst/>
          </a:prstGeom>
        </p:spPr>
      </p:pic>
    </p:spTree>
    <p:extLst>
      <p:ext uri="{BB962C8B-B14F-4D97-AF65-F5344CB8AC3E}">
        <p14:creationId xmlns:p14="http://schemas.microsoft.com/office/powerpoint/2010/main" val="769697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44600" y="304800"/>
            <a:ext cx="9982200" cy="6362700"/>
          </a:xfrm>
        </p:spPr>
        <p:txBody>
          <a:bodyPr>
            <a:normAutofit/>
          </a:bodyPr>
          <a:lstStyle/>
          <a:p>
            <a:r>
              <a:rPr lang="ru-RU" sz="3600" i="1" dirty="0" smtClean="0"/>
              <a:t>Подумай, с какой целью композиторы включают в свои произведения весёлые песни и пляски?</a:t>
            </a:r>
          </a:p>
          <a:p>
            <a:endParaRPr lang="ru-RU" sz="3600" i="1" dirty="0"/>
          </a:p>
          <a:p>
            <a:r>
              <a:rPr lang="ru-RU" sz="3600" i="1" dirty="0" smtClean="0"/>
              <a:t>Можно ли, считать «Хороводная песня» Садко воплощает состояние </a:t>
            </a:r>
            <a:r>
              <a:rPr lang="ru-RU" sz="3600" i="1" dirty="0" err="1" smtClean="0"/>
              <a:t>всепоглащающей</a:t>
            </a:r>
            <a:r>
              <a:rPr lang="ru-RU" sz="3600" i="1" dirty="0"/>
              <a:t> </a:t>
            </a:r>
            <a:r>
              <a:rPr lang="ru-RU" sz="3600" i="1" dirty="0" smtClean="0"/>
              <a:t>радости?</a:t>
            </a:r>
          </a:p>
          <a:p>
            <a:endParaRPr lang="ru-RU" sz="3600" i="1" dirty="0" smtClean="0"/>
          </a:p>
          <a:p>
            <a:r>
              <a:rPr lang="ru-RU" sz="3600" i="1" dirty="0" smtClean="0"/>
              <a:t>Вспомни, в каких музыкальных произведениях господствуют радостные чувства?</a:t>
            </a:r>
          </a:p>
        </p:txBody>
      </p:sp>
    </p:spTree>
    <p:extLst>
      <p:ext uri="{BB962C8B-B14F-4D97-AF65-F5344CB8AC3E}">
        <p14:creationId xmlns:p14="http://schemas.microsoft.com/office/powerpoint/2010/main" val="26092575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96108" y="330200"/>
            <a:ext cx="11581592" cy="6337300"/>
          </a:xfrm>
        </p:spPr>
        <p:txBody>
          <a:bodyPr>
            <a:normAutofit/>
          </a:bodyPr>
          <a:lstStyle/>
          <a:p>
            <a:r>
              <a:rPr lang="ru-RU" sz="3600" i="1" dirty="0" smtClean="0"/>
              <a:t>                         И.С. Бах «Шутка»</a:t>
            </a:r>
          </a:p>
          <a:p>
            <a:endParaRPr lang="ru-RU" sz="3600" i="1" dirty="0"/>
          </a:p>
          <a:p>
            <a:r>
              <a:rPr lang="ru-RU" sz="3600" i="1" dirty="0" smtClean="0"/>
              <a:t>                              Р. Щедрин «Озорные частушки»</a:t>
            </a:r>
          </a:p>
          <a:p>
            <a:endParaRPr lang="ru-RU" sz="3600" i="1" dirty="0" smtClean="0"/>
          </a:p>
          <a:p>
            <a:pPr marL="0" indent="0">
              <a:buNone/>
            </a:pPr>
            <a:r>
              <a:rPr lang="ru-RU" sz="3600" i="1" dirty="0" smtClean="0"/>
              <a:t>И</a:t>
            </a:r>
            <a:r>
              <a:rPr lang="ru-RU" sz="3600" i="1" dirty="0"/>
              <a:t>. Дунаевский «Марш весёлых </a:t>
            </a:r>
            <a:r>
              <a:rPr lang="ru-RU" sz="3600" i="1" smtClean="0"/>
              <a:t>ребят»</a:t>
            </a:r>
            <a:endParaRPr lang="ru-RU" sz="3600" i="1" dirty="0" smtClean="0"/>
          </a:p>
          <a:p>
            <a:r>
              <a:rPr lang="ru-RU" sz="3600" i="1" dirty="0"/>
              <a:t> </a:t>
            </a:r>
            <a:r>
              <a:rPr lang="ru-RU" sz="3600" i="1" dirty="0" smtClean="0"/>
              <a:t>                                   </a:t>
            </a:r>
          </a:p>
          <a:p>
            <a:r>
              <a:rPr lang="ru-RU" sz="3600" i="1" dirty="0"/>
              <a:t> </a:t>
            </a:r>
            <a:r>
              <a:rPr lang="ru-RU" sz="3600" i="1" dirty="0" smtClean="0"/>
              <a:t>                                     М.И. Глинка «Камаринская»</a:t>
            </a:r>
          </a:p>
          <a:p>
            <a:endParaRPr lang="ru-RU" sz="3600" i="1" dirty="0"/>
          </a:p>
          <a:p>
            <a:r>
              <a:rPr lang="ru-RU" sz="3600" i="1" dirty="0" smtClean="0"/>
              <a:t>            </a:t>
            </a: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961" y="3706162"/>
            <a:ext cx="2151062" cy="2868083"/>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98932" y="4161391"/>
            <a:ext cx="2235918" cy="2696609"/>
          </a:xfrm>
          <a:prstGeom prst="rect">
            <a:avLst/>
          </a:prstGeom>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7244" y="0"/>
            <a:ext cx="2235918" cy="2578356"/>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82200" y="648565"/>
            <a:ext cx="2152650" cy="2870200"/>
          </a:xfrm>
          <a:prstGeom prst="rect">
            <a:avLst/>
          </a:prstGeom>
        </p:spPr>
      </p:pic>
    </p:spTree>
    <p:extLst>
      <p:ext uri="{BB962C8B-B14F-4D97-AF65-F5344CB8AC3E}">
        <p14:creationId xmlns:p14="http://schemas.microsoft.com/office/powerpoint/2010/main" val="35878537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44600" y="304800"/>
            <a:ext cx="9982200" cy="6362700"/>
          </a:xfrm>
        </p:spPr>
        <p:txBody>
          <a:bodyPr>
            <a:normAutofit/>
          </a:bodyPr>
          <a:lstStyle/>
          <a:p>
            <a:r>
              <a:rPr lang="ru-RU" sz="3600" b="1" dirty="0"/>
              <a:t>ПОДВЕДЕНИЕ ИТОГОВ УРОКА </a:t>
            </a:r>
            <a:endParaRPr lang="ru-RU" sz="3600" b="1" dirty="0" smtClean="0"/>
          </a:p>
          <a:p>
            <a:endParaRPr lang="ru-RU" sz="2400" dirty="0" smtClean="0"/>
          </a:p>
          <a:p>
            <a:r>
              <a:rPr lang="ru-RU" sz="3600" dirty="0" smtClean="0"/>
              <a:t> </a:t>
            </a:r>
            <a:r>
              <a:rPr lang="ru-RU" sz="3600" dirty="0"/>
              <a:t>Чему был посвящён урок? </a:t>
            </a:r>
            <a:endParaRPr lang="ru-RU" sz="3600" dirty="0" smtClean="0"/>
          </a:p>
          <a:p>
            <a:endParaRPr lang="ru-RU" sz="3600" dirty="0" smtClean="0"/>
          </a:p>
          <a:p>
            <a:r>
              <a:rPr lang="ru-RU" sz="3600" dirty="0" smtClean="0"/>
              <a:t> Какие </a:t>
            </a:r>
            <a:r>
              <a:rPr lang="ru-RU" sz="3600" dirty="0"/>
              <a:t>выразительные средства помогают создавать радостное настроение в музыке? </a:t>
            </a:r>
            <a:endParaRPr lang="ru-RU" sz="3600" dirty="0" smtClean="0"/>
          </a:p>
          <a:p>
            <a:endParaRPr lang="ru-RU" sz="3600" dirty="0"/>
          </a:p>
          <a:p>
            <a:r>
              <a:rPr lang="ru-RU" sz="3600" dirty="0" smtClean="0"/>
              <a:t> </a:t>
            </a:r>
            <a:r>
              <a:rPr lang="ru-RU" sz="3600" dirty="0"/>
              <a:t>Актуальна ли музыка, основой которой являются образы радости?</a:t>
            </a:r>
            <a:endParaRPr lang="ru-RU" sz="3600" i="1" dirty="0" smtClean="0"/>
          </a:p>
        </p:txBody>
      </p:sp>
    </p:spTree>
    <p:extLst>
      <p:ext uri="{BB962C8B-B14F-4D97-AF65-F5344CB8AC3E}">
        <p14:creationId xmlns:p14="http://schemas.microsoft.com/office/powerpoint/2010/main" val="24851495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2231136" y="2638044"/>
            <a:ext cx="7729728" cy="3497285"/>
          </a:xfrm>
        </p:spPr>
        <p:txBody>
          <a:bodyPr>
            <a:normAutofit/>
          </a:bodyPr>
          <a:lstStyle/>
          <a:p>
            <a:r>
              <a:rPr lang="ru-RU" sz="3600" dirty="0" smtClean="0"/>
              <a:t>1. какие композиторы использовали образы радости в музыке?</a:t>
            </a:r>
          </a:p>
          <a:p>
            <a:r>
              <a:rPr lang="ru-RU" sz="3600" dirty="0" smtClean="0"/>
              <a:t>2. какая эта музыка?</a:t>
            </a:r>
          </a:p>
          <a:p>
            <a:r>
              <a:rPr lang="ru-RU" sz="3600" dirty="0" smtClean="0"/>
              <a:t>3. что мы узнали нового?</a:t>
            </a:r>
          </a:p>
          <a:p>
            <a:r>
              <a:rPr lang="ru-RU" sz="3600" dirty="0" smtClean="0"/>
              <a:t>4. что повторили?</a:t>
            </a:r>
            <a:endParaRPr lang="ru-RU" sz="3600" dirty="0"/>
          </a:p>
        </p:txBody>
      </p:sp>
    </p:spTree>
    <p:extLst>
      <p:ext uri="{BB962C8B-B14F-4D97-AF65-F5344CB8AC3E}">
        <p14:creationId xmlns:p14="http://schemas.microsoft.com/office/powerpoint/2010/main" val="2033081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73500" y="2047126"/>
            <a:ext cx="3949700" cy="1645920"/>
          </a:xfrm>
        </p:spPr>
        <p:txBody>
          <a:bodyPr>
            <a:normAutofit fontScale="90000"/>
          </a:bodyPr>
          <a:lstStyle/>
          <a:p>
            <a:r>
              <a:rPr lang="ru-RU" dirty="0" smtClean="0"/>
              <a:t>Минутная радость. </a:t>
            </a:r>
            <a:r>
              <a:rPr lang="ru-RU" dirty="0" err="1" smtClean="0"/>
              <a:t>А.Ржевская</a:t>
            </a:r>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8224" y="11535"/>
            <a:ext cx="5222875" cy="6846465"/>
          </a:xfrm>
          <a:prstGeom prst="rect">
            <a:avLst/>
          </a:prstGeom>
        </p:spPr>
      </p:pic>
    </p:spTree>
    <p:extLst>
      <p:ext uri="{BB962C8B-B14F-4D97-AF65-F5344CB8AC3E}">
        <p14:creationId xmlns:p14="http://schemas.microsoft.com/office/powerpoint/2010/main" val="1717209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err="1"/>
              <a:t>синквейн</a:t>
            </a:r>
            <a:endParaRPr lang="ru-RU" sz="5400" dirty="0"/>
          </a:p>
        </p:txBody>
      </p:sp>
      <p:sp>
        <p:nvSpPr>
          <p:cNvPr id="3" name="Объект 2"/>
          <p:cNvSpPr>
            <a:spLocks noGrp="1"/>
          </p:cNvSpPr>
          <p:nvPr>
            <p:ph idx="1"/>
          </p:nvPr>
        </p:nvSpPr>
        <p:spPr/>
        <p:txBody>
          <a:bodyPr>
            <a:noAutofit/>
          </a:bodyPr>
          <a:lstStyle/>
          <a:p>
            <a:pPr indent="0">
              <a:buNone/>
            </a:pPr>
            <a:r>
              <a:rPr lang="ru-RU" sz="2400" dirty="0"/>
              <a:t>1 строка – одно существительное, выражающее главную тему </a:t>
            </a:r>
            <a:r>
              <a:rPr lang="ru-RU" sz="2400" dirty="0" err="1"/>
              <a:t>cинквейна</a:t>
            </a:r>
            <a:r>
              <a:rPr lang="ru-RU" sz="2400" dirty="0"/>
              <a:t>.</a:t>
            </a:r>
          </a:p>
          <a:p>
            <a:pPr indent="0">
              <a:buNone/>
            </a:pPr>
            <a:r>
              <a:rPr lang="ru-RU" sz="2400" dirty="0"/>
              <a:t>2 строка – два прилагательных, выражающих главную мысль.</a:t>
            </a:r>
          </a:p>
          <a:p>
            <a:pPr indent="0">
              <a:buNone/>
            </a:pPr>
            <a:r>
              <a:rPr lang="ru-RU" sz="2400" dirty="0"/>
              <a:t>3 строка – три глагола, описывающие действия в рамках темы.</a:t>
            </a:r>
          </a:p>
          <a:p>
            <a:pPr indent="0">
              <a:buNone/>
            </a:pPr>
            <a:r>
              <a:rPr lang="ru-RU" sz="2400" dirty="0"/>
              <a:t>4 строка – фраза, несущая определенный смысл.</a:t>
            </a:r>
          </a:p>
          <a:p>
            <a:pPr indent="0">
              <a:buNone/>
            </a:pPr>
            <a:r>
              <a:rPr lang="ru-RU" sz="2400" dirty="0"/>
              <a:t>5 строка – заключение в форме существительного (ассоциация с первым словом</a:t>
            </a:r>
            <a:r>
              <a:rPr lang="ru-RU" sz="2400" dirty="0" smtClean="0"/>
              <a:t>).</a:t>
            </a:r>
            <a:endParaRPr lang="ru-RU" sz="2400" dirty="0"/>
          </a:p>
        </p:txBody>
      </p:sp>
    </p:spTree>
    <p:extLst>
      <p:ext uri="{BB962C8B-B14F-4D97-AF65-F5344CB8AC3E}">
        <p14:creationId xmlns:p14="http://schemas.microsoft.com/office/powerpoint/2010/main" val="3377055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graphicFrame>
        <p:nvGraphicFramePr>
          <p:cNvPr id="4" name="Содержимое 3"/>
          <p:cNvGraphicFramePr>
            <a:graphicFrameLocks/>
          </p:cNvGraphicFramePr>
          <p:nvPr>
            <p:extLst>
              <p:ext uri="{D42A27DB-BD31-4B8C-83A1-F6EECF244321}">
                <p14:modId xmlns:p14="http://schemas.microsoft.com/office/powerpoint/2010/main" val="3762882082"/>
              </p:ext>
            </p:extLst>
          </p:nvPr>
        </p:nvGraphicFramePr>
        <p:xfrm>
          <a:off x="2064774" y="280220"/>
          <a:ext cx="8377084" cy="4426922"/>
        </p:xfrm>
        <a:graphic>
          <a:graphicData uri="http://schemas.openxmlformats.org/drawingml/2006/table">
            <a:tbl>
              <a:tblPr firstRow="1" bandRow="1">
                <a:tableStyleId>{5C22544A-7EE6-4342-B048-85BDC9FD1C3A}</a:tableStyleId>
              </a:tblPr>
              <a:tblGrid>
                <a:gridCol w="2046105"/>
                <a:gridCol w="6330979"/>
              </a:tblGrid>
              <a:tr h="563927">
                <a:tc>
                  <a:txBody>
                    <a:bodyPr/>
                    <a:lstStyle/>
                    <a:p>
                      <a:r>
                        <a:rPr lang="ru-RU" sz="2800" b="1" dirty="0" smtClean="0">
                          <a:solidFill>
                            <a:schemeClr val="tx1"/>
                          </a:solidFill>
                        </a:rPr>
                        <a:t>Да/Нет</a:t>
                      </a:r>
                      <a:endParaRPr lang="ru-RU" sz="2800" b="1" dirty="0">
                        <a:solidFill>
                          <a:schemeClr val="tx1"/>
                        </a:solidFill>
                      </a:endParaRPr>
                    </a:p>
                  </a:txBody>
                  <a:tcPr marT="45724" marB="45724"/>
                </a:tc>
                <a:tc>
                  <a:txBody>
                    <a:bodyPr/>
                    <a:lstStyle/>
                    <a:p>
                      <a:r>
                        <a:rPr lang="ru-RU" sz="2800" b="1" dirty="0" smtClean="0">
                          <a:solidFill>
                            <a:schemeClr val="tx1"/>
                          </a:solidFill>
                        </a:rPr>
                        <a:t>Внимательно слушал музыку</a:t>
                      </a:r>
                      <a:endParaRPr lang="ru-RU" sz="2800" b="1" dirty="0">
                        <a:solidFill>
                          <a:schemeClr val="tx1"/>
                        </a:solidFill>
                      </a:endParaRPr>
                    </a:p>
                  </a:txBody>
                  <a:tcPr marT="45724" marB="45724"/>
                </a:tc>
              </a:tr>
              <a:tr h="7191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chemeClr val="tx1"/>
                          </a:solidFill>
                        </a:rPr>
                        <a:t>Да/Нет</a:t>
                      </a:r>
                    </a:p>
                    <a:p>
                      <a:endParaRPr lang="ru-RU" sz="2800" b="1" dirty="0">
                        <a:solidFill>
                          <a:schemeClr val="tx1"/>
                        </a:solidFill>
                      </a:endParaRPr>
                    </a:p>
                  </a:txBody>
                  <a:tcPr marT="45724" marB="45724"/>
                </a:tc>
                <a:tc>
                  <a:txBody>
                    <a:bodyPr/>
                    <a:lstStyle/>
                    <a:p>
                      <a:r>
                        <a:rPr lang="ru-RU" sz="2800" b="1" dirty="0" smtClean="0">
                          <a:solidFill>
                            <a:schemeClr val="tx1"/>
                          </a:solidFill>
                        </a:rPr>
                        <a:t>Читал информацию в презентации</a:t>
                      </a:r>
                      <a:endParaRPr lang="ru-RU" sz="2800" b="1" dirty="0">
                        <a:solidFill>
                          <a:schemeClr val="tx1"/>
                        </a:solidFill>
                      </a:endParaRPr>
                    </a:p>
                  </a:txBody>
                  <a:tcPr marT="45724" marB="45724"/>
                </a:tc>
              </a:tr>
              <a:tr h="6297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chemeClr val="tx1"/>
                          </a:solidFill>
                        </a:rPr>
                        <a:t>Да/Нет</a:t>
                      </a:r>
                    </a:p>
                    <a:p>
                      <a:endParaRPr lang="ru-RU" sz="2800" b="1" dirty="0">
                        <a:solidFill>
                          <a:schemeClr val="tx1"/>
                        </a:solidFill>
                      </a:endParaRPr>
                    </a:p>
                  </a:txBody>
                  <a:tcPr marT="45724" marB="45724"/>
                </a:tc>
                <a:tc>
                  <a:txBody>
                    <a:bodyPr/>
                    <a:lstStyle/>
                    <a:p>
                      <a:r>
                        <a:rPr lang="ru-RU" sz="2800" b="1" dirty="0" smtClean="0">
                          <a:solidFill>
                            <a:schemeClr val="tx1"/>
                          </a:solidFill>
                        </a:rPr>
                        <a:t>Написал характеристику к музыке</a:t>
                      </a:r>
                      <a:endParaRPr lang="ru-RU" sz="2800" b="1" dirty="0">
                        <a:solidFill>
                          <a:schemeClr val="tx1"/>
                        </a:solidFill>
                      </a:endParaRPr>
                    </a:p>
                  </a:txBody>
                  <a:tcPr marT="45724" marB="45724"/>
                </a:tc>
              </a:tr>
              <a:tr h="5107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chemeClr val="tx1"/>
                          </a:solidFill>
                        </a:rPr>
                        <a:t>Да/Нет</a:t>
                      </a:r>
                    </a:p>
                    <a:p>
                      <a:endParaRPr lang="ru-RU" sz="2800" b="1" dirty="0">
                        <a:solidFill>
                          <a:schemeClr val="tx1"/>
                        </a:solidFill>
                      </a:endParaRPr>
                    </a:p>
                  </a:txBody>
                  <a:tcPr marT="45724" marB="45724"/>
                </a:tc>
                <a:tc>
                  <a:txBody>
                    <a:bodyPr/>
                    <a:lstStyle/>
                    <a:p>
                      <a:r>
                        <a:rPr lang="ru-RU" sz="2800" b="1" dirty="0" smtClean="0">
                          <a:solidFill>
                            <a:schemeClr val="tx1"/>
                          </a:solidFill>
                        </a:rPr>
                        <a:t>Отвечал на вопросы учителя.</a:t>
                      </a:r>
                      <a:endParaRPr lang="ru-RU" sz="2800" b="1" dirty="0">
                        <a:solidFill>
                          <a:schemeClr val="tx1"/>
                        </a:solidFill>
                      </a:endParaRPr>
                    </a:p>
                  </a:txBody>
                  <a:tcPr marT="45724" marB="45724"/>
                </a:tc>
              </a:tr>
              <a:tr h="10283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chemeClr val="tx1"/>
                          </a:solidFill>
                        </a:rPr>
                        <a:t>Да/Нет</a:t>
                      </a:r>
                    </a:p>
                    <a:p>
                      <a:endParaRPr lang="ru-RU" sz="2800" b="1" dirty="0">
                        <a:solidFill>
                          <a:schemeClr val="tx1"/>
                        </a:solidFill>
                      </a:endParaRPr>
                    </a:p>
                  </a:txBody>
                  <a:tcPr marT="45724" marB="45724"/>
                </a:tc>
                <a:tc>
                  <a:txBody>
                    <a:bodyPr/>
                    <a:lstStyle/>
                    <a:p>
                      <a:r>
                        <a:rPr lang="ru-RU" sz="2800" b="1" dirty="0" smtClean="0">
                          <a:solidFill>
                            <a:schemeClr val="tx1"/>
                          </a:solidFill>
                        </a:rPr>
                        <a:t>Высказывал свои мысли и чувства от прослушивания.</a:t>
                      </a:r>
                      <a:endParaRPr lang="ru-RU" sz="2800" b="1" dirty="0">
                        <a:solidFill>
                          <a:schemeClr val="tx1"/>
                        </a:solidFill>
                      </a:endParaRPr>
                    </a:p>
                  </a:txBody>
                  <a:tcPr marT="45724" marB="45724"/>
                </a:tc>
              </a:tr>
            </a:tbl>
          </a:graphicData>
        </a:graphic>
      </p:graphicFrame>
      <p:sp>
        <p:nvSpPr>
          <p:cNvPr id="5" name="Прямоугольник 4"/>
          <p:cNvSpPr/>
          <p:nvPr/>
        </p:nvSpPr>
        <p:spPr>
          <a:xfrm>
            <a:off x="3033251" y="4716629"/>
            <a:ext cx="6744930" cy="1815882"/>
          </a:xfrm>
          <a:prstGeom prst="rect">
            <a:avLst/>
          </a:prstGeom>
        </p:spPr>
        <p:txBody>
          <a:bodyPr wrap="square">
            <a:spAutoFit/>
          </a:bodyPr>
          <a:lstStyle/>
          <a:p>
            <a:r>
              <a:rPr lang="ru-RU" altLang="ru-RU" sz="2800" b="1" u="sng" dirty="0"/>
              <a:t>ДА</a:t>
            </a:r>
            <a:r>
              <a:rPr lang="ru-RU" altLang="ru-RU" sz="2800" b="1" dirty="0"/>
              <a:t>  в каждой колонке таблицы 1 балл</a:t>
            </a:r>
          </a:p>
          <a:p>
            <a:r>
              <a:rPr lang="ru-RU" altLang="ru-RU" sz="2800" b="1" dirty="0"/>
              <a:t>Итого максимум 6 баллов</a:t>
            </a:r>
          </a:p>
          <a:p>
            <a:r>
              <a:rPr lang="ru-RU" altLang="ru-RU" sz="2800" b="1" dirty="0"/>
              <a:t> </a:t>
            </a:r>
            <a:r>
              <a:rPr lang="ru-RU" altLang="ru-RU" sz="2800" b="1" dirty="0" smtClean="0"/>
              <a:t>5 </a:t>
            </a:r>
            <a:r>
              <a:rPr lang="ru-RU" altLang="ru-RU" sz="2800" b="1" dirty="0"/>
              <a:t>баллов – оценка «5»</a:t>
            </a:r>
          </a:p>
          <a:p>
            <a:r>
              <a:rPr lang="ru-RU" altLang="ru-RU" sz="2800" b="1" dirty="0"/>
              <a:t> 4 балла – оценка «4»</a:t>
            </a:r>
            <a:endParaRPr lang="ru-RU" sz="2800" dirty="0"/>
          </a:p>
        </p:txBody>
      </p:sp>
    </p:spTree>
    <p:extLst>
      <p:ext uri="{BB962C8B-B14F-4D97-AF65-F5344CB8AC3E}">
        <p14:creationId xmlns:p14="http://schemas.microsoft.com/office/powerpoint/2010/main" val="2096072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00200" y="342900"/>
            <a:ext cx="9626600" cy="6324600"/>
          </a:xfrm>
        </p:spPr>
        <p:txBody>
          <a:bodyPr>
            <a:normAutofit/>
          </a:bodyPr>
          <a:lstStyle/>
          <a:p>
            <a:r>
              <a:rPr lang="ru-RU" sz="3600" i="1" dirty="0"/>
              <a:t>В аттическую форму заключён</a:t>
            </a:r>
            <a:br>
              <a:rPr lang="ru-RU" sz="3600" i="1" dirty="0"/>
            </a:br>
            <a:r>
              <a:rPr lang="ru-RU" sz="3600" i="1" dirty="0"/>
              <a:t>Безмолвный, многоликий мир страстей,</a:t>
            </a:r>
            <a:br>
              <a:rPr lang="ru-RU" sz="3600" i="1" dirty="0"/>
            </a:br>
            <a:r>
              <a:rPr lang="ru-RU" sz="3600" i="1" dirty="0"/>
              <a:t>Мужей отвага, прелесть юных жён</a:t>
            </a:r>
            <a:br>
              <a:rPr lang="ru-RU" sz="3600" i="1" dirty="0"/>
            </a:br>
            <a:r>
              <a:rPr lang="ru-RU" sz="3600" i="1" dirty="0"/>
              <a:t>И свежесть благодатная ветвей.</a:t>
            </a:r>
            <a:br>
              <a:rPr lang="ru-RU" sz="3600" i="1" dirty="0"/>
            </a:br>
            <a:r>
              <a:rPr lang="ru-RU" sz="3600" i="1" dirty="0"/>
              <a:t>Века переживёшь ты не спроста.</a:t>
            </a:r>
            <a:br>
              <a:rPr lang="ru-RU" sz="3600" i="1" dirty="0"/>
            </a:br>
            <a:r>
              <a:rPr lang="ru-RU" sz="3600" i="1" dirty="0"/>
              <a:t>Когда мы сгинем в будущем, как дым,</a:t>
            </a:r>
            <a:br>
              <a:rPr lang="ru-RU" sz="3600" i="1" dirty="0"/>
            </a:br>
            <a:r>
              <a:rPr lang="ru-RU" sz="3600" i="1" dirty="0"/>
              <a:t>И снова скорбь людскую ранит грудь,</a:t>
            </a:r>
            <a:br>
              <a:rPr lang="ru-RU" sz="3600" i="1" dirty="0"/>
            </a:br>
            <a:r>
              <a:rPr lang="ru-RU" sz="3600" i="1" dirty="0"/>
              <a:t>Ты скажешь поколениям иным:</a:t>
            </a:r>
            <a:br>
              <a:rPr lang="ru-RU" sz="3600" i="1" dirty="0"/>
            </a:br>
            <a:r>
              <a:rPr lang="ru-RU" sz="3600" i="1" dirty="0"/>
              <a:t>«В прекрасном - правда, в правде - красота.</a:t>
            </a:r>
            <a:br>
              <a:rPr lang="ru-RU" sz="3600" i="1" dirty="0"/>
            </a:br>
            <a:r>
              <a:rPr lang="ru-RU" sz="3600" i="1" dirty="0"/>
              <a:t>Вот знания</a:t>
            </a:r>
            <a:r>
              <a:rPr lang="ru-RU" sz="3600" dirty="0"/>
              <a:t> земного смысл и суть…»</a:t>
            </a:r>
          </a:p>
          <a:p>
            <a:r>
              <a:rPr lang="ru-RU" sz="3600" i="1" dirty="0"/>
              <a:t>Дж. Китс (английский поэт)</a:t>
            </a:r>
            <a:endParaRPr lang="ru-RU" sz="3600" dirty="0"/>
          </a:p>
          <a:p>
            <a:endParaRPr lang="ru-RU" dirty="0"/>
          </a:p>
        </p:txBody>
      </p:sp>
    </p:spTree>
    <p:extLst>
      <p:ext uri="{BB962C8B-B14F-4D97-AF65-F5344CB8AC3E}">
        <p14:creationId xmlns:p14="http://schemas.microsoft.com/office/powerpoint/2010/main" val="2196485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Образы радости в музыке</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1338845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a:t>
            </a:r>
            <a:endParaRPr lang="ru-RU" dirty="0"/>
          </a:p>
        </p:txBody>
      </p:sp>
      <p:sp>
        <p:nvSpPr>
          <p:cNvPr id="3" name="Объект 2"/>
          <p:cNvSpPr>
            <a:spLocks noGrp="1"/>
          </p:cNvSpPr>
          <p:nvPr>
            <p:ph idx="1"/>
          </p:nvPr>
        </p:nvSpPr>
        <p:spPr/>
        <p:txBody>
          <a:bodyPr>
            <a:normAutofit/>
          </a:bodyPr>
          <a:lstStyle/>
          <a:p>
            <a:pPr algn="ctr"/>
            <a:r>
              <a:rPr lang="ru-RU" sz="3600" dirty="0" smtClean="0"/>
              <a:t>Сформировать знание </a:t>
            </a:r>
            <a:r>
              <a:rPr lang="ru-RU" sz="3600" dirty="0" smtClean="0"/>
              <a:t>учащихся об образах радости в музыке</a:t>
            </a:r>
            <a:endParaRPr lang="ru-RU" sz="3600" dirty="0"/>
          </a:p>
        </p:txBody>
      </p:sp>
    </p:spTree>
    <p:extLst>
      <p:ext uri="{BB962C8B-B14F-4D97-AF65-F5344CB8AC3E}">
        <p14:creationId xmlns:p14="http://schemas.microsoft.com/office/powerpoint/2010/main" val="1376039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a:t>
            </a:r>
            <a:endParaRPr lang="ru-RU" dirty="0"/>
          </a:p>
        </p:txBody>
      </p:sp>
      <p:sp>
        <p:nvSpPr>
          <p:cNvPr id="3" name="Объект 2"/>
          <p:cNvSpPr>
            <a:spLocks noGrp="1"/>
          </p:cNvSpPr>
          <p:nvPr>
            <p:ph idx="1"/>
          </p:nvPr>
        </p:nvSpPr>
        <p:spPr>
          <a:xfrm>
            <a:off x="2231136" y="2638044"/>
            <a:ext cx="7729728" cy="3467788"/>
          </a:xfrm>
        </p:spPr>
        <p:txBody>
          <a:bodyPr>
            <a:normAutofit/>
          </a:bodyPr>
          <a:lstStyle/>
          <a:p>
            <a:r>
              <a:rPr lang="ru-RU" sz="2800" dirty="0" smtClean="0"/>
              <a:t>1.  узнать какие композиторы использовали в своих произведениях образы радости</a:t>
            </a:r>
          </a:p>
          <a:p>
            <a:r>
              <a:rPr lang="ru-RU" sz="2800" dirty="0" smtClean="0"/>
              <a:t>2. послушать фрагменты , в которых  я ко выражены образы радости  </a:t>
            </a:r>
          </a:p>
          <a:p>
            <a:r>
              <a:rPr lang="ru-RU" sz="2800" dirty="0" smtClean="0"/>
              <a:t>3. сделать выводы о музыке, в которой  композиторов используют </a:t>
            </a:r>
            <a:r>
              <a:rPr lang="ru-RU" sz="2800" dirty="0"/>
              <a:t>о</a:t>
            </a:r>
            <a:r>
              <a:rPr lang="ru-RU" sz="2800" dirty="0" smtClean="0"/>
              <a:t>бразы радости</a:t>
            </a:r>
            <a:endParaRPr lang="ru-RU" sz="2800" dirty="0"/>
          </a:p>
        </p:txBody>
      </p:sp>
    </p:spTree>
    <p:extLst>
      <p:ext uri="{BB962C8B-B14F-4D97-AF65-F5344CB8AC3E}">
        <p14:creationId xmlns:p14="http://schemas.microsoft.com/office/powerpoint/2010/main" val="1738186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73200" y="457200"/>
            <a:ext cx="9753600" cy="6210300"/>
          </a:xfrm>
        </p:spPr>
        <p:txBody>
          <a:bodyPr>
            <a:normAutofit/>
          </a:bodyPr>
          <a:lstStyle/>
          <a:p>
            <a:r>
              <a:rPr lang="ru-RU" sz="3600" i="1" dirty="0" smtClean="0"/>
              <a:t>Человек и его чувства (…?...) из века в век по-своему претворялись в музыкальном искусстве. Ведь музыка </a:t>
            </a:r>
            <a:r>
              <a:rPr lang="ru-RU" sz="3600" i="1" dirty="0"/>
              <a:t>в</a:t>
            </a:r>
            <a:r>
              <a:rPr lang="ru-RU" sz="3600" i="1" dirty="0" smtClean="0"/>
              <a:t>озникла как выражение эмоционального мира человека, и этот мир всегда изменчив. В музыке мы узнаём и свои затаённые мысли, сны, фантазии, печали и радости.</a:t>
            </a:r>
          </a:p>
          <a:p>
            <a:r>
              <a:rPr lang="ru-RU" sz="3600" i="1" dirty="0" smtClean="0"/>
              <a:t>Музыка говорит о малейших оттенках радости и печали, которые в нашей жизни бывают такими </a:t>
            </a:r>
            <a:r>
              <a:rPr lang="ru-RU" sz="3600" i="1" dirty="0" smtClean="0">
                <a:effectLst>
                  <a:outerShdw blurRad="38100" dist="38100" dir="2700000" algn="tl">
                    <a:srgbClr val="000000">
                      <a:alpha val="43137"/>
                    </a:srgbClr>
                  </a:outerShdw>
                </a:effectLst>
              </a:rPr>
              <a:t>многообразными</a:t>
            </a:r>
            <a:r>
              <a:rPr lang="ru-RU" sz="3600" i="1" dirty="0" smtClean="0"/>
              <a:t>!</a:t>
            </a:r>
            <a:endParaRPr lang="ru-RU" sz="3600" dirty="0"/>
          </a:p>
        </p:txBody>
      </p:sp>
    </p:spTree>
    <p:extLst>
      <p:ext uri="{BB962C8B-B14F-4D97-AF65-F5344CB8AC3E}">
        <p14:creationId xmlns:p14="http://schemas.microsoft.com/office/powerpoint/2010/main" val="10813850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55800" y="2006600"/>
            <a:ext cx="8005064" cy="3733427"/>
          </a:xfrm>
        </p:spPr>
        <p:txBody>
          <a:bodyPr>
            <a:normAutofit/>
          </a:bodyPr>
          <a:lstStyle/>
          <a:p>
            <a:pPr algn="ctr"/>
            <a:r>
              <a:rPr lang="ru-RU" sz="8800" dirty="0"/>
              <a:t>Что же такое </a:t>
            </a:r>
            <a:r>
              <a:rPr lang="ru-RU" sz="8800" i="1" dirty="0"/>
              <a:t>радость</a:t>
            </a:r>
            <a:r>
              <a:rPr lang="ru-RU" sz="8800" dirty="0"/>
              <a:t>?</a:t>
            </a:r>
          </a:p>
        </p:txBody>
      </p:sp>
    </p:spTree>
    <p:extLst>
      <p:ext uri="{BB962C8B-B14F-4D97-AF65-F5344CB8AC3E}">
        <p14:creationId xmlns:p14="http://schemas.microsoft.com/office/powerpoint/2010/main" val="14332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98600" y="457200"/>
            <a:ext cx="9728200" cy="6210300"/>
          </a:xfrm>
        </p:spPr>
        <p:txBody>
          <a:bodyPr>
            <a:normAutofit/>
          </a:bodyPr>
          <a:lstStyle/>
          <a:p>
            <a:r>
              <a:rPr lang="ru-RU" sz="3600" i="1" dirty="0"/>
              <a:t>В толковом словаре русского языка Ожегова читаем: «Радость. 1. Весёлое чувство, ощущение большого душевного удовлетворения. (Испытывать радость, доставлять радость, вне себя от радости / очень рад/). С радостью помогу /очень охотно, с полной готовностью/. 2. То, что /тот, кто/ вызывает такое чувство. Радости жизни. Дети — радость матери. Радость ты моя! /часто в обращении/. 3. Радостное, счастливое событие, обстоятельство».</a:t>
            </a:r>
          </a:p>
        </p:txBody>
      </p:sp>
    </p:spTree>
    <p:extLst>
      <p:ext uri="{BB962C8B-B14F-4D97-AF65-F5344CB8AC3E}">
        <p14:creationId xmlns:p14="http://schemas.microsoft.com/office/powerpoint/2010/main" val="200270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xmlns=""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TM10001115[[fn=Посылка]]</Template>
  <TotalTime>241</TotalTime>
  <Words>624</Words>
  <Application>Microsoft Office PowerPoint</Application>
  <PresentationFormat>Произвольный</PresentationFormat>
  <Paragraphs>71</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Parcel</vt:lpstr>
      <vt:lpstr>Родительская радость. К.Лемох</vt:lpstr>
      <vt:lpstr>Минутная радость. А.Ржевская</vt:lpstr>
      <vt:lpstr>Презентация PowerPoint</vt:lpstr>
      <vt:lpstr>Образы радости в музыке</vt:lpstr>
      <vt:lpstr>Цель</vt:lpstr>
      <vt:lpstr>задачи</vt:lpstr>
      <vt:lpstr>Презентация PowerPoint</vt:lpstr>
      <vt:lpstr>Презентация PowerPoint</vt:lpstr>
      <vt:lpstr>Презентация PowerPoint</vt:lpstr>
      <vt:lpstr>Презентация PowerPoint</vt:lpstr>
      <vt:lpstr>Презентация PowerPoint</vt:lpstr>
      <vt:lpstr>Опера «Садко» Н.Римский-Корсаков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синквейн</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8b1t</dc:creator>
  <cp:lastModifiedBy>Евгения</cp:lastModifiedBy>
  <cp:revision>34</cp:revision>
  <dcterms:created xsi:type="dcterms:W3CDTF">2018-11-04T21:54:11Z</dcterms:created>
  <dcterms:modified xsi:type="dcterms:W3CDTF">2019-12-03T16:06:23Z</dcterms:modified>
</cp:coreProperties>
</file>