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5" r:id="rId7"/>
    <p:sldId id="274" r:id="rId8"/>
    <p:sldId id="266" r:id="rId9"/>
    <p:sldId id="268" r:id="rId10"/>
    <p:sldId id="269" r:id="rId11"/>
    <p:sldId id="270" r:id="rId12"/>
    <p:sldId id="272" r:id="rId13"/>
    <p:sldId id="27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639EF-DC1F-4CDC-BA9D-1651AF4091F6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FBF4F-31A8-4B70-BBE3-F1D102B49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.jpeg"/><Relationship Id="rId7" Type="http://schemas.openxmlformats.org/officeDocument/2006/relationships/hyperlink" Target="http://www.bibliogid.ru/images/docs/i_majakovskij-malish_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dobrieskazki.ru/edu_russian/dobrie_skazki_2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0" y="3486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/>
              <a:t>Муниципальное </a:t>
            </a:r>
            <a:r>
              <a:rPr lang="ru-RU" sz="2200" b="1" smtClean="0"/>
              <a:t>бюджетное дошкольное </a:t>
            </a:r>
            <a:r>
              <a:rPr lang="ru-RU" sz="2200" b="1" dirty="0" smtClean="0"/>
              <a:t>образовательное учреждение</a:t>
            </a:r>
            <a:endParaRPr lang="ru-RU" sz="2200" b="1" dirty="0"/>
          </a:p>
          <a:p>
            <a:pPr algn="ctr"/>
            <a:r>
              <a:rPr lang="ru-RU" sz="2200" b="1" dirty="0" smtClean="0"/>
              <a:t>«Детский сад № 67»</a:t>
            </a:r>
            <a:endParaRPr lang="ru-RU" sz="2200" b="1" dirty="0"/>
          </a:p>
        </p:txBody>
      </p:sp>
      <p:sp>
        <p:nvSpPr>
          <p:cNvPr id="7" name="Text Box 38"/>
          <p:cNvSpPr txBox="1">
            <a:spLocks noChangeArrowheads="1"/>
          </p:cNvSpPr>
          <p:nvPr/>
        </p:nvSpPr>
        <p:spPr bwMode="auto">
          <a:xfrm>
            <a:off x="539750" y="1908747"/>
            <a:ext cx="79930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Наши верные друзья – полезные привычки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3656903" y="3924999"/>
            <a:ext cx="51280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Гюлметова</a:t>
            </a:r>
            <a:r>
              <a:rPr lang="ru-RU" sz="2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Замина</a:t>
            </a:r>
            <a:r>
              <a:rPr lang="ru-RU" sz="22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200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Магамедовна</a:t>
            </a:r>
            <a:endParaRPr lang="ru-RU" sz="2200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3381058" y="5948236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 dirty="0" smtClean="0"/>
              <a:t>г. Энгельс</a:t>
            </a:r>
            <a:endParaRPr lang="ru-RU" b="1" i="1" dirty="0"/>
          </a:p>
          <a:p>
            <a:pPr algn="ctr"/>
            <a:r>
              <a:rPr lang="ru-RU" b="1" i="1" dirty="0" smtClean="0"/>
              <a:t>       </a:t>
            </a:r>
            <a:endParaRPr lang="ru-RU" b="1" i="1" dirty="0"/>
          </a:p>
        </p:txBody>
      </p:sp>
      <p:pic>
        <p:nvPicPr>
          <p:cNvPr id="10" name="Рисунок 9" descr="Формирование полезных привычек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3357586" cy="3143272"/>
          </a:xfrm>
          <a:prstGeom prst="round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85728"/>
            <a:ext cx="8001056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ookman Old Style" pitchFamily="18" charset="0"/>
              </a:rPr>
              <a:t>Привычка пятая. </a:t>
            </a:r>
          </a:p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Bookman Old Style" pitchFamily="18" charset="0"/>
              </a:rPr>
              <a:t>Длительная прогулка на свежем воздухе.</a:t>
            </a:r>
          </a:p>
          <a:p>
            <a:pPr algn="ctr"/>
            <a:endParaRPr lang="ru-RU" sz="28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4578" name="Picture 2" descr="H:\мне\прогулк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62184"/>
            <a:ext cx="3429024" cy="3278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H:\мне\прогулк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71612"/>
            <a:ext cx="4000527" cy="3000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:\мне\прогулка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571876"/>
            <a:ext cx="4381498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-1171781"/>
            <a:ext cx="920854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lang="ru-RU" sz="12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3200" dirty="0" smtClean="0">
                <a:ea typeface="Times New Roman" pitchFamily="18" charset="0"/>
                <a:cs typeface="Times New Roman" pitchFamily="18" charset="0"/>
              </a:rPr>
              <a:t>Как можно больше находиться на свежем воздухе.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28"/>
            <a:ext cx="6643734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Привычка шестая. 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Соблюдение режима дня.</a:t>
            </a:r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052" name="Picture 4" descr="http://rostovmama.ru/upload/023/u2353/078/182cf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3714776" cy="2286016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-6096205"/>
            <a:ext cx="7880427" cy="1264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                «Рано в кровать, рано вставать – горя и хвори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       не будете знать!»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ежим дня – прекрасный друг нашего здоровья.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Если соблюдать режим дня, то у нашего организма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вырабатывается определенный биологический ритм,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который сохраняет здоровье и бодрость.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1026" name="Picture 2" descr="C:\Users\defaultuser0\Desktop\привы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00174"/>
            <a:ext cx="357190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28"/>
            <a:ext cx="6643734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Привычка седьмая. 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Правильное питание.</a:t>
            </a:r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5602" name="Picture 2" descr="H:\мне\питание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822973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:\мне\питание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395521"/>
            <a:ext cx="3714776" cy="2962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 descr="H:\мне\крести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214422"/>
            <a:ext cx="2608916" cy="3432784"/>
          </a:xfrm>
          <a:prstGeom prst="rect">
            <a:avLst/>
          </a:prstGeom>
          <a:noFill/>
        </p:spPr>
      </p:pic>
      <p:pic>
        <p:nvPicPr>
          <p:cNvPr id="25606" name="Picture 6" descr="H:\мне\питание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2428868"/>
            <a:ext cx="6001922" cy="4199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420034"/>
            <a:ext cx="7286676" cy="5580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 smtClean="0"/>
          </a:p>
          <a:p>
            <a:r>
              <a:rPr lang="ru-RU" sz="2800" dirty="0" smtClean="0">
                <a:solidFill>
                  <a:schemeClr val="tx1"/>
                </a:solidFill>
              </a:rPr>
              <a:t>1. К новой пище приучайте постепенно.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2.На первых порах предлагайте попробовать блюдо и не давайте сразу большую порцию.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3.Не заостряйте внимание на плохом аппетите, не упрашивайте, не заставляйте есть, лучше покажите ребенку пример.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4. Очень важно создать за столом доброжелательную, приятную обстановку и хорошее настроение.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5. Помните, ребенку необходимо полноценное питание.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14290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Советы родителям: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lum bright="20000" contrast="-30000"/>
          </a:blip>
          <a:srcRect/>
          <a:stretch>
            <a:fillRect/>
          </a:stretch>
        </p:blipFill>
        <p:spPr bwMode="auto">
          <a:xfrm>
            <a:off x="4500562" y="214290"/>
            <a:ext cx="4387168" cy="392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500042"/>
            <a:ext cx="57150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latin typeface="Bookman Old Style" pitchFamily="18" charset="0"/>
              </a:rPr>
              <a:t>Добрые слова – </a:t>
            </a:r>
            <a:r>
              <a:rPr lang="ru-RU" sz="3200" b="1" i="1" dirty="0" smtClean="0">
                <a:solidFill>
                  <a:srgbClr val="FFC000"/>
                </a:solidFill>
                <a:latin typeface="Bookman Old Style" pitchFamily="18" charset="0"/>
              </a:rPr>
              <a:t>корни</a:t>
            </a:r>
          </a:p>
          <a:p>
            <a:pPr>
              <a:buNone/>
            </a:pPr>
            <a:r>
              <a:rPr lang="ru-RU" sz="3200" b="1" i="1" dirty="0" smtClean="0">
                <a:latin typeface="Bookman Old Style" pitchFamily="18" charset="0"/>
              </a:rPr>
              <a:t>Добрые мысли – </a:t>
            </a:r>
            <a:r>
              <a:rPr lang="ru-RU" sz="3200" b="1" i="1" dirty="0" smtClean="0">
                <a:solidFill>
                  <a:srgbClr val="FFC000"/>
                </a:solidFill>
                <a:latin typeface="Bookman Old Style" pitchFamily="18" charset="0"/>
              </a:rPr>
              <a:t>цветы</a:t>
            </a:r>
          </a:p>
          <a:p>
            <a:pPr>
              <a:buNone/>
            </a:pPr>
            <a:r>
              <a:rPr lang="ru-RU" sz="3200" b="1" i="1" dirty="0" smtClean="0">
                <a:latin typeface="Bookman Old Style" pitchFamily="18" charset="0"/>
              </a:rPr>
              <a:t>Добрые дела – </a:t>
            </a:r>
            <a:r>
              <a:rPr lang="ru-RU" sz="3200" b="1" i="1" dirty="0" smtClean="0">
                <a:solidFill>
                  <a:srgbClr val="FFC000"/>
                </a:solidFill>
                <a:latin typeface="Bookman Old Style" pitchFamily="18" charset="0"/>
              </a:rPr>
              <a:t>плоды</a:t>
            </a:r>
          </a:p>
          <a:p>
            <a:pPr>
              <a:buNone/>
            </a:pPr>
            <a:r>
              <a:rPr lang="ru-RU" sz="3200" b="1" i="1" dirty="0" smtClean="0">
                <a:latin typeface="Bookman Old Style" pitchFamily="18" charset="0"/>
              </a:rPr>
              <a:t>Добрые сердца – </a:t>
            </a:r>
            <a:r>
              <a:rPr lang="ru-RU" sz="3200" b="1" i="1" dirty="0" smtClean="0">
                <a:solidFill>
                  <a:srgbClr val="FFC000"/>
                </a:solidFill>
                <a:latin typeface="Bookman Old Style" pitchFamily="18" charset="0"/>
              </a:rPr>
              <a:t>сады</a:t>
            </a:r>
            <a:endParaRPr lang="ru-RU" sz="3200" i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46434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+mn-lt"/>
              </a:rPr>
              <a:t>Спасибо за внимание!</a:t>
            </a:r>
            <a:endParaRPr lang="ru-RU" sz="66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429684" cy="1785950"/>
          </a:xfrm>
        </p:spPr>
        <p:txBody>
          <a:bodyPr>
            <a:prstTxWarp prst="textInflateTop">
              <a:avLst>
                <a:gd name="adj" fmla="val 31126"/>
              </a:avLst>
            </a:prstTxWarp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Полезные Привычки-</a:t>
            </a:r>
          </a:p>
          <a:p>
            <a:pPr algn="ctr">
              <a:buNone/>
            </a:pPr>
            <a:r>
              <a:rPr lang="ru-RU" sz="44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твои друзья</a:t>
            </a:r>
            <a:br>
              <a:rPr lang="ru-RU" sz="44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4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8" descr="http://im0-tub.yandex.net/i?id=25872234&amp;tov=0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99626" y="2313610"/>
            <a:ext cx="1884965" cy="243546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 descr="IMG_0008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1EADA"/>
              </a:clrFrom>
              <a:clrTo>
                <a:srgbClr val="F1EADA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>
            <a:off x="2714612" y="1571612"/>
            <a:ext cx="3671887" cy="235585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6" descr="Картинка 210 из 10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7029450" y="2381814"/>
            <a:ext cx="2114550" cy="238125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10" descr="http://im0-tub.yandex.net/i?id=10751809&amp;tov=0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/>
          <a:stretch>
            <a:fillRect/>
          </a:stretch>
        </p:blipFill>
        <p:spPr bwMode="auto">
          <a:xfrm>
            <a:off x="2500298" y="4000504"/>
            <a:ext cx="2000264" cy="257176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" name="Picture 3" descr="Картинка 27 из 3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lum contrast="40000"/>
          </a:blip>
          <a:srcRect/>
          <a:stretch>
            <a:fillRect/>
          </a:stretch>
        </p:blipFill>
        <p:spPr bwMode="auto">
          <a:xfrm>
            <a:off x="4714876" y="3998790"/>
            <a:ext cx="2071702" cy="25524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4673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i="1" u="sng" dirty="0" smtClean="0"/>
          </a:p>
          <a:p>
            <a:pPr>
              <a:buNone/>
            </a:pPr>
            <a:endParaRPr lang="ru-RU" sz="3600" b="1" i="1" u="sng" dirty="0"/>
          </a:p>
          <a:p>
            <a:pPr>
              <a:buNone/>
            </a:pPr>
            <a:r>
              <a:rPr lang="ru-RU" sz="3600" b="1" i="1" u="sng" dirty="0" smtClean="0"/>
              <a:t> </a:t>
            </a:r>
          </a:p>
          <a:p>
            <a:pPr>
              <a:buNone/>
            </a:pP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посеешь </a:t>
            </a: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привычку 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– </a:t>
            </a:r>
          </a:p>
          <a:p>
            <a:pPr algn="r">
              <a:buNone/>
            </a:pP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пожнешь характер</a:t>
            </a:r>
            <a:endParaRPr lang="ru-RU" sz="4000" b="1" cap="all" dirty="0">
              <a:ln w="9000" cmpd="sng">
                <a:solidFill>
                  <a:schemeClr val="tx1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071678"/>
            <a:ext cx="8072494" cy="20159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5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ПРИВЫЧКА</a:t>
            </a:r>
            <a:endParaRPr lang="ru-RU" sz="125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21510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800" i="1" dirty="0" smtClean="0"/>
          </a:p>
          <a:p>
            <a:pPr algn="ctr">
              <a:lnSpc>
                <a:spcPct val="120000"/>
              </a:lnSpc>
              <a:buNone/>
            </a:pPr>
            <a:r>
              <a:rPr lang="ru-RU" b="1" i="1" u="sng" dirty="0" smtClean="0"/>
              <a:t>Привычка </a:t>
            </a:r>
            <a:r>
              <a:rPr lang="ru-RU" dirty="0" smtClean="0"/>
              <a:t>– это такое действие, которое человек выполняет как бы автоматически.</a:t>
            </a:r>
          </a:p>
          <a:p>
            <a:pPr>
              <a:lnSpc>
                <a:spcPct val="120000"/>
              </a:lnSpc>
              <a:buNone/>
            </a:pPr>
            <a:r>
              <a:rPr lang="ru-RU" b="1" u="sng" dirty="0" smtClean="0"/>
              <a:t>Привычка</a:t>
            </a:r>
            <a:r>
              <a:rPr lang="ru-RU" u="sng" dirty="0" smtClean="0"/>
              <a:t> </a:t>
            </a:r>
            <a:r>
              <a:rPr lang="ru-RU" dirty="0" smtClean="0"/>
              <a:t>- это такое действие, которое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      становится для нас тем, без чего нам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      трудно жить, совершать какие-нибудь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       действия, поступки.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Психологи утверждают, что если у человека нет полезной привычки, то ее место может занять вредная. </a:t>
            </a:r>
          </a:p>
          <a:p>
            <a:pPr algn="ctr">
              <a:buNone/>
            </a:pPr>
            <a:endParaRPr lang="ru-RU" b="1" cap="all" dirty="0">
              <a:ln w="9000" cmpd="sng">
                <a:solidFill>
                  <a:schemeClr val="tx1"/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814393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Привычка первая. </a:t>
            </a:r>
          </a:p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Соблюдение чистоты и личной гигиены.</a:t>
            </a:r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1357298"/>
            <a:ext cx="6000792" cy="5000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 smtClean="0">
              <a:solidFill>
                <a:schemeClr val="tx1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3200" dirty="0" smtClean="0">
                <a:solidFill>
                  <a:schemeClr val="tx1"/>
                </a:solidFill>
              </a:rPr>
              <a:t>Приучать ребенка регулярно мыть руки перед едой, после посещения туалета, после прогулки.</a:t>
            </a:r>
          </a:p>
          <a:p>
            <a:pPr marL="342900" indent="-342900" algn="just"/>
            <a:r>
              <a:rPr lang="ru-RU" sz="3200" dirty="0" smtClean="0">
                <a:solidFill>
                  <a:schemeClr val="tx1"/>
                </a:solidFill>
              </a:rPr>
              <a:t>2. Показывать и объяснять, как мыть руки и лицо, чистить зубы, причесываться.</a:t>
            </a:r>
          </a:p>
          <a:p>
            <a:pPr marL="342900" indent="-342900" algn="just"/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Picture 6" descr="H:\мне\67869231_1292344697_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260" y="1285860"/>
            <a:ext cx="1565535" cy="2928958"/>
          </a:xfrm>
          <a:prstGeom prst="rect">
            <a:avLst/>
          </a:prstGeom>
          <a:noFill/>
        </p:spPr>
      </p:pic>
      <p:pic>
        <p:nvPicPr>
          <p:cNvPr id="7" name="Picture 7" descr="H:\мне\6a00e5528f4818883301156eb1588e970c-320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857760"/>
            <a:ext cx="171451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H:\мне\Handwashinghi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5214950"/>
            <a:ext cx="2143140" cy="1643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814393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Привычка вторая. </a:t>
            </a:r>
          </a:p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Соблюдение питьевого режима.</a:t>
            </a:r>
          </a:p>
          <a:p>
            <a:pPr algn="ctr"/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357298"/>
            <a:ext cx="7572428" cy="5000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                           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                              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>
                <a:solidFill>
                  <a:schemeClr val="tx1"/>
                </a:solidFill>
              </a:rPr>
              <a:t>Ребенку-дошкольнику, чтобы он был здоров, необходимо пить большое количество воды в течение дня.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Поэтому вода всегда должна быть  в доступном для ребенка месте.</a:t>
            </a:r>
          </a:p>
          <a:p>
            <a:pPr marL="342900" indent="-342900" algn="just"/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&amp;Kcy;&amp;acy;&amp;rcy;&amp;tcy;&amp;icy;&amp;ncy;&amp;kcy;&amp;icy; &amp;pcy;&amp;ocy; &amp;zcy;&amp;acy;&amp;pcy;&amp;rcy;&amp;ocy;&amp;scy;&amp;ucy; &amp;rcy;&amp;iecy;&amp;bcy;&amp;iecy;&amp;ncy;&amp;ocy;&amp;kcy; &amp;pcy;&amp;softcy;&amp;iecy;&amp;tcy; &amp;vcy;&amp;ocy;&amp;dcy;&amp;u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3000596" cy="222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42852"/>
            <a:ext cx="750099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Привычка третья. </a:t>
            </a:r>
            <a:r>
              <a:rPr lang="ru-RU" sz="3200" i="1" dirty="0" smtClean="0">
                <a:solidFill>
                  <a:schemeClr val="tx1"/>
                </a:solidFill>
                <a:latin typeface="Bookman Old Style" pitchFamily="18" charset="0"/>
              </a:rPr>
              <a:t>Закаливание.</a:t>
            </a:r>
            <a:endParaRPr lang="ru-RU" sz="32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8643998" cy="5715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Виды закаливания:</a:t>
            </a:r>
          </a:p>
          <a:p>
            <a:pPr indent="-342900" algn="just">
              <a:buAutoNum type="arabicPeriod"/>
            </a:pPr>
            <a:r>
              <a:rPr lang="ru-RU" sz="2200" dirty="0" smtClean="0">
                <a:solidFill>
                  <a:schemeClr val="tx1"/>
                </a:solidFill>
              </a:rPr>
              <a:t>Соблюдать тепловой и воздушный режим в помещениях.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2. Следить за тем, чтобы ребенок был одет соответственно сезону и температурным показателям в помещении и на улице.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3. Регулярно выполнять гигиенические процедуры.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4. Утреннюю зарядку 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5. Заботиться о том, чтобы ребенок одевал легкую одежду, когда ему приходиться много двигаться.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6. Приучать ребенка полоскать рот после еды, а перед сном – чистить зубы.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7Проводить игры с водой. </a:t>
            </a:r>
          </a:p>
          <a:p>
            <a:pPr indent="-342900" algn="just"/>
            <a:r>
              <a:rPr lang="ru-RU" sz="2200" dirty="0" smtClean="0">
                <a:solidFill>
                  <a:schemeClr val="tx1"/>
                </a:solidFill>
              </a:rPr>
              <a:t>8. Умываться и мыть руки прохладной водой.</a:t>
            </a:r>
          </a:p>
        </p:txBody>
      </p:sp>
      <p:pic>
        <p:nvPicPr>
          <p:cNvPr id="3074" name="Picture 2" descr="C:\Users\defaultuser0\Desktop\закалив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7388" y="4857760"/>
            <a:ext cx="3316612" cy="1833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42852"/>
            <a:ext cx="807249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Bookman Old Style" pitchFamily="18" charset="0"/>
              </a:rPr>
              <a:t>Привычка четвёртая. </a:t>
            </a:r>
          </a:p>
          <a:p>
            <a:pPr algn="ctr"/>
            <a:r>
              <a:rPr lang="ru-RU" sz="3600" i="1" dirty="0" smtClean="0">
                <a:solidFill>
                  <a:schemeClr val="tx1"/>
                </a:solidFill>
                <a:latin typeface="Bookman Old Style" pitchFamily="18" charset="0"/>
              </a:rPr>
              <a:t>Двигательная активность.</a:t>
            </a:r>
            <a:endParaRPr lang="ru-RU" sz="360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3555" name="Picture 3" descr="H:\мне\image6155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714488"/>
            <a:ext cx="2723127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-5234432"/>
            <a:ext cx="6370142" cy="1092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chemeClr val="bg1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</a:rPr>
              <a:t>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1.Формировать гармоничное телосложение,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правильную осанку, развивать мелкую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моторику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Обогащать двигательный опыт за счет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усвоения детьми основных движений в играх,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упражнениях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Развивать ловкость, быстроту, гибкость, силу,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общую выносливость, ориентировку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в</a:t>
            </a:r>
            <a:r>
              <a:rPr lang="ru-RU" sz="2400" dirty="0" smtClean="0"/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пространстве, способность удерживать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равновесие,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ритмичность.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490</Words>
  <Application>Microsoft Office PowerPoint</Application>
  <PresentationFormat>Экран (4:3)</PresentationFormat>
  <Paragraphs>181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Светик</dc:creator>
  <cp:lastModifiedBy>777</cp:lastModifiedBy>
  <cp:revision>68</cp:revision>
  <dcterms:created xsi:type="dcterms:W3CDTF">2012-08-27T14:10:25Z</dcterms:created>
  <dcterms:modified xsi:type="dcterms:W3CDTF">2019-10-20T19:31:10Z</dcterms:modified>
</cp:coreProperties>
</file>