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97" r:id="rId2"/>
    <p:sldId id="296" r:id="rId3"/>
    <p:sldId id="298" r:id="rId4"/>
    <p:sldId id="294" r:id="rId5"/>
    <p:sldId id="299" r:id="rId6"/>
    <p:sldId id="258" r:id="rId7"/>
    <p:sldId id="265" r:id="rId8"/>
    <p:sldId id="295" r:id="rId9"/>
    <p:sldId id="266" r:id="rId10"/>
    <p:sldId id="300" r:id="rId11"/>
    <p:sldId id="267" r:id="rId12"/>
    <p:sldId id="301" r:id="rId13"/>
    <p:sldId id="270" r:id="rId14"/>
    <p:sldId id="268" r:id="rId15"/>
    <p:sldId id="269" r:id="rId16"/>
    <p:sldId id="271" r:id="rId17"/>
    <p:sldId id="272" r:id="rId18"/>
    <p:sldId id="302" r:id="rId19"/>
    <p:sldId id="303" r:id="rId20"/>
    <p:sldId id="30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44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9.gif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91.gi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E91CD8-977B-4968-9D06-5FB7AF2C07B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E58C1ED0-42AB-4C2F-AA36-0CEFD1A1756F}">
      <dgm:prSet/>
      <dgm:spPr/>
      <dgm:t>
        <a:bodyPr/>
        <a:lstStyle/>
        <a:p>
          <a:pPr rtl="0"/>
          <a:r>
            <a:rPr lang="ru-RU" b="1" smtClean="0"/>
            <a:t>Работа с одарёнными детьми</a:t>
          </a:r>
          <a:endParaRPr lang="ru-RU"/>
        </a:p>
      </dgm:t>
    </dgm:pt>
    <dgm:pt modelId="{5F8152A6-A3B3-40AB-B892-4F0FEBC39BAC}" type="parTrans" cxnId="{DB29CB6C-BCAD-47FF-98A9-5F56BD659332}">
      <dgm:prSet/>
      <dgm:spPr/>
      <dgm:t>
        <a:bodyPr/>
        <a:lstStyle/>
        <a:p>
          <a:endParaRPr lang="ru-RU"/>
        </a:p>
      </dgm:t>
    </dgm:pt>
    <dgm:pt modelId="{A490D3CE-5D75-4763-A01B-122D27CA5903}" type="sibTrans" cxnId="{DB29CB6C-BCAD-47FF-98A9-5F56BD659332}">
      <dgm:prSet/>
      <dgm:spPr/>
      <dgm:t>
        <a:bodyPr/>
        <a:lstStyle/>
        <a:p>
          <a:endParaRPr lang="ru-RU"/>
        </a:p>
      </dgm:t>
    </dgm:pt>
    <dgm:pt modelId="{45D8DE62-3CDD-4CA3-BC4B-0BCC1674F8EC}" type="pres">
      <dgm:prSet presAssocID="{5DE91CD8-977B-4968-9D06-5FB7AF2C07B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A967D0B-1D9D-4B5A-8F39-2384798B699D}" type="pres">
      <dgm:prSet presAssocID="{E58C1ED0-42AB-4C2F-AA36-0CEFD1A1756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C8811A6-734B-4772-9A59-2EB6A18F0F46}" type="presOf" srcId="{E58C1ED0-42AB-4C2F-AA36-0CEFD1A1756F}" destId="{EA967D0B-1D9D-4B5A-8F39-2384798B699D}" srcOrd="0" destOrd="0" presId="urn:microsoft.com/office/officeart/2005/8/layout/vList2"/>
    <dgm:cxn modelId="{DB29CB6C-BCAD-47FF-98A9-5F56BD659332}" srcId="{5DE91CD8-977B-4968-9D06-5FB7AF2C07BC}" destId="{E58C1ED0-42AB-4C2F-AA36-0CEFD1A1756F}" srcOrd="0" destOrd="0" parTransId="{5F8152A6-A3B3-40AB-B892-4F0FEBC39BAC}" sibTransId="{A490D3CE-5D75-4763-A01B-122D27CA5903}"/>
    <dgm:cxn modelId="{2B3F2699-D492-43A7-A428-39D3A11E84AF}" type="presOf" srcId="{5DE91CD8-977B-4968-9D06-5FB7AF2C07BC}" destId="{45D8DE62-3CDD-4CA3-BC4B-0BCC1674F8EC}" srcOrd="0" destOrd="0" presId="urn:microsoft.com/office/officeart/2005/8/layout/vList2"/>
    <dgm:cxn modelId="{2E632768-9B10-4049-8DF9-BEBE9BC214F1}" type="presParOf" srcId="{45D8DE62-3CDD-4CA3-BC4B-0BCC1674F8EC}" destId="{EA967D0B-1D9D-4B5A-8F39-2384798B699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A0B4016-C55F-4508-A901-18976E1E84B0}" type="doc">
      <dgm:prSet loTypeId="urn:microsoft.com/office/officeart/2005/8/layout/vList3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69A0938-ED4D-46AF-8A7F-6CF862EC7745}">
      <dgm:prSet/>
      <dgm:spPr/>
      <dgm:t>
        <a:bodyPr/>
        <a:lstStyle/>
        <a:p>
          <a:pPr rtl="0"/>
          <a:r>
            <a:rPr lang="ru-RU" b="1" dirty="0" smtClean="0"/>
            <a:t>Условия успешной работы </a:t>
          </a:r>
          <a:endParaRPr lang="ru-RU" dirty="0"/>
        </a:p>
      </dgm:t>
    </dgm:pt>
    <dgm:pt modelId="{BA896971-FB12-4139-8B54-59E504F0D61F}" type="parTrans" cxnId="{76C682B1-F83B-4B88-85C1-80B834CE2FF9}">
      <dgm:prSet/>
      <dgm:spPr/>
      <dgm:t>
        <a:bodyPr/>
        <a:lstStyle/>
        <a:p>
          <a:endParaRPr lang="ru-RU"/>
        </a:p>
      </dgm:t>
    </dgm:pt>
    <dgm:pt modelId="{3495A6C2-6D8C-49E2-9F83-AAB67802CE67}" type="sibTrans" cxnId="{76C682B1-F83B-4B88-85C1-80B834CE2FF9}">
      <dgm:prSet/>
      <dgm:spPr/>
      <dgm:t>
        <a:bodyPr/>
        <a:lstStyle/>
        <a:p>
          <a:endParaRPr lang="ru-RU"/>
        </a:p>
      </dgm:t>
    </dgm:pt>
    <dgm:pt modelId="{D140C73F-ED9B-47A7-A66A-B9B64B785B41}" type="pres">
      <dgm:prSet presAssocID="{2A0B4016-C55F-4508-A901-18976E1E84B0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D98A836-A852-4789-9309-43C92AC03F2C}" type="pres">
      <dgm:prSet presAssocID="{C69A0938-ED4D-46AF-8A7F-6CF862EC7745}" presName="composite" presStyleCnt="0"/>
      <dgm:spPr/>
    </dgm:pt>
    <dgm:pt modelId="{91B6D8E1-B4C2-40ED-962A-04A881F6EFE7}" type="pres">
      <dgm:prSet presAssocID="{C69A0938-ED4D-46AF-8A7F-6CF862EC7745}" presName="imgShp" presStyleLbl="fgImgPlace1" presStyleIdx="0" presStyleCnt="1" custLinFactNeighborX="-772" custLinFactNeighborY="-434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4000" r="-14000"/>
          </a:stretch>
        </a:blipFill>
      </dgm:spPr>
    </dgm:pt>
    <dgm:pt modelId="{2BE48ABD-64D5-4A8A-9279-E7311277FC49}" type="pres">
      <dgm:prSet presAssocID="{C69A0938-ED4D-46AF-8A7F-6CF862EC7745}" presName="txShp" presStyleLbl="node1" presStyleIdx="0" presStyleCnt="1" custLinFactNeighborX="17729" custLinFactNeighborY="43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6C682B1-F83B-4B88-85C1-80B834CE2FF9}" srcId="{2A0B4016-C55F-4508-A901-18976E1E84B0}" destId="{C69A0938-ED4D-46AF-8A7F-6CF862EC7745}" srcOrd="0" destOrd="0" parTransId="{BA896971-FB12-4139-8B54-59E504F0D61F}" sibTransId="{3495A6C2-6D8C-49E2-9F83-AAB67802CE67}"/>
    <dgm:cxn modelId="{031AF926-5F7A-4589-860C-DD70D43E6575}" type="presOf" srcId="{C69A0938-ED4D-46AF-8A7F-6CF862EC7745}" destId="{2BE48ABD-64D5-4A8A-9279-E7311277FC49}" srcOrd="0" destOrd="0" presId="urn:microsoft.com/office/officeart/2005/8/layout/vList3#2"/>
    <dgm:cxn modelId="{5DA81AB4-CD04-4A7E-96F9-5F52983C9FFF}" type="presOf" srcId="{2A0B4016-C55F-4508-A901-18976E1E84B0}" destId="{D140C73F-ED9B-47A7-A66A-B9B64B785B41}" srcOrd="0" destOrd="0" presId="urn:microsoft.com/office/officeart/2005/8/layout/vList3#2"/>
    <dgm:cxn modelId="{2B632097-1573-43F6-A8DD-501FAEC89A9F}" type="presParOf" srcId="{D140C73F-ED9B-47A7-A66A-B9B64B785B41}" destId="{DD98A836-A852-4789-9309-43C92AC03F2C}" srcOrd="0" destOrd="0" presId="urn:microsoft.com/office/officeart/2005/8/layout/vList3#2"/>
    <dgm:cxn modelId="{65A96BC9-0A8C-401B-9D28-3CC5DECBD7EF}" type="presParOf" srcId="{DD98A836-A852-4789-9309-43C92AC03F2C}" destId="{91B6D8E1-B4C2-40ED-962A-04A881F6EFE7}" srcOrd="0" destOrd="0" presId="urn:microsoft.com/office/officeart/2005/8/layout/vList3#2"/>
    <dgm:cxn modelId="{014A916B-BB7F-4F18-91A5-5002451C600C}" type="presParOf" srcId="{DD98A836-A852-4789-9309-43C92AC03F2C}" destId="{2BE48ABD-64D5-4A8A-9279-E7311277FC49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967D0B-1D9D-4B5A-8F39-2384798B699D}">
      <dsp:nvSpPr>
        <dsp:cNvPr id="0" name=""/>
        <dsp:cNvSpPr/>
      </dsp:nvSpPr>
      <dsp:spPr>
        <a:xfrm>
          <a:off x="0" y="41362"/>
          <a:ext cx="8075240" cy="10793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l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500" b="1" kern="1200" smtClean="0"/>
            <a:t>Работа с одарёнными детьми</a:t>
          </a:r>
          <a:endParaRPr lang="ru-RU" sz="4500" kern="1200"/>
        </a:p>
      </dsp:txBody>
      <dsp:txXfrm>
        <a:off x="52688" y="94050"/>
        <a:ext cx="7969864" cy="9739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E48ABD-64D5-4A8A-9279-E7311277FC49}">
      <dsp:nvSpPr>
        <dsp:cNvPr id="0" name=""/>
        <dsp:cNvSpPr/>
      </dsp:nvSpPr>
      <dsp:spPr>
        <a:xfrm rot="10800000">
          <a:off x="2725862" y="0"/>
          <a:ext cx="5411041" cy="165618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0331" tIns="152400" rIns="28448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/>
            <a:t>Условия успешной работы </a:t>
          </a:r>
          <a:endParaRPr lang="ru-RU" sz="4000" kern="1200" dirty="0"/>
        </a:p>
      </dsp:txBody>
      <dsp:txXfrm rot="10800000">
        <a:off x="3139908" y="0"/>
        <a:ext cx="4996995" cy="1656184"/>
      </dsp:txXfrm>
    </dsp:sp>
    <dsp:sp modelId="{91B6D8E1-B4C2-40ED-962A-04A881F6EFE7}">
      <dsp:nvSpPr>
        <dsp:cNvPr id="0" name=""/>
        <dsp:cNvSpPr/>
      </dsp:nvSpPr>
      <dsp:spPr>
        <a:xfrm>
          <a:off x="936099" y="0"/>
          <a:ext cx="1656184" cy="1656184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78B9EE-308E-433A-9C69-18B5F99DE048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06885A-94B3-4276-B59F-1D12C530C9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24310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B946DF-BF7D-4289-AC09-0A04BD5792BD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5215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6885A-94B3-4276-B59F-1D12C530C9E6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342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239D-35AE-4179-993E-C5227DB217DE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737B-B3C4-4B08-861F-240390347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3861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239D-35AE-4179-993E-C5227DB217DE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737B-B3C4-4B08-861F-240390347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9235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239D-35AE-4179-993E-C5227DB217DE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737B-B3C4-4B08-861F-240390347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2419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239D-35AE-4179-993E-C5227DB217DE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737B-B3C4-4B08-861F-240390347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21660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239D-35AE-4179-993E-C5227DB217DE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737B-B3C4-4B08-861F-240390347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5694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239D-35AE-4179-993E-C5227DB217DE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737B-B3C4-4B08-861F-240390347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240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239D-35AE-4179-993E-C5227DB217DE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737B-B3C4-4B08-861F-240390347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7802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239D-35AE-4179-993E-C5227DB217DE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737B-B3C4-4B08-861F-240390347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0607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239D-35AE-4179-993E-C5227DB217DE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737B-B3C4-4B08-861F-240390347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5479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239D-35AE-4179-993E-C5227DB217DE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737B-B3C4-4B08-861F-240390347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4078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239D-35AE-4179-993E-C5227DB217DE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737B-B3C4-4B08-861F-240390347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68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5239D-35AE-4179-993E-C5227DB217DE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6737B-B3C4-4B08-861F-240390347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0578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microsoft.com/office/2007/relationships/diagramDrawing" Target="../diagrams/drawing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0.gif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microsoft.com/office/2007/relationships/diagramDrawing" Target="../diagrams/drawing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pn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microsoft.com/office/2007/relationships/hdphoto" Target="../media/hdphoto6.wdp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11.png"/><Relationship Id="rId4" Type="http://schemas.openxmlformats.org/officeDocument/2006/relationships/image" Target="../media/image8.png"/><Relationship Id="rId9" Type="http://schemas.microsoft.com/office/2007/relationships/hdphoto" Target="../media/hdphoto4.wdp"/><Relationship Id="rId1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5259" y="504672"/>
            <a:ext cx="7772400" cy="576064"/>
          </a:xfrm>
        </p:spPr>
        <p:txBody>
          <a:bodyPr>
            <a:noAutofit/>
          </a:bodyPr>
          <a:lstStyle/>
          <a:p>
            <a:r>
              <a:rPr lang="ru-RU" sz="2800" b="1" dirty="0"/>
              <a:t>Заседание сообщества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классных </a:t>
            </a:r>
            <a:r>
              <a:rPr lang="ru-RU" sz="2800" b="1" dirty="0"/>
              <a:t>руководителей </a:t>
            </a:r>
            <a:endParaRPr lang="ru-RU" sz="2800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717031"/>
            <a:ext cx="4068100" cy="2635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1604067"/>
            <a:ext cx="7812360" cy="2074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Тема: </a:t>
            </a:r>
            <a:r>
              <a:rPr lang="ru-RU" sz="2800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«Выявление и развитие способностей обучающихся в условиях реализации ФГОС. (Работа с одарёнными детьми)».</a:t>
            </a:r>
            <a:endParaRPr lang="ru-RU" sz="2800" i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800" i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725144"/>
            <a:ext cx="4392488" cy="1627720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l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Уринская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СОШ»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Мазур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Галина Леонидовна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747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Система работы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00840"/>
            <a:ext cx="142875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1472440"/>
            <a:ext cx="828092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Arial" pitchFamily="34" charset="0"/>
                <a:cs typeface="Arial" pitchFamily="34" charset="0"/>
              </a:rPr>
              <a:t>Система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нашей 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работы с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одаренными детьми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включает в себя следующие компоненты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выявление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одаренных детей;  </a:t>
            </a:r>
          </a:p>
          <a:p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развитие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творческих способностей на уроках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развитие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способностей во внеурочной деятельности (олимпиады, конкурсы, исследовательская работа);</a:t>
            </a:r>
          </a:p>
          <a:p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создание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условий для всестороннего развития одаренных детей.</a:t>
            </a:r>
          </a:p>
        </p:txBody>
      </p:sp>
    </p:spTree>
    <p:extLst>
      <p:ext uri="{BB962C8B-B14F-4D97-AF65-F5344CB8AC3E}">
        <p14:creationId xmlns:p14="http://schemas.microsoft.com/office/powerpoint/2010/main" xmlns="" val="72604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одарённых детей проявляются: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136904" cy="452596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высокая продуктивность мышления;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лёгкость ассоциирования;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способность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к прогнозированию;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высокая концентрация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внимания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652120" y="2420888"/>
            <a:ext cx="3090174" cy="41202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1131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Портрет одарённого ребёнка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>
            <a:normAutofit fontScale="62500" lnSpcReduction="20000"/>
          </a:bodyPr>
          <a:lstStyle/>
          <a:p>
            <a:r>
              <a:rPr lang="ru-RU" b="1" i="1" dirty="0"/>
              <a:t>1. Проявляет любопытство ко многим вещам, постоянно задаёт вопросы.</a:t>
            </a:r>
            <a:endParaRPr lang="ru-RU" dirty="0"/>
          </a:p>
          <a:p>
            <a:r>
              <a:rPr lang="ru-RU" b="1" i="1" dirty="0"/>
              <a:t> 2. Предлагает много идей, решений задач, ответов на вопросы.</a:t>
            </a:r>
            <a:endParaRPr lang="ru-RU" dirty="0"/>
          </a:p>
          <a:p>
            <a:r>
              <a:rPr lang="ru-RU" b="1" i="1" dirty="0"/>
              <a:t> 3. Свободно высказывает своё мнение, настойчиво, энергично отстаивает его.</a:t>
            </a:r>
            <a:endParaRPr lang="ru-RU" dirty="0"/>
          </a:p>
          <a:p>
            <a:r>
              <a:rPr lang="ru-RU" b="1" i="1" dirty="0"/>
              <a:t> 4. Склонен к рискованным действиям.</a:t>
            </a:r>
            <a:endParaRPr lang="ru-RU" dirty="0"/>
          </a:p>
          <a:p>
            <a:r>
              <a:rPr lang="ru-RU" b="1" i="1" dirty="0"/>
              <a:t> 5. Обладает богатой фантазией, воображением. Часто озабочен преобразованием, улучшением общества, предметов.</a:t>
            </a:r>
            <a:endParaRPr lang="ru-RU" dirty="0"/>
          </a:p>
          <a:p>
            <a:r>
              <a:rPr lang="ru-RU" b="1" i="1" dirty="0"/>
              <a:t> 6. Обладает хорошо развитым чувством юмора, видит юмор в ситуациях, которые могут не казаться другим смешными.</a:t>
            </a:r>
            <a:endParaRPr lang="ru-RU" dirty="0"/>
          </a:p>
          <a:p>
            <a:r>
              <a:rPr lang="ru-RU" b="1" i="1" dirty="0"/>
              <a:t> 7. Чувствителен к красоте, внимателен к эстетике вещей.</a:t>
            </a:r>
            <a:endParaRPr lang="ru-RU" dirty="0"/>
          </a:p>
          <a:p>
            <a:r>
              <a:rPr lang="ru-RU" b="1" i="1" dirty="0"/>
              <a:t> 8. Не конфликтен, не приспособленец, не боится отличаться от других.</a:t>
            </a:r>
            <a:endParaRPr lang="ru-RU" dirty="0"/>
          </a:p>
          <a:p>
            <a:r>
              <a:rPr lang="ru-RU" b="1" i="1" dirty="0"/>
              <a:t> 9. Конструктивно критичен, не принимает авторитарных указаний без критического изучения.</a:t>
            </a:r>
            <a:endParaRPr lang="ru-RU" dirty="0"/>
          </a:p>
          <a:p>
            <a:r>
              <a:rPr lang="ru-RU" b="1" i="1" dirty="0"/>
              <a:t> 10. Стремится к самовыражению, творческому использованию предметов.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2639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187" y="260648"/>
            <a:ext cx="9036496" cy="2002234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Одна из главных черт одарённых детей - упорное нежелание делать то, что ему неинтересно.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Бушуева Педсовет, апрель\Картинки умнички\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148064" y="3861048"/>
            <a:ext cx="3600400" cy="25202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Бушуева Педсовет, апрель\Картинки умнички\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7544" y="2814329"/>
            <a:ext cx="3889882" cy="258746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2735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Методы работы 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одарёнными детьми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782" y="1556792"/>
            <a:ext cx="3960440" cy="576064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</a:pP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исследовательский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512" y="2636912"/>
            <a:ext cx="3888432" cy="648072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частично-поисковый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9512" y="3861048"/>
            <a:ext cx="3888432" cy="655645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проблемный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782" y="5013176"/>
            <a:ext cx="3888162" cy="648072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проектный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372200" y="1523256"/>
            <a:ext cx="2346510" cy="15457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5122" name="Picture 2" descr="C:\Users\user\Desktop\Бушуева Педсовет, апрель\Картинки умнички\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355976" y="2852936"/>
            <a:ext cx="1800200" cy="152035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427970" y="4653137"/>
            <a:ext cx="2392503" cy="18752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4325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Формы работы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55446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89620" y="908720"/>
            <a:ext cx="2952328" cy="864096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Классно-урочная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796136" y="851722"/>
            <a:ext cx="3096344" cy="921094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Консультирование по возникшей проблеме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292796" y="1988840"/>
            <a:ext cx="2978224" cy="864096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Дискуссия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0" y="1991308"/>
            <a:ext cx="3024336" cy="864096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1520" y="3140968"/>
            <a:ext cx="2592288" cy="1008112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2700"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Предметные олимпиады</a:t>
            </a:r>
            <a:endParaRPr lang="ru-RU" dirty="0">
              <a:ln w="12700">
                <a:solidFill>
                  <a:schemeClr val="tx1"/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417438" y="3176972"/>
            <a:ext cx="2448272" cy="941141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Интеллектуальные марафоны</a:t>
            </a:r>
            <a:endParaRPr lang="ru-RU" dirty="0">
              <a:ln>
                <a:solidFill>
                  <a:schemeClr val="tx1"/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431430" y="3176972"/>
            <a:ext cx="2448272" cy="936104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Конкурсы и викторины</a:t>
            </a:r>
            <a:endParaRPr lang="ru-RU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60884" y="4509120"/>
            <a:ext cx="2530388" cy="864096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Словесные </a:t>
            </a:r>
          </a:p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игры и забавы</a:t>
            </a:r>
            <a:endParaRPr lang="ru-RU" dirty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489446" y="4509120"/>
            <a:ext cx="2376264" cy="864096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Проекты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467434" y="4509120"/>
            <a:ext cx="2376264" cy="864096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Ролевые игры </a:t>
            </a:r>
            <a:endParaRPr lang="ru-RU" dirty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339752" y="5589240"/>
            <a:ext cx="4392488" cy="864096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Индивидуальные творческие задания</a:t>
            </a:r>
            <a:endParaRPr lang="ru-RU" sz="2000" dirty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060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4824536"/>
          </a:xfrm>
        </p:spPr>
        <p:txBody>
          <a:bodyPr/>
          <a:lstStyle/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Психологическое сопровождение семьи 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одарённого ребёнка.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Информационная среда для родителей.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Совместная практическая деятельность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ребёнка и его родителей.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Поддержка и поощрение родителей на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уровне школы.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6948264" y="4221088"/>
            <a:ext cx="1962261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2763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996952"/>
            <a:ext cx="8507288" cy="3600400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Грамотно организованная и систематически осуществляемая деятельность по развитию одарённости развивает у обучающихся стремление к интеллектуальному самосовершенствованию и саморазвитию, творческие способности, навыки проектно-исследовательской деятельности.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Бушуева Педсовет, апрель\Картинки умнички\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419872" y="188640"/>
            <a:ext cx="2496276" cy="18722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Бушуева Педсовет, апрель\Картинки умнички\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300192" y="848359"/>
            <a:ext cx="2653680" cy="20139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\Desktop\Бушуева Педсовет, апрель\Картинки умнички\2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8659" y="692696"/>
            <a:ext cx="2977803" cy="19968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7239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/>
          </p:nvPr>
        </p:nvGraphicFramePr>
        <p:xfrm>
          <a:off x="467544" y="188640"/>
          <a:ext cx="8136904" cy="165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2134371"/>
            <a:ext cx="4248472" cy="3958925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Учитель должен быть :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 smtClean="0"/>
              <a:t>увлечён своим делом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/>
              <a:t>п</a:t>
            </a:r>
            <a:r>
              <a:rPr lang="ru-RU" sz="2000" dirty="0" smtClean="0"/>
              <a:t>рофессионально грамотным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/>
              <a:t>с</a:t>
            </a:r>
            <a:r>
              <a:rPr lang="ru-RU" sz="2000" dirty="0" smtClean="0"/>
              <a:t>пособным к экспериментальной,</a:t>
            </a:r>
          </a:p>
          <a:p>
            <a:r>
              <a:rPr lang="ru-RU" sz="2000" dirty="0" smtClean="0"/>
              <a:t>  научной и творческой деятельности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/>
              <a:t>и</a:t>
            </a:r>
            <a:r>
              <a:rPr lang="ru-RU" sz="2000" dirty="0" smtClean="0"/>
              <a:t>нтеллектуальным, нравственным и эрудированным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/>
              <a:t>в</a:t>
            </a:r>
            <a:r>
              <a:rPr lang="ru-RU" sz="2000" dirty="0" smtClean="0"/>
              <a:t>ладеть передовыми педагогическими технологиями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/>
              <a:t>п</a:t>
            </a:r>
            <a:r>
              <a:rPr lang="ru-RU" sz="2000" dirty="0" smtClean="0"/>
              <a:t>сихологом, воспитателем и умелым организатором</a:t>
            </a:r>
          </a:p>
          <a:p>
            <a:pPr marL="342900" indent="-342900">
              <a:buFont typeface="Wingdings" pitchFamily="2" charset="2"/>
              <a:buChar char="Ø"/>
            </a:pPr>
            <a:endParaRPr lang="ru-RU" sz="2000" dirty="0" smtClean="0"/>
          </a:p>
          <a:p>
            <a:pPr marL="342900" indent="-342900">
              <a:buFont typeface="Wingdings" pitchFamily="2" charset="2"/>
              <a:buChar char="Ø"/>
            </a:pPr>
            <a:endParaRPr lang="ru-RU" sz="2000" dirty="0" smtClean="0"/>
          </a:p>
          <a:p>
            <a:pPr marL="342900" indent="-342900">
              <a:buFont typeface="Wingdings" pitchFamily="2" charset="2"/>
              <a:buChar char="Ø"/>
            </a:pPr>
            <a:endParaRPr lang="ru-RU" sz="20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2065401"/>
            <a:ext cx="4248150" cy="4095623"/>
          </a:xfrm>
        </p:spPr>
      </p:pic>
    </p:spTree>
    <p:extLst>
      <p:ext uri="{BB962C8B-B14F-4D97-AF65-F5344CB8AC3E}">
        <p14:creationId xmlns:p14="http://schemas.microsoft.com/office/powerpoint/2010/main" xmlns="" val="40230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Предполагаемые результаты</a:t>
            </a: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8377210" cy="4752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1428736"/>
            <a:ext cx="8377210" cy="4752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5723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6632"/>
            <a:ext cx="8507288" cy="5361459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j-ea"/>
                <a:cs typeface="+mj-cs"/>
              </a:rPr>
              <a:t>«Одарённость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j-ea"/>
                <a:cs typeface="+mj-cs"/>
              </a:rPr>
              <a:t>человека - это маленький росточек, едва проклюнувшийся из земли и требующий к себе огромного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j-ea"/>
                <a:cs typeface="+mj-cs"/>
              </a:rPr>
              <a:t>внимания.</a:t>
            </a:r>
          </a:p>
          <a:p>
            <a:pPr marL="0" indent="0" algn="r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j-ea"/>
                <a:cs typeface="+mj-cs"/>
              </a:rPr>
              <a:t>Необходимо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j-ea"/>
                <a:cs typeface="+mj-cs"/>
              </a:rPr>
              <a:t>холить и лелеять, ухаживать за ним, сделать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j-ea"/>
                <a:cs typeface="+mj-cs"/>
              </a:rPr>
              <a:t>всё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j-ea"/>
                <a:cs typeface="+mj-cs"/>
              </a:rPr>
              <a:t>необходимое, чтобы он вырос и дал обильный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j-ea"/>
                <a:cs typeface="+mj-cs"/>
              </a:rPr>
              <a:t>плод».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j-ea"/>
                <a:cs typeface="+mj-cs"/>
              </a:rPr>
              <a:t/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j-ea"/>
                <a:cs typeface="+mj-cs"/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j-ea"/>
                <a:cs typeface="+mj-cs"/>
              </a:rPr>
              <a:t>                                         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+mj-ea"/>
              <a:cs typeface="+mj-cs"/>
            </a:endParaRPr>
          </a:p>
          <a:p>
            <a:pPr marL="0" indent="0" algn="r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j-ea"/>
                <a:cs typeface="+mj-cs"/>
              </a:rPr>
              <a:t>В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j-ea"/>
                <a:cs typeface="+mj-cs"/>
              </a:rPr>
              <a:t>. А.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j-ea"/>
                <a:cs typeface="+mj-cs"/>
              </a:rPr>
              <a:t>Сухомлинский.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504" y="3456387"/>
            <a:ext cx="3005137" cy="339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2395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olna.org/wp-content/uploads/2014/11/orghanizatsiia_raboty_s_odarionnymi_dietmi26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17165"/>
            <a:ext cx="9145501" cy="6840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31946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611560" y="260648"/>
          <a:ext cx="8075240" cy="11620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60031" y="1700808"/>
            <a:ext cx="4063051" cy="442535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                      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395536" y="1700808"/>
            <a:ext cx="4114800" cy="4691063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Нельзя  кого –либо               изменить,</a:t>
            </a:r>
          </a:p>
          <a:p>
            <a:pPr algn="ctr"/>
            <a:r>
              <a:rPr lang="ru-RU" sz="2400" b="1" dirty="0">
                <a:latin typeface="Arial" pitchFamily="34" charset="0"/>
                <a:cs typeface="Arial" pitchFamily="34" charset="0"/>
              </a:rPr>
              <a:t>п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ередавая ему готовый опыт.</a:t>
            </a: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Можно лишь создать атмосферу ,</a:t>
            </a:r>
          </a:p>
          <a:p>
            <a:pPr algn="ctr"/>
            <a:r>
              <a:rPr lang="ru-RU" sz="2400" b="1" dirty="0">
                <a:latin typeface="Arial" pitchFamily="34" charset="0"/>
                <a:cs typeface="Arial" pitchFamily="34" charset="0"/>
              </a:rPr>
              <a:t>с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пособствующую развитию человека.</a:t>
            </a:r>
          </a:p>
          <a:p>
            <a:pPr algn="ctr"/>
            <a:r>
              <a:rPr lang="ru-RU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        </a:t>
            </a:r>
          </a:p>
          <a:p>
            <a:pPr algn="ctr"/>
            <a:r>
              <a:rPr lang="ru-RU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                        К.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Роджерс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700808"/>
            <a:ext cx="4063051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7394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ФГОС предполагает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воспитание и развитие качеств личности, отвечающих требованиям современного общества;</a:t>
            </a:r>
          </a:p>
          <a:p>
            <a:pPr marL="0" indent="0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учёт индивидуальных особенностей учащихся, разнообразие их развития;</a:t>
            </a:r>
          </a:p>
          <a:p>
            <a:pPr marL="0" indent="0">
              <a:buNone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обеспечение роста творческого потенциала и познавательных мотивов.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334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1487413" cy="1506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90513" y="1196752"/>
            <a:ext cx="659691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/>
              <a:t>Задача семьи  </a:t>
            </a:r>
            <a:r>
              <a:rPr lang="ru-RU" sz="3600" dirty="0"/>
              <a:t>состоит в том, чтобы вовремя увидеть, разглядеть способности ребенка</a:t>
            </a:r>
            <a:r>
              <a:rPr lang="ru-RU" sz="3600" b="1" dirty="0"/>
              <a:t>, задача школы </a:t>
            </a:r>
            <a:r>
              <a:rPr lang="ru-RU" sz="3600" dirty="0"/>
              <a:t>— поддержать ребенка и развить его способности, подготовить почву для того, чтобы эти способности были реализованы.</a:t>
            </a:r>
          </a:p>
        </p:txBody>
      </p:sp>
    </p:spTree>
    <p:extLst>
      <p:ext uri="{BB962C8B-B14F-4D97-AF65-F5344CB8AC3E}">
        <p14:creationId xmlns:p14="http://schemas.microsoft.com/office/powerpoint/2010/main" xmlns="" val="124448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2619722"/>
          </a:xfrm>
        </p:spPr>
        <p:txBody>
          <a:bodyPr>
            <a:normAutofit/>
          </a:bodyPr>
          <a:lstStyle/>
          <a:p>
            <a:pPr marL="342900" lvl="0" indent="-342900" algn="r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sz="2400" dirty="0">
                <a:solidFill>
                  <a:srgbClr val="000066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2400" dirty="0">
                <a:solidFill>
                  <a:srgbClr val="000066"/>
                </a:solidFill>
                <a:latin typeface="Times New Roman" pitchFamily="18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060848"/>
            <a:ext cx="8568952" cy="4392488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60000"/>
              </a:lnSpc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60000"/>
              </a:lnSpc>
            </a:pPr>
            <a:endParaRPr lang="ru-RU" sz="6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60000"/>
              </a:lnSpc>
            </a:pPr>
            <a:r>
              <a:rPr lang="ru-RU" sz="1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«Одарённость – генетически обусловленный компонент способностей, развивающийся в соответствующей деятельности или деградирующий при её отсутствии».</a:t>
            </a:r>
          </a:p>
          <a:p>
            <a:pPr algn="just">
              <a:lnSpc>
                <a:spcPct val="160000"/>
              </a:lnSpc>
            </a:pPr>
            <a:r>
              <a:rPr lang="ru-RU" sz="1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К.К. Платонов.</a:t>
            </a:r>
            <a:endParaRPr lang="ru-RU" sz="1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60000"/>
              </a:lnSpc>
            </a:pPr>
            <a:endParaRPr lang="ru-RU" sz="1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521" y="260648"/>
            <a:ext cx="3302016" cy="230425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8749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819330" y="4434251"/>
            <a:ext cx="2160240" cy="1440159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tx2"/>
                  </a:solidFill>
                </a:ln>
              </a:rPr>
              <a:t> </a:t>
            </a:r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rPr>
              <a:t>дети, достигшие успехов в отдельных областях деятельности</a:t>
            </a:r>
            <a:endParaRPr lang="ru-RU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36296" y="203796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email">
            <a:biLevel thresh="75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3568" y="1412775"/>
            <a:ext cx="2117155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email">
            <a:biLevel thresh="75000"/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41713" y="1397041"/>
            <a:ext cx="2189163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6140699" y="4452507"/>
            <a:ext cx="2108588" cy="144015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157399" y="4692665"/>
            <a:ext cx="2108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дети,  хорошо обучающиеся </a:t>
            </a:r>
          </a:p>
          <a:p>
            <a:pPr algn="ctr"/>
            <a:r>
              <a:rPr lang="ru-RU" b="1" dirty="0" smtClean="0"/>
              <a:t>в школе</a:t>
            </a:r>
            <a:endParaRPr lang="ru-RU" b="1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 cstate="email">
            <a:duotone>
              <a:prstClr val="black"/>
              <a:srgbClr val="00206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9687220">
            <a:off x="5082754" y="946132"/>
            <a:ext cx="274637" cy="3687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 cstate="email">
            <a:duotone>
              <a:prstClr val="black"/>
              <a:srgbClr val="00206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 xmlns="">
                  <a14:imgLayer r:embed="rId9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821746">
            <a:off x="3260938" y="964906"/>
            <a:ext cx="274637" cy="3605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0" cstate="email">
            <a:duotone>
              <a:prstClr val="black"/>
              <a:srgbClr val="00206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 xmlns="">
                  <a14:imgLayer r:embed="rId11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8103640">
            <a:off x="4964593" y="677624"/>
            <a:ext cx="274637" cy="2031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 cstate="email">
            <a:duotone>
              <a:prstClr val="black"/>
              <a:srgbClr val="00206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 xmlns="">
                  <a14:imgLayer r:embed="rId1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3745132">
            <a:off x="3448625" y="733516"/>
            <a:ext cx="274637" cy="1631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331305" y="3837629"/>
            <a:ext cx="2193355" cy="200993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15227" y="260648"/>
            <a:ext cx="41145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Одарённые дети 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55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Виды  одарённости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81267"/>
            <a:ext cx="8856984" cy="532859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Одарённость в практической деятельности.</a:t>
            </a:r>
          </a:p>
          <a:p>
            <a:pPr>
              <a:buFont typeface="Wingdings" pitchFamily="2" charset="2"/>
              <a:buChar char="q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Одарённость в познавательной деятельности.</a:t>
            </a:r>
          </a:p>
          <a:p>
            <a:pPr>
              <a:buFont typeface="Wingdings" pitchFamily="2" charset="2"/>
              <a:buChar char="q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Одарённость в художественно-эстетической деятельности.</a:t>
            </a:r>
          </a:p>
          <a:p>
            <a:pPr>
              <a:buFont typeface="Wingdings" pitchFamily="2" charset="2"/>
              <a:buChar char="q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Одарённость в коммуникативной деятельности.</a:t>
            </a:r>
          </a:p>
          <a:p>
            <a:pPr>
              <a:buFont typeface="Wingdings" pitchFamily="2" charset="2"/>
              <a:buChar char="q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Одарённость в духовно-ценностной деятельности.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7544" y="4389986"/>
            <a:ext cx="2296255" cy="15841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28184" y="4366423"/>
            <a:ext cx="2393023" cy="16313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491364" y="4409189"/>
            <a:ext cx="2088748" cy="19001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367437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Выявление одарённых детей, организация системной работы – одна из главных задач современной школы и образовательной практики в условиях модернизации системы образования.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267744" y="3284984"/>
            <a:ext cx="4104457" cy="307684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243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699</TotalTime>
  <Words>556</Words>
  <Application>Microsoft Office PowerPoint</Application>
  <PresentationFormat>Экран (4:3)</PresentationFormat>
  <Paragraphs>110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Заседание сообщества  классных руководителей </vt:lpstr>
      <vt:lpstr>Слайд 2</vt:lpstr>
      <vt:lpstr>Слайд 3</vt:lpstr>
      <vt:lpstr>ФГОС предполагает</vt:lpstr>
      <vt:lpstr>Слайд 5</vt:lpstr>
      <vt:lpstr> </vt:lpstr>
      <vt:lpstr>Слайд 7</vt:lpstr>
      <vt:lpstr>Виды  одарённости</vt:lpstr>
      <vt:lpstr>Слайд 9</vt:lpstr>
      <vt:lpstr>Система работы</vt:lpstr>
      <vt:lpstr>У одарённых детей проявляются:</vt:lpstr>
      <vt:lpstr>Портрет одарённого ребёнка</vt:lpstr>
      <vt:lpstr> Одна из главных черт одарённых детей - упорное нежелание делать то, что ему неинтересно.</vt:lpstr>
      <vt:lpstr>Методы работы  с одарёнными детьми</vt:lpstr>
      <vt:lpstr>Формы работы</vt:lpstr>
      <vt:lpstr>Работа с родителями</vt:lpstr>
      <vt:lpstr>Слайд 17</vt:lpstr>
      <vt:lpstr>Слайд 18</vt:lpstr>
      <vt:lpstr>Предполагаемые результаты</vt:lpstr>
      <vt:lpstr>Слайд 20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школа кабинет 4</cp:lastModifiedBy>
  <cp:revision>70</cp:revision>
  <dcterms:created xsi:type="dcterms:W3CDTF">2012-04-10T15:34:37Z</dcterms:created>
  <dcterms:modified xsi:type="dcterms:W3CDTF">2019-12-03T06:56:46Z</dcterms:modified>
</cp:coreProperties>
</file>