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6" r:id="rId11"/>
    <p:sldId id="267" r:id="rId12"/>
    <p:sldId id="268" r:id="rId13"/>
    <p:sldId id="269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4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26.11.2015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26.11.2015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26.11.2015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26.11.2015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26.11.2015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26.11.2015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26.11.2015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26.11.2015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26.11.2015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26.11.2015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26.11.2015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B4C71EC6-210F-42DE-9C53-41977AD35B3D}" type="datetimeFigureOut">
              <a:rPr lang="ru-RU" smtClean="0"/>
              <a:t>26.11.2015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2060848"/>
            <a:ext cx="7175351" cy="1793167"/>
          </a:xfrm>
        </p:spPr>
        <p:txBody>
          <a:bodyPr>
            <a:normAutofit fontScale="90000"/>
          </a:bodyPr>
          <a:lstStyle/>
          <a:p>
            <a:pPr marL="182880" indent="0" algn="ctr">
              <a:buNone/>
            </a:pPr>
            <a:r>
              <a:rPr lang="ru-RU" dirty="0" smtClean="0"/>
              <a:t>Самостоятельная работа по теме</a:t>
            </a:r>
            <a:br>
              <a:rPr lang="ru-RU" dirty="0" smtClean="0"/>
            </a:br>
            <a:r>
              <a:rPr lang="ru-RU" dirty="0" smtClean="0"/>
              <a:t>«Имя существительное»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6511443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9. Найдите словосочетание</a:t>
            </a:r>
            <a:br>
              <a:rPr lang="ru-RU" dirty="0" smtClean="0"/>
            </a:br>
            <a:r>
              <a:rPr lang="ru-RU" dirty="0" smtClean="0"/>
              <a:t>с несклоняемым существительным. </a:t>
            </a:r>
            <a:endParaRPr lang="ru-RU" dirty="0"/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483768" y="2780928"/>
            <a:ext cx="6196405" cy="3603812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А) в молодёжном кафе;</a:t>
            </a:r>
          </a:p>
          <a:p>
            <a:pPr marL="0" indent="0">
              <a:buNone/>
            </a:pPr>
            <a:r>
              <a:rPr lang="ru-RU" dirty="0" smtClean="0"/>
              <a:t>Б) в туристическом агентстве;</a:t>
            </a:r>
          </a:p>
          <a:p>
            <a:pPr marL="0" indent="0">
              <a:buNone/>
            </a:pPr>
            <a:r>
              <a:rPr lang="ru-RU" dirty="0" smtClean="0"/>
              <a:t>В) в пригородном посёлке;</a:t>
            </a:r>
          </a:p>
          <a:p>
            <a:pPr marL="0" indent="0">
              <a:buNone/>
            </a:pPr>
            <a:r>
              <a:rPr lang="ru-RU" dirty="0" smtClean="0"/>
              <a:t>Г) в красивом лимузине;</a:t>
            </a:r>
          </a:p>
          <a:p>
            <a:pPr marL="0" indent="0">
              <a:buNone/>
            </a:pPr>
            <a:r>
              <a:rPr lang="ru-RU" dirty="0" smtClean="0"/>
              <a:t>Д) в прекрасном расположении.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4667370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10. Укажите склоняемое существительное.</a:t>
            </a:r>
            <a:endParaRPr lang="ru-RU" dirty="0"/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491880" y="2636912"/>
            <a:ext cx="3613016" cy="3541991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А) Измайлово;</a:t>
            </a:r>
          </a:p>
          <a:p>
            <a:pPr marL="0" indent="0">
              <a:buNone/>
            </a:pPr>
            <a:r>
              <a:rPr lang="ru-RU" dirty="0" smtClean="0"/>
              <a:t>Б) кино;</a:t>
            </a:r>
          </a:p>
          <a:p>
            <a:pPr marL="0" indent="0">
              <a:buNone/>
            </a:pPr>
            <a:r>
              <a:rPr lang="ru-RU" dirty="0" smtClean="0"/>
              <a:t>В) меню;</a:t>
            </a:r>
          </a:p>
          <a:p>
            <a:pPr marL="0" indent="0">
              <a:buNone/>
            </a:pPr>
            <a:r>
              <a:rPr lang="ru-RU" dirty="0" smtClean="0"/>
              <a:t>Г) шимпанзе;</a:t>
            </a:r>
          </a:p>
          <a:p>
            <a:pPr marL="0" indent="0">
              <a:buNone/>
            </a:pPr>
            <a:r>
              <a:rPr lang="ru-RU" dirty="0" smtClean="0"/>
              <a:t>Д) какаду.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0426286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11. Какое из слов не является разносклоняемым?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635896" y="2564904"/>
            <a:ext cx="2604904" cy="3603812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А) знамя;</a:t>
            </a:r>
          </a:p>
          <a:p>
            <a:pPr marL="0" indent="0">
              <a:buNone/>
            </a:pPr>
            <a:r>
              <a:rPr lang="ru-RU" dirty="0" smtClean="0"/>
              <a:t>Б) земля;</a:t>
            </a:r>
          </a:p>
          <a:p>
            <a:pPr marL="0" indent="0">
              <a:buNone/>
            </a:pPr>
            <a:r>
              <a:rPr lang="ru-RU" dirty="0" smtClean="0"/>
              <a:t>В) стремя;</a:t>
            </a:r>
          </a:p>
          <a:p>
            <a:pPr marL="0" indent="0">
              <a:buNone/>
            </a:pPr>
            <a:r>
              <a:rPr lang="ru-RU" dirty="0" smtClean="0"/>
              <a:t>Г) семя;</a:t>
            </a:r>
          </a:p>
          <a:p>
            <a:pPr marL="0" indent="0">
              <a:buNone/>
            </a:pPr>
            <a:r>
              <a:rPr lang="ru-RU" dirty="0" smtClean="0"/>
              <a:t>Д) племя.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3845534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3404969" cy="1202485"/>
          </a:xfrm>
        </p:spPr>
        <p:txBody>
          <a:bodyPr/>
          <a:lstStyle/>
          <a:p>
            <a:r>
              <a:rPr lang="ru-RU" dirty="0" smtClean="0"/>
              <a:t>Ответы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16433" y="2054794"/>
            <a:ext cx="1656184" cy="4043897"/>
          </a:xfrm>
        </p:spPr>
        <p:txBody>
          <a:bodyPr>
            <a:normAutofit/>
          </a:bodyPr>
          <a:lstStyle/>
          <a:p>
            <a:pPr marL="457200" indent="-457200">
              <a:buAutoNum type="arabicPeriod"/>
            </a:pPr>
            <a:r>
              <a:rPr lang="ru-RU" sz="3200" dirty="0" smtClean="0"/>
              <a:t>Д</a:t>
            </a:r>
          </a:p>
          <a:p>
            <a:pPr marL="457200" indent="-457200">
              <a:buAutoNum type="arabicPeriod"/>
            </a:pPr>
            <a:r>
              <a:rPr lang="ru-RU" sz="3200" dirty="0" smtClean="0"/>
              <a:t>Д</a:t>
            </a:r>
          </a:p>
          <a:p>
            <a:pPr marL="457200" indent="-457200">
              <a:buAutoNum type="arabicPeriod"/>
            </a:pPr>
            <a:r>
              <a:rPr lang="ru-RU" sz="3200" dirty="0" smtClean="0"/>
              <a:t>Д</a:t>
            </a:r>
          </a:p>
          <a:p>
            <a:pPr marL="457200" indent="-457200">
              <a:buAutoNum type="arabicPeriod"/>
            </a:pPr>
            <a:r>
              <a:rPr lang="ru-RU" sz="3200" dirty="0" smtClean="0"/>
              <a:t>Д</a:t>
            </a:r>
          </a:p>
          <a:p>
            <a:pPr marL="457200" indent="-457200">
              <a:buAutoNum type="arabicPeriod"/>
            </a:pPr>
            <a:r>
              <a:rPr lang="ru-RU" sz="3200" dirty="0" smtClean="0"/>
              <a:t>А</a:t>
            </a:r>
          </a:p>
          <a:p>
            <a:pPr marL="457200" indent="-457200">
              <a:buAutoNum type="arabicPeriod"/>
            </a:pPr>
            <a:endParaRPr lang="ru-RU" dirty="0" smtClean="0"/>
          </a:p>
          <a:p>
            <a:pPr marL="457200" indent="-457200">
              <a:buAutoNum type="arabicPeriod"/>
            </a:pP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>
          <a:xfrm>
            <a:off x="5004048" y="2067138"/>
            <a:ext cx="3200400" cy="3605212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>
                <a:solidFill>
                  <a:srgbClr val="C00000"/>
                </a:solidFill>
              </a:rPr>
              <a:t>11 баллов = </a:t>
            </a:r>
            <a:r>
              <a:rPr lang="ru-RU" dirty="0" smtClean="0"/>
              <a:t>«5»</a:t>
            </a:r>
          </a:p>
          <a:p>
            <a:pPr marL="0" indent="0">
              <a:buNone/>
            </a:pPr>
            <a:r>
              <a:rPr lang="ru-RU" dirty="0" smtClean="0">
                <a:solidFill>
                  <a:srgbClr val="C00000"/>
                </a:solidFill>
              </a:rPr>
              <a:t>10-9 баллов = </a:t>
            </a:r>
            <a:r>
              <a:rPr lang="ru-RU" dirty="0" smtClean="0"/>
              <a:t>«4»</a:t>
            </a:r>
            <a:endParaRPr lang="ru-RU" dirty="0" smtClean="0">
              <a:solidFill>
                <a:srgbClr val="C00000"/>
              </a:solidFill>
            </a:endParaRPr>
          </a:p>
          <a:p>
            <a:pPr marL="0" indent="0">
              <a:buNone/>
            </a:pPr>
            <a:r>
              <a:rPr lang="ru-RU" dirty="0" smtClean="0">
                <a:solidFill>
                  <a:srgbClr val="C00000"/>
                </a:solidFill>
              </a:rPr>
              <a:t>8-6 баллов = </a:t>
            </a:r>
            <a:r>
              <a:rPr lang="ru-RU" dirty="0" smtClean="0"/>
              <a:t>«3»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4401098" y="836710"/>
            <a:ext cx="3404969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dirty="0" smtClean="0"/>
              <a:t>Оценки</a:t>
            </a:r>
            <a:endParaRPr lang="ru-RU" dirty="0"/>
          </a:p>
        </p:txBody>
      </p:sp>
      <p:sp>
        <p:nvSpPr>
          <p:cNvPr id="6" name="Объект 2"/>
          <p:cNvSpPr txBox="1">
            <a:spLocks/>
          </p:cNvSpPr>
          <p:nvPr/>
        </p:nvSpPr>
        <p:spPr>
          <a:xfrm>
            <a:off x="2744914" y="2059784"/>
            <a:ext cx="1656184" cy="404389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74320" indent="-27432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Char char="O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Char char="O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Char char="O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4592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Char char="O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0116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Char char="O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7744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Char char="O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4320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Char char="O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0896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Char char="O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sz="3200" dirty="0" smtClean="0">
                <a:solidFill>
                  <a:srgbClr val="C00000"/>
                </a:solidFill>
              </a:rPr>
              <a:t>6. </a:t>
            </a:r>
            <a:r>
              <a:rPr lang="ru-RU" sz="3200" dirty="0" smtClean="0"/>
              <a:t>Б</a:t>
            </a:r>
          </a:p>
          <a:p>
            <a:pPr marL="0" indent="0">
              <a:buNone/>
            </a:pPr>
            <a:r>
              <a:rPr lang="ru-RU" sz="3200" dirty="0" smtClean="0">
                <a:solidFill>
                  <a:srgbClr val="C00000"/>
                </a:solidFill>
              </a:rPr>
              <a:t>7. </a:t>
            </a:r>
            <a:r>
              <a:rPr lang="ru-RU" sz="3200" dirty="0" smtClean="0"/>
              <a:t>А</a:t>
            </a:r>
          </a:p>
          <a:p>
            <a:pPr marL="0" indent="0">
              <a:buNone/>
            </a:pPr>
            <a:r>
              <a:rPr lang="ru-RU" sz="3200" dirty="0" smtClean="0">
                <a:solidFill>
                  <a:srgbClr val="C00000"/>
                </a:solidFill>
              </a:rPr>
              <a:t>8.</a:t>
            </a:r>
            <a:r>
              <a:rPr lang="ru-RU" sz="3200" dirty="0" smtClean="0"/>
              <a:t> В</a:t>
            </a:r>
          </a:p>
          <a:p>
            <a:pPr marL="0" indent="0">
              <a:buNone/>
            </a:pPr>
            <a:r>
              <a:rPr lang="ru-RU" sz="3200" dirty="0" smtClean="0">
                <a:solidFill>
                  <a:srgbClr val="C00000"/>
                </a:solidFill>
              </a:rPr>
              <a:t>9.</a:t>
            </a:r>
            <a:r>
              <a:rPr lang="ru-RU" sz="3200" dirty="0" smtClean="0"/>
              <a:t> А</a:t>
            </a:r>
          </a:p>
          <a:p>
            <a:pPr marL="0" indent="0">
              <a:buNone/>
            </a:pPr>
            <a:r>
              <a:rPr lang="ru-RU" sz="3200" dirty="0" smtClean="0">
                <a:solidFill>
                  <a:srgbClr val="C00000"/>
                </a:solidFill>
              </a:rPr>
              <a:t>10. </a:t>
            </a:r>
            <a:r>
              <a:rPr lang="ru-RU" sz="3200" dirty="0" smtClean="0"/>
              <a:t>А</a:t>
            </a:r>
          </a:p>
          <a:p>
            <a:pPr marL="0" indent="0">
              <a:buNone/>
            </a:pPr>
            <a:r>
              <a:rPr lang="ru-RU" sz="3200" dirty="0" smtClean="0">
                <a:solidFill>
                  <a:srgbClr val="C00000"/>
                </a:solidFill>
              </a:rPr>
              <a:t>11.</a:t>
            </a:r>
            <a:r>
              <a:rPr lang="ru-RU" sz="3200" dirty="0" smtClean="0"/>
              <a:t> Б</a:t>
            </a:r>
          </a:p>
          <a:p>
            <a:pPr marL="457200" indent="-457200">
              <a:buFont typeface="Brush Script MT" pitchFamily="66" charset="0"/>
              <a:buAutoNum type="arabicPeriod"/>
            </a:pPr>
            <a:endParaRPr lang="ru-RU" dirty="0" smtClean="0"/>
          </a:p>
          <a:p>
            <a:pPr marL="457200" indent="-457200">
              <a:buFont typeface="Brush Script MT" pitchFamily="66" charset="0"/>
              <a:buAutoNum type="arabicPeriod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492180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32" y="476672"/>
            <a:ext cx="9144000" cy="2317576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1. Найдите слово, не являющееся существительным 3-го склонения.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491880" y="2636912"/>
            <a:ext cx="2952328" cy="3672408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ru-RU" sz="2800" dirty="0" smtClean="0"/>
              <a:t>А) печь</a:t>
            </a:r>
            <a:r>
              <a:rPr lang="ru-RU" sz="2800" dirty="0"/>
              <a:t>;</a:t>
            </a:r>
            <a:endParaRPr lang="ru-RU" sz="2800" dirty="0" smtClean="0"/>
          </a:p>
          <a:p>
            <a:pPr marL="45720" indent="0">
              <a:buNone/>
            </a:pPr>
            <a:r>
              <a:rPr lang="ru-RU" sz="2800" dirty="0" smtClean="0"/>
              <a:t>Б) речь;</a:t>
            </a:r>
          </a:p>
          <a:p>
            <a:pPr marL="45720" indent="0">
              <a:buNone/>
            </a:pPr>
            <a:r>
              <a:rPr lang="ru-RU" sz="2800" dirty="0" smtClean="0"/>
              <a:t>В) рожь;</a:t>
            </a:r>
          </a:p>
          <a:p>
            <a:pPr marL="45720" indent="0">
              <a:buNone/>
            </a:pPr>
            <a:r>
              <a:rPr lang="ru-RU" sz="2800" dirty="0" smtClean="0"/>
              <a:t>Г) тень;</a:t>
            </a:r>
          </a:p>
          <a:p>
            <a:pPr marL="45720" indent="0">
              <a:buNone/>
            </a:pPr>
            <a:r>
              <a:rPr lang="ru-RU" sz="2800" dirty="0" smtClean="0"/>
              <a:t>Д) пень.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6918337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332656"/>
            <a:ext cx="8964488" cy="2160240"/>
          </a:xfrm>
        </p:spPr>
        <p:txBody>
          <a:bodyPr>
            <a:normAutofit/>
          </a:bodyPr>
          <a:lstStyle/>
          <a:p>
            <a:r>
              <a:rPr lang="ru-RU" dirty="0" smtClean="0"/>
              <a:t>2. Укажите слово, которое относится к 2-му склонению, но в </a:t>
            </a:r>
            <a:r>
              <a:rPr lang="ru-RU" dirty="0" err="1" smtClean="0"/>
              <a:t>П.п</a:t>
            </a:r>
            <a:r>
              <a:rPr lang="ru-RU" dirty="0" smtClean="0"/>
              <a:t>. имеет окончание </a:t>
            </a:r>
            <a:r>
              <a:rPr lang="ru-RU" i="1" dirty="0" smtClean="0"/>
              <a:t>–и.</a:t>
            </a:r>
            <a:endParaRPr lang="ru-RU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347864" y="2636912"/>
            <a:ext cx="6096000" cy="3657599"/>
          </a:xfrm>
        </p:spPr>
        <p:txBody>
          <a:bodyPr>
            <a:normAutofit/>
          </a:bodyPr>
          <a:lstStyle/>
          <a:p>
            <a:pPr marL="18288" indent="0">
              <a:buNone/>
            </a:pPr>
            <a:r>
              <a:rPr lang="ru-RU" sz="2800" dirty="0" smtClean="0"/>
              <a:t>А) иней;</a:t>
            </a:r>
          </a:p>
          <a:p>
            <a:pPr marL="18288" indent="0">
              <a:buNone/>
            </a:pPr>
            <a:r>
              <a:rPr lang="ru-RU" sz="2800" dirty="0" smtClean="0"/>
              <a:t>Б) сарай;</a:t>
            </a:r>
          </a:p>
          <a:p>
            <a:pPr marL="18288" indent="0">
              <a:buNone/>
            </a:pPr>
            <a:r>
              <a:rPr lang="ru-RU" sz="2800" dirty="0" smtClean="0"/>
              <a:t>В) попугай;</a:t>
            </a:r>
          </a:p>
          <a:p>
            <a:pPr marL="18288" indent="0">
              <a:buNone/>
            </a:pPr>
            <a:r>
              <a:rPr lang="ru-RU" sz="2800" dirty="0" smtClean="0"/>
              <a:t>Г) воробей;</a:t>
            </a:r>
          </a:p>
          <a:p>
            <a:pPr marL="18288" indent="0">
              <a:buNone/>
            </a:pPr>
            <a:r>
              <a:rPr lang="ru-RU" sz="2800" dirty="0" smtClean="0"/>
              <a:t>Д) жребий;</a:t>
            </a:r>
          </a:p>
          <a:p>
            <a:pPr marL="18288" indent="0">
              <a:buNone/>
            </a:pPr>
            <a:r>
              <a:rPr lang="ru-RU" sz="2800" dirty="0" smtClean="0"/>
              <a:t>Е) лай.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6944702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476672"/>
            <a:ext cx="7637472" cy="1498104"/>
          </a:xfrm>
        </p:spPr>
        <p:txBody>
          <a:bodyPr>
            <a:normAutofit/>
          </a:bodyPr>
          <a:lstStyle/>
          <a:p>
            <a:r>
              <a:rPr lang="ru-RU" dirty="0" smtClean="0"/>
              <a:t>3. Какое из слов является неодушевлённым?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491880" y="2492896"/>
            <a:ext cx="2870448" cy="3679303"/>
          </a:xfrm>
        </p:spPr>
        <p:txBody>
          <a:bodyPr>
            <a:normAutofit/>
          </a:bodyPr>
          <a:lstStyle/>
          <a:p>
            <a:pPr marL="18288" indent="0">
              <a:buNone/>
            </a:pPr>
            <a:r>
              <a:rPr lang="ru-RU" sz="2800" dirty="0" smtClean="0"/>
              <a:t>А) жрец;</a:t>
            </a:r>
          </a:p>
          <a:p>
            <a:pPr marL="18288" indent="0">
              <a:buNone/>
            </a:pPr>
            <a:r>
              <a:rPr lang="ru-RU" sz="2800" dirty="0" smtClean="0"/>
              <a:t>Б) мертвец;</a:t>
            </a:r>
          </a:p>
          <a:p>
            <a:pPr marL="18288" indent="0">
              <a:buNone/>
            </a:pPr>
            <a:r>
              <a:rPr lang="ru-RU" sz="2800" dirty="0" smtClean="0"/>
              <a:t>В) певец;</a:t>
            </a:r>
          </a:p>
          <a:p>
            <a:pPr marL="18288" indent="0">
              <a:buNone/>
            </a:pPr>
            <a:r>
              <a:rPr lang="ru-RU" sz="2800" dirty="0" smtClean="0"/>
              <a:t>Г) ротозей;</a:t>
            </a:r>
          </a:p>
          <a:p>
            <a:pPr marL="18288" indent="0">
              <a:buNone/>
            </a:pPr>
            <a:r>
              <a:rPr lang="ru-RU" sz="2800" dirty="0" smtClean="0"/>
              <a:t>Д) Колизей.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5491125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404664"/>
            <a:ext cx="9252520" cy="187220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4. Какое из словосочетаний состоит из существительных с окончанием </a:t>
            </a:r>
            <a:r>
              <a:rPr lang="ru-RU" i="1" dirty="0" smtClean="0"/>
              <a:t>–и</a:t>
            </a:r>
            <a:r>
              <a:rPr lang="ru-RU" dirty="0" smtClean="0"/>
              <a:t>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339752" y="2564904"/>
            <a:ext cx="6096000" cy="3657599"/>
          </a:xfrm>
        </p:spPr>
        <p:txBody>
          <a:bodyPr>
            <a:normAutofit/>
          </a:bodyPr>
          <a:lstStyle/>
          <a:p>
            <a:pPr marL="18288" indent="0">
              <a:buNone/>
            </a:pPr>
            <a:r>
              <a:rPr lang="ru-RU" sz="2800" dirty="0" smtClean="0"/>
              <a:t>А) на крыш.. </a:t>
            </a:r>
            <a:r>
              <a:rPr lang="ru-RU" sz="2800" dirty="0" err="1"/>
              <a:t>и</a:t>
            </a:r>
            <a:r>
              <a:rPr lang="ru-RU" sz="2800" dirty="0" err="1" smtClean="0"/>
              <a:t>збушк</a:t>
            </a:r>
            <a:r>
              <a:rPr lang="ru-RU" sz="2800" dirty="0" smtClean="0"/>
              <a:t>..;</a:t>
            </a:r>
          </a:p>
          <a:p>
            <a:pPr marL="18288" indent="0">
              <a:buNone/>
            </a:pPr>
            <a:r>
              <a:rPr lang="ru-RU" sz="2800" dirty="0" smtClean="0"/>
              <a:t>Б) в середин.. </a:t>
            </a:r>
            <a:r>
              <a:rPr lang="ru-RU" sz="2800" dirty="0" err="1" smtClean="0"/>
              <a:t>повест</a:t>
            </a:r>
            <a:r>
              <a:rPr lang="ru-RU" sz="2800" dirty="0" smtClean="0"/>
              <a:t>..;</a:t>
            </a:r>
          </a:p>
          <a:p>
            <a:pPr marL="18288" indent="0">
              <a:buNone/>
            </a:pPr>
            <a:r>
              <a:rPr lang="ru-RU" sz="2800" dirty="0" smtClean="0"/>
              <a:t>В) в центр.. </a:t>
            </a:r>
            <a:r>
              <a:rPr lang="ru-RU" sz="2800" dirty="0" err="1" smtClean="0"/>
              <a:t>площад</a:t>
            </a:r>
            <a:r>
              <a:rPr lang="ru-RU" sz="2800" dirty="0" smtClean="0"/>
              <a:t>..;</a:t>
            </a:r>
          </a:p>
          <a:p>
            <a:pPr marL="18288" indent="0">
              <a:buNone/>
            </a:pPr>
            <a:r>
              <a:rPr lang="ru-RU" sz="2800" dirty="0" smtClean="0"/>
              <a:t>Г) в </a:t>
            </a:r>
            <a:r>
              <a:rPr lang="ru-RU" sz="2800" dirty="0" err="1" smtClean="0"/>
              <a:t>настойчивост</a:t>
            </a:r>
            <a:r>
              <a:rPr lang="ru-RU" sz="2800" dirty="0" smtClean="0"/>
              <a:t>.. и вол..;</a:t>
            </a:r>
          </a:p>
          <a:p>
            <a:pPr marL="18288" indent="0">
              <a:buNone/>
            </a:pPr>
            <a:r>
              <a:rPr lang="ru-RU" sz="2800" dirty="0" smtClean="0"/>
              <a:t>Д) в </a:t>
            </a:r>
            <a:r>
              <a:rPr lang="ru-RU" sz="2800" dirty="0" err="1" smtClean="0"/>
              <a:t>течени</a:t>
            </a:r>
            <a:r>
              <a:rPr lang="ru-RU" sz="2800" dirty="0" smtClean="0"/>
              <a:t>.. </a:t>
            </a:r>
            <a:r>
              <a:rPr lang="ru-RU" sz="2800" dirty="0"/>
              <a:t>р</a:t>
            </a:r>
            <a:r>
              <a:rPr lang="ru-RU" sz="2800" dirty="0" smtClean="0"/>
              <a:t>ек..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0533560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79512" y="476672"/>
            <a:ext cx="8784976" cy="1930152"/>
          </a:xfrm>
        </p:spPr>
        <p:txBody>
          <a:bodyPr>
            <a:normAutofit/>
          </a:bodyPr>
          <a:lstStyle/>
          <a:p>
            <a:r>
              <a:rPr lang="ru-RU" dirty="0" smtClean="0"/>
              <a:t>5. Какое из существительных имеет окончание </a:t>
            </a:r>
            <a:r>
              <a:rPr lang="ru-RU" i="1" dirty="0" smtClean="0"/>
              <a:t>–е</a:t>
            </a:r>
            <a:r>
              <a:rPr lang="ru-RU" dirty="0" smtClean="0"/>
              <a:t>?</a:t>
            </a:r>
            <a:endParaRPr lang="ru-RU" dirty="0"/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771800" y="2276872"/>
            <a:ext cx="6096000" cy="3657599"/>
          </a:xfrm>
        </p:spPr>
        <p:txBody>
          <a:bodyPr>
            <a:normAutofit/>
          </a:bodyPr>
          <a:lstStyle/>
          <a:p>
            <a:pPr marL="18288" indent="0">
              <a:buNone/>
            </a:pPr>
            <a:r>
              <a:rPr lang="ru-RU" sz="2800" dirty="0" smtClean="0"/>
              <a:t>А) в </a:t>
            </a:r>
            <a:r>
              <a:rPr lang="ru-RU" sz="2800" dirty="0" err="1" smtClean="0"/>
              <a:t>воскресень</a:t>
            </a:r>
            <a:r>
              <a:rPr lang="ru-RU" sz="2800" dirty="0" smtClean="0"/>
              <a:t>..;</a:t>
            </a:r>
          </a:p>
          <a:p>
            <a:pPr marL="18288" indent="0">
              <a:buNone/>
            </a:pPr>
            <a:r>
              <a:rPr lang="ru-RU" sz="2800" dirty="0" smtClean="0"/>
              <a:t>Б) в </a:t>
            </a:r>
            <a:r>
              <a:rPr lang="ru-RU" sz="2800" dirty="0" err="1" smtClean="0"/>
              <a:t>планетари</a:t>
            </a:r>
            <a:r>
              <a:rPr lang="ru-RU" sz="2800" dirty="0" smtClean="0"/>
              <a:t>..;</a:t>
            </a:r>
          </a:p>
          <a:p>
            <a:pPr marL="18288" indent="0">
              <a:buNone/>
            </a:pPr>
            <a:r>
              <a:rPr lang="ru-RU" sz="2800" dirty="0" smtClean="0"/>
              <a:t>В) о </a:t>
            </a:r>
            <a:r>
              <a:rPr lang="ru-RU" sz="2800" dirty="0" err="1" smtClean="0"/>
              <a:t>цивилизаци</a:t>
            </a:r>
            <a:r>
              <a:rPr lang="ru-RU" sz="2800" dirty="0" smtClean="0"/>
              <a:t>..;</a:t>
            </a:r>
          </a:p>
          <a:p>
            <a:pPr marL="18288" indent="0">
              <a:buNone/>
            </a:pPr>
            <a:r>
              <a:rPr lang="ru-RU" sz="2800" dirty="0" smtClean="0"/>
              <a:t>Г) в </a:t>
            </a:r>
            <a:r>
              <a:rPr lang="ru-RU" sz="2800" dirty="0" err="1" smtClean="0"/>
              <a:t>упражнени</a:t>
            </a:r>
            <a:r>
              <a:rPr lang="ru-RU" sz="2800" dirty="0" smtClean="0"/>
              <a:t>..;</a:t>
            </a:r>
          </a:p>
          <a:p>
            <a:pPr marL="18288" indent="0">
              <a:buNone/>
            </a:pPr>
            <a:r>
              <a:rPr lang="ru-RU" sz="2800" dirty="0" smtClean="0"/>
              <a:t>Д) о </a:t>
            </a:r>
            <a:r>
              <a:rPr lang="ru-RU" sz="2800" dirty="0" err="1" smtClean="0"/>
              <a:t>делегаци</a:t>
            </a:r>
            <a:r>
              <a:rPr lang="ru-RU" sz="2800" dirty="0" smtClean="0"/>
              <a:t>..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07800446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07504" y="836712"/>
            <a:ext cx="9036496" cy="142609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6. Найдите существительное мужского рода</a:t>
            </a:r>
            <a:endParaRPr lang="ru-RU" dirty="0"/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048000" y="2636912"/>
            <a:ext cx="6096000" cy="3657599"/>
          </a:xfrm>
        </p:spPr>
        <p:txBody>
          <a:bodyPr>
            <a:normAutofit/>
          </a:bodyPr>
          <a:lstStyle/>
          <a:p>
            <a:pPr marL="18288" indent="0">
              <a:buNone/>
            </a:pPr>
            <a:r>
              <a:rPr lang="ru-RU" sz="2800" dirty="0" smtClean="0"/>
              <a:t>А) какао;</a:t>
            </a:r>
          </a:p>
          <a:p>
            <a:pPr marL="18288" indent="0">
              <a:buNone/>
            </a:pPr>
            <a:r>
              <a:rPr lang="ru-RU" sz="2800" dirty="0" smtClean="0"/>
              <a:t>Б) кофе;</a:t>
            </a:r>
          </a:p>
          <a:p>
            <a:pPr marL="18288" indent="0">
              <a:buNone/>
            </a:pPr>
            <a:r>
              <a:rPr lang="ru-RU" sz="2800" dirty="0" smtClean="0"/>
              <a:t>В) пальто;</a:t>
            </a:r>
          </a:p>
          <a:p>
            <a:pPr marL="18288" indent="0">
              <a:buNone/>
            </a:pPr>
            <a:r>
              <a:rPr lang="ru-RU" sz="2800" dirty="0" smtClean="0"/>
              <a:t>Г) меню;</a:t>
            </a:r>
          </a:p>
          <a:p>
            <a:pPr marL="18288" indent="0">
              <a:buNone/>
            </a:pPr>
            <a:r>
              <a:rPr lang="ru-RU" sz="2800" dirty="0" smtClean="0"/>
              <a:t>Д) воображение.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415220171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0" y="836712"/>
            <a:ext cx="9144000" cy="141845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7. Какое из существительных не имеет формы единственного числа?</a:t>
            </a:r>
            <a:endParaRPr lang="ru-RU" dirty="0"/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419872" y="2492896"/>
            <a:ext cx="6096000" cy="3657599"/>
          </a:xfrm>
        </p:spPr>
        <p:txBody>
          <a:bodyPr>
            <a:normAutofit/>
          </a:bodyPr>
          <a:lstStyle/>
          <a:p>
            <a:pPr marL="18288" indent="0">
              <a:buNone/>
            </a:pPr>
            <a:r>
              <a:rPr lang="ru-RU" sz="2800" dirty="0" smtClean="0"/>
              <a:t>А) ножницы;</a:t>
            </a:r>
          </a:p>
          <a:p>
            <a:pPr marL="18288" indent="0">
              <a:buNone/>
            </a:pPr>
            <a:r>
              <a:rPr lang="ru-RU" sz="2800" dirty="0" smtClean="0"/>
              <a:t>Б) берега;</a:t>
            </a:r>
          </a:p>
          <a:p>
            <a:pPr marL="18288" indent="0">
              <a:buNone/>
            </a:pPr>
            <a:r>
              <a:rPr lang="ru-RU" sz="2800" dirty="0" smtClean="0"/>
              <a:t>В) тени;</a:t>
            </a:r>
          </a:p>
          <a:p>
            <a:pPr marL="18288" indent="0">
              <a:buNone/>
            </a:pPr>
            <a:r>
              <a:rPr lang="ru-RU" sz="2800" dirty="0" smtClean="0"/>
              <a:t>Г) вёсла;</a:t>
            </a:r>
          </a:p>
          <a:p>
            <a:pPr marL="18288" indent="0">
              <a:buNone/>
            </a:pPr>
            <a:r>
              <a:rPr lang="ru-RU" sz="2800" dirty="0" smtClean="0"/>
              <a:t>Д) ели.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11722964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325" y="980728"/>
            <a:ext cx="9144000" cy="128208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8. Какое из существительных не имеет формы множественного числа?</a:t>
            </a:r>
            <a:endParaRPr lang="ru-RU" dirty="0"/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275856" y="2708920"/>
            <a:ext cx="6096000" cy="3657599"/>
          </a:xfrm>
        </p:spPr>
        <p:txBody>
          <a:bodyPr>
            <a:normAutofit/>
          </a:bodyPr>
          <a:lstStyle/>
          <a:p>
            <a:pPr marL="18288" indent="0">
              <a:buNone/>
            </a:pPr>
            <a:r>
              <a:rPr lang="ru-RU" sz="2800" dirty="0" smtClean="0"/>
              <a:t>А) </a:t>
            </a:r>
            <a:r>
              <a:rPr lang="ru-RU" sz="2800" dirty="0" smtClean="0"/>
              <a:t>перо;</a:t>
            </a:r>
          </a:p>
          <a:p>
            <a:pPr marL="18288" indent="0">
              <a:buNone/>
            </a:pPr>
            <a:r>
              <a:rPr lang="ru-RU" sz="2800" dirty="0" smtClean="0"/>
              <a:t>Б) колесо;</a:t>
            </a:r>
          </a:p>
          <a:p>
            <a:pPr marL="18288" indent="0">
              <a:buNone/>
            </a:pPr>
            <a:r>
              <a:rPr lang="ru-RU" sz="2800" dirty="0" smtClean="0"/>
              <a:t>В) пальто;</a:t>
            </a:r>
          </a:p>
          <a:p>
            <a:pPr marL="18288" indent="0">
              <a:buNone/>
            </a:pPr>
            <a:r>
              <a:rPr lang="ru-RU" sz="2800" dirty="0" smtClean="0"/>
              <a:t>Г) небо;</a:t>
            </a:r>
          </a:p>
          <a:p>
            <a:pPr marL="18288" indent="0">
              <a:buNone/>
            </a:pPr>
            <a:r>
              <a:rPr lang="ru-RU" sz="2800" dirty="0" smtClean="0"/>
              <a:t>Д) путь.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55060113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нопка">
  <a:themeElements>
    <a:clrScheme name="Кнопка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Кнопка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нопк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</Template>
  <TotalTime>45</TotalTime>
  <Words>411</Words>
  <Application>Microsoft Office PowerPoint</Application>
  <PresentationFormat>Экран (4:3)</PresentationFormat>
  <Paragraphs>84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Кнопка</vt:lpstr>
      <vt:lpstr>Самостоятельная работа по теме «Имя существительное»</vt:lpstr>
      <vt:lpstr>1. Найдите слово, не являющееся существительным 3-го склонения.</vt:lpstr>
      <vt:lpstr>2. Укажите слово, которое относится к 2-му склонению, но в П.п. имеет окончание –и.</vt:lpstr>
      <vt:lpstr>3. Какое из слов является неодушевлённым?</vt:lpstr>
      <vt:lpstr>4. Какое из словосочетаний состоит из существительных с окончанием –и?</vt:lpstr>
      <vt:lpstr>5. Какое из существительных имеет окончание –е?</vt:lpstr>
      <vt:lpstr>6. Найдите существительное мужского рода</vt:lpstr>
      <vt:lpstr>7. Какое из существительных не имеет формы единственного числа?</vt:lpstr>
      <vt:lpstr>8. Какое из существительных не имеет формы множественного числа?</vt:lpstr>
      <vt:lpstr>9. Найдите словосочетание с несклоняемым существительным. </vt:lpstr>
      <vt:lpstr>10. Укажите склоняемое существительное.</vt:lpstr>
      <vt:lpstr>11. Какое из слов не является разносклоняемым?</vt:lpstr>
      <vt:lpstr>Ответы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Самостоятельная работа по теме «Имя существительное»</dc:title>
  <dc:creator>Школа-19ПК</dc:creator>
  <cp:lastModifiedBy>BK-3008</cp:lastModifiedBy>
  <cp:revision>6</cp:revision>
  <dcterms:created xsi:type="dcterms:W3CDTF">2015-11-24T09:28:33Z</dcterms:created>
  <dcterms:modified xsi:type="dcterms:W3CDTF">2015-11-26T13:37:16Z</dcterms:modified>
</cp:coreProperties>
</file>