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9" r:id="rId3"/>
    <p:sldId id="257" r:id="rId4"/>
    <p:sldId id="258" r:id="rId5"/>
    <p:sldId id="259" r:id="rId6"/>
    <p:sldId id="267" r:id="rId7"/>
    <p:sldId id="260" r:id="rId8"/>
    <p:sldId id="261" r:id="rId9"/>
    <p:sldId id="262" r:id="rId10"/>
    <p:sldId id="263" r:id="rId11"/>
    <p:sldId id="264" r:id="rId12"/>
    <p:sldId id="265" r:id="rId13"/>
    <p:sldId id="272" r:id="rId14"/>
    <p:sldId id="273" r:id="rId15"/>
    <p:sldId id="266" r:id="rId16"/>
    <p:sldId id="268" r:id="rId17"/>
    <p:sldId id="269" r:id="rId18"/>
    <p:sldId id="271" r:id="rId19"/>
    <p:sldId id="270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4BAD5E3-BB5E-420A-933F-C54DD225F94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FCE3B7-580E-47D9-A396-59A364DCF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D5E3-BB5E-420A-933F-C54DD225F94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CE3B7-580E-47D9-A396-59A364DCF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D5E3-BB5E-420A-933F-C54DD225F94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CE3B7-580E-47D9-A396-59A364DCF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D5E3-BB5E-420A-933F-C54DD225F94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CE3B7-580E-47D9-A396-59A364DCF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D5E3-BB5E-420A-933F-C54DD225F94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CE3B7-580E-47D9-A396-59A364DCF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D5E3-BB5E-420A-933F-C54DD225F94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CE3B7-580E-47D9-A396-59A364DCF95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D5E3-BB5E-420A-933F-C54DD225F94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CE3B7-580E-47D9-A396-59A364DCF95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D5E3-BB5E-420A-933F-C54DD225F94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CE3B7-580E-47D9-A396-59A364DCF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D5E3-BB5E-420A-933F-C54DD225F94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CE3B7-580E-47D9-A396-59A364DCF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4BAD5E3-BB5E-420A-933F-C54DD225F94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FCE3B7-580E-47D9-A396-59A364DCF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4BAD5E3-BB5E-420A-933F-C54DD225F94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FCE3B7-580E-47D9-A396-59A364DCF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4BAD5E3-BB5E-420A-933F-C54DD225F94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FCE3B7-580E-47D9-A396-59A364DCF95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 урока «Решение задач по теме «Треугольники»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Никонова С.Г., учитель математики</a:t>
            </a:r>
          </a:p>
          <a:p>
            <a:r>
              <a:rPr lang="ru-RU" smtClean="0"/>
              <a:t>28.11. 2019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7101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r>
              <a:rPr lang="ru-RU" dirty="0" smtClean="0"/>
              <a:t>Ответы на теоретический блок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84785"/>
            <a:ext cx="6192688" cy="2801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4005064"/>
            <a:ext cx="6480720" cy="2047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dirty="0" smtClean="0">
              <a:effectLst/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effectLst/>
                <a:latin typeface="Times New Roman"/>
                <a:ea typeface="Calibri"/>
                <a:cs typeface="Times New Roman"/>
              </a:rPr>
              <a:t>Каждый верный ответ 1 балл</a:t>
            </a:r>
            <a:endParaRPr lang="ru-RU" sz="32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45954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Следующий этап. Собираем кластер.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Перед вами - геометрические утверждения, определения, теоремы.</a:t>
            </a:r>
          </a:p>
          <a:p>
            <a:r>
              <a:rPr lang="ru-RU" dirty="0" smtClean="0"/>
              <a:t>Вы распределяете их по трем разделам: «Треугольники», «Равнобедренный треугольник», «Окружность».</a:t>
            </a:r>
          </a:p>
          <a:p>
            <a:r>
              <a:rPr lang="ru-RU" dirty="0" smtClean="0"/>
              <a:t>Каждый правильно прикрепленный термин – 2 балла.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809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ru-RU" b="1" dirty="0" smtClean="0">
                    <a:solidFill>
                      <a:srgbClr val="000000"/>
                    </a:solidFill>
                    <a:latin typeface="Times New Roman"/>
                    <a:ea typeface="Times New Roman"/>
                  </a:rPr>
                  <a:t>I</a:t>
                </a:r>
                <a14:m>
                  <m:oMath xmlns:m="http://schemas.openxmlformats.org/officeDocument/2006/math">
                    <m:r>
                      <a:rPr lang="ru-RU" b="1" i="1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∨</m:t>
                    </m:r>
                  </m:oMath>
                </a14:m>
                <a:r>
                  <a:rPr lang="ru-RU" b="1" dirty="0" smtClean="0">
                    <a:solidFill>
                      <a:srgbClr val="000000"/>
                    </a:solidFill>
                    <a:latin typeface="Times New Roman"/>
                    <a:ea typeface="Times New Roman"/>
                  </a:rPr>
                  <a:t> </a:t>
                </a:r>
                <a:r>
                  <a:rPr lang="ru-RU" b="1" dirty="0">
                    <a:solidFill>
                      <a:srgbClr val="000000"/>
                    </a:solidFill>
                    <a:latin typeface="Times New Roman"/>
                    <a:ea typeface="Times New Roman"/>
                  </a:rPr>
                  <a:t>этап. Актуализация знаний.</a:t>
                </a:r>
                <a:r>
                  <a:rPr lang="ru-RU" dirty="0">
                    <a:latin typeface="Times New Roman"/>
                    <a:ea typeface="Times New Roman"/>
                  </a:rPr>
                  <a:t/>
                </a:r>
                <a:br>
                  <a:rPr lang="ru-RU" dirty="0">
                    <a:latin typeface="Times New Roman"/>
                    <a:ea typeface="Times New Roman"/>
                  </a:rPr>
                </a:br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t="-39086" b="-10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Сейчас мы проверим, как вы сумеете применить теоретические знания на практике. </a:t>
            </a:r>
          </a:p>
          <a:p>
            <a:r>
              <a:rPr lang="ru-RU" dirty="0" smtClean="0"/>
              <a:t>У нас «Решение задач по готовым чертежам». Используем цветные карандаши. Условие не записываем.</a:t>
            </a:r>
          </a:p>
          <a:p>
            <a:r>
              <a:rPr lang="ru-RU" dirty="0" smtClean="0"/>
              <a:t>Каждая задача – 3 балла.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9405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152400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5325"/>
            <a:ext cx="114300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57200" y="6953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ВС,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flipV="1">
            <a:off x="152400" y="1171574"/>
            <a:ext cx="9448800" cy="1825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152400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5325"/>
            <a:ext cx="114300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457200" y="541437"/>
            <a:ext cx="41389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С,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457200" y="1171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57275"/>
            <a:ext cx="2657475" cy="1939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4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806" y="1057275"/>
            <a:ext cx="2619375" cy="1939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5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717033"/>
            <a:ext cx="2952328" cy="1945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6" name="Picture 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878" y="3717032"/>
            <a:ext cx="2538498" cy="1945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7239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268760"/>
            <a:ext cx="3168351" cy="194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436" y="1268760"/>
            <a:ext cx="2866492" cy="194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398" y="3501008"/>
            <a:ext cx="9591282" cy="2105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01008"/>
            <a:ext cx="9001000" cy="1944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8292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IV этап. Обобщение и систематизация знаний.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Анаграммы.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ru-RU" sz="4400" dirty="0">
                <a:solidFill>
                  <a:srgbClr val="000000"/>
                </a:solidFill>
                <a:latin typeface="Times New Roman"/>
                <a:ea typeface="Times New Roman"/>
              </a:rPr>
              <a:t>ГОЛУ, ШЕРИНАВ , РЕНЬКО, ТОНАРОС </a:t>
            </a:r>
            <a:endParaRPr lang="ru-RU" sz="4400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Какое слово лишнее? Почему?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Что объединяет остальные слова?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53574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343150" y="817563"/>
            <a:ext cx="6800850" cy="811212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000000"/>
                </a:solidFill>
                <a:latin typeface="Times New Roman"/>
                <a:ea typeface="Times New Roman"/>
              </a:rPr>
              <a:t>V этап. Контроль усвоения, обсуждение допущенных ошибок и их коррекция.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412875"/>
            <a:ext cx="6543675" cy="4310063"/>
          </a:xfrm>
        </p:spPr>
        <p:txBody>
          <a:bodyPr/>
          <a:lstStyle/>
          <a:p>
            <a:pPr marL="342900" lvl="0" indent="-342900" algn="ctr">
              <a:spcAft>
                <a:spcPts val="0"/>
              </a:spcAft>
              <a:buSzPts val="1200"/>
              <a:buFont typeface="Times New Roman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Равносторонний треугольник изображен на рисунке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:</a:t>
            </a:r>
            <a:endParaRPr lang="ru-RU" dirty="0">
              <a:latin typeface="Times New Roman"/>
              <a:ea typeface="Times New Roman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76873"/>
            <a:ext cx="8386430" cy="1873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2123728" y="4150555"/>
            <a:ext cx="6192688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effectLst/>
                <a:latin typeface="Calibri"/>
                <a:ea typeface="Calibri"/>
                <a:cs typeface="Times New Roman"/>
              </a:rPr>
              <a:t>2. Равнобедренный треугольник изображен на рисунке</a:t>
            </a:r>
            <a:r>
              <a:rPr lang="ru-RU" sz="1600" dirty="0" smtClean="0">
                <a:effectLst/>
                <a:latin typeface="Calibri"/>
                <a:ea typeface="Calibri"/>
                <a:cs typeface="Times New Roman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19804500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Рисунок 4" descr="https://compendium.su/mathematics/7klass_2/7klass_2.files/image0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077072"/>
            <a:ext cx="3154092" cy="1821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1412776"/>
            <a:ext cx="7416825" cy="2281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78450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Ответы на тест: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dirty="0" smtClean="0"/>
              <a:t>б)</a:t>
            </a:r>
          </a:p>
          <a:p>
            <a:pPr marL="457200" indent="-457200">
              <a:buAutoNum type="arabicPeriod"/>
            </a:pPr>
            <a:r>
              <a:rPr lang="ru-RU" dirty="0"/>
              <a:t>а</a:t>
            </a:r>
            <a:r>
              <a:rPr lang="ru-RU" dirty="0" smtClean="0"/>
              <a:t>); в)</a:t>
            </a:r>
            <a:endParaRPr lang="ru-RU" dirty="0"/>
          </a:p>
          <a:p>
            <a:pPr marL="457200" indent="-457200">
              <a:buAutoNum type="arabicPeriod"/>
            </a:pPr>
            <a:r>
              <a:rPr lang="ru-RU" dirty="0"/>
              <a:t>в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01188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latin typeface="Times New Roman"/>
                <a:ea typeface="Times New Roman"/>
                <a:cs typeface="Times New Roman"/>
              </a:rPr>
              <a:t>Вариант II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1. Дано: AD = АВ, CD = СВ, </a:t>
            </a:r>
            <a:r>
              <a:rPr lang="ru-RU" dirty="0">
                <a:latin typeface="Cambria Math"/>
                <a:ea typeface="Times New Roman"/>
                <a:cs typeface="Cambria Math"/>
              </a:rPr>
              <a:t>∠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D = 120°.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Доказать: ΔDАС =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ΔBAC.</a:t>
            </a:r>
            <a:r>
              <a:rPr lang="ru-RU" sz="2000" dirty="0" smtClean="0">
                <a:latin typeface="Calibri"/>
                <a:ea typeface="Times New Roman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Найти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: </a:t>
            </a:r>
            <a:r>
              <a:rPr lang="ru-RU" dirty="0">
                <a:latin typeface="Cambria Math"/>
                <a:ea typeface="Times New Roman"/>
                <a:cs typeface="Cambria Math"/>
              </a:rPr>
              <a:t>∠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B.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1171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latin typeface="Times New Roman"/>
                <a:ea typeface="Times New Roman"/>
                <a:cs typeface="Times New Roman"/>
              </a:rPr>
              <a:t>Вариант I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Дано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: АВ = CD, ВС = DA, </a:t>
            </a:r>
            <a:r>
              <a:rPr lang="ru-RU" dirty="0">
                <a:latin typeface="Cambria Math"/>
                <a:ea typeface="Times New Roman"/>
                <a:cs typeface="Cambria Math"/>
              </a:rPr>
              <a:t>∠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C = 40°.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Доказать: ΔABD =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ΔCDB.</a:t>
            </a:r>
            <a:r>
              <a:rPr lang="ru-RU" sz="2000" dirty="0" smtClean="0">
                <a:latin typeface="Calibri"/>
                <a:ea typeface="Times New Roman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Найти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: </a:t>
            </a:r>
            <a:r>
              <a:rPr lang="ru-RU" dirty="0">
                <a:latin typeface="Cambria Math"/>
                <a:ea typeface="Times New Roman"/>
                <a:cs typeface="Cambria Math"/>
              </a:rPr>
              <a:t>∠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A.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191" y="4797152"/>
            <a:ext cx="2241721" cy="1310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686909"/>
            <a:ext cx="2016223" cy="1533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2567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Девиз урока: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342900" lvl="0" indent="-342900" algn="ctr" fontAlgn="base">
              <a:spcAft>
                <a:spcPct val="0"/>
              </a:spcAft>
              <a:buClr>
                <a:srgbClr val="4477DE"/>
              </a:buClr>
              <a:buSzPct val="65000"/>
              <a:buNone/>
              <a:defRPr/>
            </a:pPr>
            <a:r>
              <a:rPr lang="ru-RU" sz="3200" b="1" i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«Ум заключается не только в знании, но и в умении прилагать знание на деле» </a:t>
            </a:r>
          </a:p>
          <a:p>
            <a:pPr marL="342900" lvl="0" indent="-342900" algn="ctr" fontAlgn="base">
              <a:spcAft>
                <a:spcPct val="0"/>
              </a:spcAft>
              <a:buClr>
                <a:srgbClr val="4477DE"/>
              </a:buClr>
              <a:buSzPct val="65000"/>
              <a:buNone/>
              <a:defRPr/>
            </a:pPr>
            <a:r>
              <a:rPr lang="ru-RU" sz="3200" b="1" i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Аристотель</a:t>
            </a:r>
            <a:endParaRPr lang="ru-RU" sz="3200" b="1" kern="0" dirty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075" y="2141516"/>
            <a:ext cx="3200400" cy="3560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6160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VI этап. Информация о домашнем задании, инструктаж о его выполнении.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115616" y="1916832"/>
            <a:ext cx="7200800" cy="4176464"/>
          </a:xfrm>
        </p:spPr>
        <p:txBody>
          <a:bodyPr>
            <a:normAutofit fontScale="92500"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Наш урок приближается к своему завершению. Откройте дневник, запишите домашнее задание. Я вам предлагаю выбрать то задание, которое окажется вам по силам и  покажется вам наиболее интересным.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1.Кроссворд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по теме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«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Треугольники» 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2.Задача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. Дети пошли в поход. Привал. Решили перекусить. А в поход они взяли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</a:rPr>
              <a:t>курники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, которые имеют форму равностороннего треугольника.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</a:rPr>
              <a:t>Курники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большие, и их взяли всего 5 штук, детей было 15 человек. Как же им эти пирожки разделить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поровну?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Задачу решить с помощью циркуля, линейки и ножниц. 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17735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VIII этап. Рефлексия.</a:t>
            </a:r>
            <a:r>
              <a:rPr lang="ru-RU" sz="32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Ребята, наш урок подошел к концу. Положите перед собой оценочный лист, посмотрите как вы оценили итоги своей сегодняшней  работы.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Ребята, вам понравился сегодняшний урок? 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На сколько вы оцениваете усвоение вами информации, полученной на уроке?</a:t>
            </a:r>
            <a:endParaRPr lang="ru-RU" dirty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dirty="0" smtClean="0"/>
              <a:t>А как ваше настроение? Оцените его.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81319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340769"/>
            <a:ext cx="5238328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Выберите фразеологизм или </a:t>
            </a:r>
          </a:p>
          <a:p>
            <a:pPr algn="ctr">
              <a:lnSpc>
                <a:spcPts val="1470"/>
              </a:lnSpc>
              <a:spcAft>
                <a:spcPts val="0"/>
              </a:spcAft>
            </a:pPr>
            <a:endParaRPr lang="ru-RU" sz="2400" dirty="0">
              <a:solidFill>
                <a:srgbClr val="00000A"/>
              </a:solidFill>
              <a:latin typeface="Times New Roman"/>
              <a:ea typeface="Times New Roman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пословицу которые характеризуют</a:t>
            </a:r>
          </a:p>
          <a:p>
            <a:pPr algn="ctr">
              <a:lnSpc>
                <a:spcPts val="1470"/>
              </a:lnSpc>
              <a:spcAft>
                <a:spcPts val="0"/>
              </a:spcAft>
            </a:pPr>
            <a:endParaRPr lang="ru-RU" sz="2400" dirty="0">
              <a:solidFill>
                <a:srgbClr val="00000A"/>
              </a:solidFill>
              <a:latin typeface="Times New Roman"/>
              <a:ea typeface="Times New Roman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 вашу работу сегодня</a:t>
            </a:r>
          </a:p>
          <a:p>
            <a:pPr algn="ctr">
              <a:lnSpc>
                <a:spcPts val="1470"/>
              </a:lnSpc>
              <a:spcAft>
                <a:spcPts val="0"/>
              </a:spcAft>
            </a:pPr>
            <a:endParaRPr lang="ru-RU" sz="2400" dirty="0" smtClean="0">
              <a:effectLst/>
              <a:latin typeface="Times New Roman"/>
              <a:ea typeface="Times New Roman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endParaRPr lang="ru-RU" sz="3600" b="1" i="1" dirty="0" smtClean="0">
              <a:solidFill>
                <a:srgbClr val="00000A"/>
              </a:solidFill>
              <a:effectLst/>
              <a:latin typeface="Times New Roman"/>
              <a:ea typeface="Times New Roman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3600" b="1" i="1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Шевелить мозгами</a:t>
            </a:r>
          </a:p>
          <a:p>
            <a:pPr algn="ctr">
              <a:lnSpc>
                <a:spcPts val="1470"/>
              </a:lnSpc>
              <a:spcAft>
                <a:spcPts val="0"/>
              </a:spcAft>
            </a:pPr>
            <a:endParaRPr lang="ru-RU" sz="3600" b="1" dirty="0" smtClean="0">
              <a:effectLst/>
              <a:latin typeface="Times New Roman"/>
              <a:ea typeface="Times New Roman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endParaRPr lang="ru-RU" sz="3600" b="1" i="1" dirty="0" smtClean="0">
              <a:solidFill>
                <a:srgbClr val="00000A"/>
              </a:solidFill>
              <a:effectLst/>
              <a:latin typeface="Times New Roman"/>
              <a:ea typeface="Times New Roman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3600" b="1" i="1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Краем уха</a:t>
            </a:r>
          </a:p>
          <a:p>
            <a:pPr algn="ctr">
              <a:lnSpc>
                <a:spcPts val="1470"/>
              </a:lnSpc>
              <a:spcAft>
                <a:spcPts val="0"/>
              </a:spcAft>
            </a:pPr>
            <a:endParaRPr lang="ru-RU" sz="3600" b="1" dirty="0" smtClean="0">
              <a:effectLst/>
              <a:latin typeface="Times New Roman"/>
              <a:ea typeface="Times New Roman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endParaRPr lang="ru-RU" sz="3600" b="1" i="1" dirty="0" smtClean="0">
              <a:solidFill>
                <a:srgbClr val="00000A"/>
              </a:solidFill>
              <a:effectLst/>
              <a:latin typeface="Times New Roman"/>
              <a:ea typeface="Times New Roman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3600" b="1" i="1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Хлопать ушами</a:t>
            </a:r>
            <a:endParaRPr lang="ru-RU" sz="36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476434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kern="0" dirty="0">
                <a:solidFill>
                  <a:srgbClr val="00A2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Спасибо за участие!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454914"/>
            <a:ext cx="4608512" cy="4295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207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создать условия для закрепления и обобщения знаний и умений  по разделу «Треугольники» и  навыков их применения при решении задач;</a:t>
            </a:r>
            <a:endParaRPr lang="ru-RU" dirty="0" smtClean="0">
              <a:effectLst/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создать условия для развития навыков организации и самоорганизации учебного сотрудничества, познавательной мотивации и творческой инициативы в конструировании, преобразовании предложенных задач;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создать условия для формирования навыков самоконтроля, умения вести диалог на основе равноправных отношений и взаимного уважения при работе в группе.</a:t>
            </a:r>
            <a:endParaRPr lang="ru-RU" dirty="0" smtClean="0">
              <a:effectLst/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1494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Планируемый результат</a:t>
            </a:r>
            <a:r>
              <a:rPr lang="ru-RU" sz="36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3600" dirty="0" smtClean="0">
                <a:effectLst/>
                <a:latin typeface="Times New Roman"/>
                <a:ea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Универсальные учебные действия</a:t>
            </a:r>
            <a:r>
              <a:rPr lang="ru-RU" dirty="0" smtClean="0"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424936" cy="5661248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8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Личностные: </a:t>
            </a:r>
            <a:r>
              <a:rPr lang="ru-RU" sz="8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создание условий формирования  критичности  мышления; воли и настойчивости в достижении цели, развитие инициативности, трудолюбия,  ответственного отношения к учению.  Умение перенести опыт использования алгоритма решения задачи на реальную жизнь: условия -  проблема – инициатива – решение.</a:t>
            </a:r>
            <a:endParaRPr lang="ru-RU" sz="8000" dirty="0" smtClean="0">
              <a:effectLst/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8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Регулятивные: </a:t>
            </a:r>
            <a:r>
              <a:rPr lang="ru-RU" sz="8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самостоятельно определять и формулировать цель учебной деятельности, преобразовывать учебно-практические задачи в познавательной деятельности, осуществлять деятельность по реализации плана и алгоритма решения задачи, соотносить результат своей деятельности с целью и оценивать свой результат, вносить коррективы и дополнения в способ своих действий.</a:t>
            </a:r>
            <a:endParaRPr lang="ru-RU" sz="8000" dirty="0" smtClean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8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Познавательные: </a:t>
            </a:r>
            <a:r>
              <a:rPr lang="ru-RU" sz="8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перерабатывать информацию для получения необходимого результата, выбирать наиболее удобную для себя форму представления информации; создавать и преобразовывать модели и схемы для решения задач; осуществлять выбор наиболее эффективных способов решения задач, в зависимости от конкретных условий; давать определения понятиям, применять и обосновывать выводы, заключения.</a:t>
            </a:r>
            <a:endParaRPr lang="ru-RU" sz="8000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8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Коммуникативные: </a:t>
            </a:r>
            <a:r>
              <a:rPr lang="ru-RU" sz="8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понимать смысл поставленной задачи, приводить примеры, строить высказывания;</a:t>
            </a:r>
            <a:endParaRPr lang="ru-RU" sz="8000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8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Предметные результаты</a:t>
            </a:r>
            <a:r>
              <a:rPr lang="ru-RU" sz="8000" dirty="0" smtClean="0">
                <a:latin typeface="Times New Roman"/>
                <a:ea typeface="Times New Roman"/>
              </a:rPr>
              <a:t>: </a:t>
            </a:r>
            <a:r>
              <a:rPr lang="ru-RU" sz="8000" dirty="0">
                <a:solidFill>
                  <a:srgbClr val="000000"/>
                </a:solidFill>
                <a:latin typeface="Times New Roman"/>
                <a:ea typeface="Times New Roman"/>
              </a:rPr>
              <a:t>о</a:t>
            </a:r>
            <a:r>
              <a:rPr lang="ru-RU" sz="8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пределять необходимые и достаточные условия для применения полученных знаний о треугольниках при решении задач.</a:t>
            </a:r>
            <a:endParaRPr lang="ru-RU" sz="8000" dirty="0" smtClean="0">
              <a:effectLst/>
              <a:latin typeface="Times New Roman"/>
              <a:ea typeface="Times New Roman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0581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I этап. Организационный момент.</a:t>
            </a:r>
            <a:r>
              <a:rPr lang="ru-RU" dirty="0" smtClean="0"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Здравствуйте ребята! Сегодня на уроке мы с вами работаем в группах. Их 3. Подготовьтесь к уроку. Вам понадобятся только письменные принадлежности. Повернитесь друг к другу, поздоровайтесь, подарите свои улыбки. Повернитесь ко мне, давайте друг другу улыбнемся. Перед вами на партах 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лежит оценочный лист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Впишите в него свою фамилию и имя.</a:t>
            </a:r>
            <a:endParaRPr lang="ru-RU" dirty="0" smtClean="0">
              <a:effectLst/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8826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Лист настроения</a:t>
            </a:r>
            <a:endParaRPr lang="ru-RU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17264"/>
            <a:ext cx="7200800" cy="36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2126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920880" cy="115212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II этап. Исходная мотивация. Создание личностно-смысловых ситуаций. Погружение в проблему.</a:t>
            </a:r>
            <a:r>
              <a:rPr lang="ru-RU" dirty="0" smtClean="0"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ea typeface="Calibri"/>
                <a:cs typeface="Times New Roman"/>
              </a:rPr>
              <a:t>Создание проблемной ситуации.  Подведение учащихся к самостоятельной постановке и принятию цели и задач на предстоящую </a:t>
            </a:r>
            <a:r>
              <a:rPr lang="ru-RU" dirty="0" smtClean="0">
                <a:solidFill>
                  <a:srgbClr val="000000"/>
                </a:solidFill>
                <a:ea typeface="Calibri"/>
                <a:cs typeface="Times New Roman"/>
              </a:rPr>
              <a:t>деятельность.</a:t>
            </a:r>
          </a:p>
          <a:p>
            <a:pPr marL="0" indent="0">
              <a:buNone/>
            </a:pPr>
            <a:endParaRPr lang="ru-RU" dirty="0" smtClean="0">
              <a:solidFill>
                <a:srgbClr val="00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7024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III этап. Актуализация знаний.</a:t>
            </a:r>
            <a:r>
              <a:rPr lang="ru-RU" dirty="0" smtClean="0"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Ребята, какими знаниями  вы овладели в процессе изучения раздела «Треугольники»? Что нового вы открыли, изучая этот раздел?</a:t>
            </a:r>
            <a:endParaRPr lang="ru-RU" dirty="0" smtClean="0">
              <a:effectLst/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Сейчас вы проверите, насколько хорошо каждый из вас освоил основные вопросы раздела «Треугольники», </a:t>
            </a:r>
            <a:endParaRPr lang="ru-RU" dirty="0" smtClean="0">
              <a:effectLst/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dirty="0" smtClean="0"/>
              <a:t>Первая работа на нашем уроке: проверим ваши теоретические знания.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3338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356621"/>
            <a:ext cx="4572000" cy="614475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Сумма смежных углов равна 180</a:t>
            </a:r>
            <a:r>
              <a:rPr lang="ru-RU" baseline="30000" dirty="0" smtClean="0">
                <a:effectLst/>
                <a:latin typeface="Times New Roman"/>
                <a:ea typeface="Calibri"/>
                <a:cs typeface="Times New Roman"/>
              </a:rPr>
              <a:t>0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В равнобедренном треугольнике  медиана, проведенная к основанию, является и высотой, и биссектрисой.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Все хорды окружности равны между собой.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Высота  треугольника делит его на два равных треугольника.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Если в треугольнике есть прямой угол, то этот треугольник называется прямоугольным.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Через  две точки можно провести бесконечное множество прямых.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Если сторона и два угла одного треугольника равны стороне и двум углам другого треугольника, то такие треугольники равны.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В равных треугольниках против равных углов лежат и равные стороны.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200762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76</TotalTime>
  <Words>547</Words>
  <Application>Microsoft Office PowerPoint</Application>
  <PresentationFormat>Экран (4:3)</PresentationFormat>
  <Paragraphs>90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Кнопка</vt:lpstr>
      <vt:lpstr>Тема урока «Решение задач по теме «Треугольники»</vt:lpstr>
      <vt:lpstr>Девиз урока:</vt:lpstr>
      <vt:lpstr>Цели урока:</vt:lpstr>
      <vt:lpstr>Планируемый результат Универсальные учебные действия </vt:lpstr>
      <vt:lpstr>I этап. Организационный момент. </vt:lpstr>
      <vt:lpstr>Лист настроения</vt:lpstr>
      <vt:lpstr>II этап. Исходная мотивация. Создание личностно-смысловых ситуаций. Погружение в проблему. </vt:lpstr>
      <vt:lpstr>III этап. Актуализация знаний. </vt:lpstr>
      <vt:lpstr>Презентация PowerPoint</vt:lpstr>
      <vt:lpstr>Ответы на теоретический блок</vt:lpstr>
      <vt:lpstr>Следующий этап. Собираем кластер.</vt:lpstr>
      <vt:lpstr>I∨ этап. Актуализация знаний. </vt:lpstr>
      <vt:lpstr>Презентация PowerPoint</vt:lpstr>
      <vt:lpstr>Презентация PowerPoint</vt:lpstr>
      <vt:lpstr>IV этап. Обобщение и систематизация знаний.  </vt:lpstr>
      <vt:lpstr>V этап. Контроль усвоения, обсуждение допущенных ошибок и их коррекция. </vt:lpstr>
      <vt:lpstr>Презентация PowerPoint</vt:lpstr>
      <vt:lpstr>Ответы на тест:</vt:lpstr>
      <vt:lpstr>Самостоятельная работа</vt:lpstr>
      <vt:lpstr>VI этап. Информация о домашнем задании, инструктаж о его выполнении. </vt:lpstr>
      <vt:lpstr>VIII этап. Рефлексия. </vt:lpstr>
      <vt:lpstr>Презентация PowerPoint</vt:lpstr>
      <vt:lpstr>Спасибо за участие!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 «Решение задач по теме «Треугольники»</dc:title>
  <dc:creator>User</dc:creator>
  <cp:lastModifiedBy>User</cp:lastModifiedBy>
  <cp:revision>10</cp:revision>
  <dcterms:created xsi:type="dcterms:W3CDTF">2019-11-27T16:49:44Z</dcterms:created>
  <dcterms:modified xsi:type="dcterms:W3CDTF">2019-11-28T16:01:45Z</dcterms:modified>
</cp:coreProperties>
</file>