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08AFFD-5E4A-4772-BD1C-050804901923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9A8ABD-F852-47D6-B252-00C00384AE9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851648" cy="761256"/>
          </a:xfrm>
        </p:spPr>
        <p:txBody>
          <a:bodyPr>
            <a:normAutofit/>
          </a:bodyPr>
          <a:lstStyle/>
          <a:p>
            <a:pPr algn="ctr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32856"/>
            <a:ext cx="7854696" cy="4248472"/>
          </a:xfrm>
        </p:spPr>
        <p:txBody>
          <a:bodyPr/>
          <a:lstStyle/>
          <a:p>
            <a:pPr algn="ctr"/>
            <a:r>
              <a:rPr lang="ru-RU" dirty="0" smtClean="0"/>
              <a:t>Участие семьи в развитии двигательной активности детей с нарушениями в развитии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различные формы обучения родителей: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Лекции- это традиционная форма занятий с родителями. Она позволяет представить большой объем информации и очень эффективна в начале работы. </a:t>
            </a:r>
          </a:p>
          <a:p>
            <a:endParaRPr lang="ru-RU" dirty="0"/>
          </a:p>
        </p:txBody>
      </p:sp>
      <p:pic>
        <p:nvPicPr>
          <p:cNvPr id="6146" name="Picture 2" descr="C:\Users\1\Downloads\ldr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00808"/>
            <a:ext cx="4038600" cy="3951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Беседы- индивидуальные или групповые беседы могут проводиться по инициативе специалиста и посвящаются расширению тематики лекционного курса.</a:t>
            </a:r>
            <a:endParaRPr lang="ru-RU" dirty="0"/>
          </a:p>
        </p:txBody>
      </p:sp>
      <p:pic>
        <p:nvPicPr>
          <p:cNvPr id="7170" name="Picture 2" descr="C:\Users\1\Downloads\ad_17206_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4864"/>
            <a:ext cx="4038600" cy="3330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Консультации- посвящаются вопросам родителей, которые могут у них возникать в ходе теоретического и практического курсов занятий и проводятся по инициативе родителей.</a:t>
            </a:r>
            <a:endParaRPr lang="ru-RU" dirty="0"/>
          </a:p>
        </p:txBody>
      </p:sp>
      <p:pic>
        <p:nvPicPr>
          <p:cNvPr id="8194" name="Picture 2" descr="C:\Users\1\Downloads\zanyatie_s_rodit_200_200_5_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348880"/>
            <a:ext cx="3168352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Организация «уголков» для родителей. </a:t>
            </a:r>
          </a:p>
          <a:p>
            <a:r>
              <a:rPr lang="ru-RU" dirty="0" smtClean="0"/>
              <a:t>Родители могут ознакомится с рекомендациями, советами, медицинской, психологической, педагогической литературой и найти ответы специалистов на интересующие вопросы.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Открытые уроки,</a:t>
            </a:r>
          </a:p>
          <a:p>
            <a:r>
              <a:rPr lang="ru-RU" dirty="0" err="1" smtClean="0"/>
              <a:t>Коррекционно</a:t>
            </a:r>
            <a:r>
              <a:rPr lang="ru-RU" dirty="0" smtClean="0"/>
              <a:t>- развивающие занятия,</a:t>
            </a:r>
          </a:p>
          <a:p>
            <a:r>
              <a:rPr lang="ru-RU" dirty="0" smtClean="0"/>
              <a:t>Обучение учителей,</a:t>
            </a:r>
          </a:p>
          <a:p>
            <a:r>
              <a:rPr lang="ru-RU" dirty="0" smtClean="0"/>
              <a:t>Обучение родителей.</a:t>
            </a:r>
          </a:p>
          <a:p>
            <a:endParaRPr lang="ru-RU" dirty="0"/>
          </a:p>
        </p:txBody>
      </p:sp>
      <p:pic>
        <p:nvPicPr>
          <p:cNvPr id="9218" name="Picture 2" descr="C:\Users\1\Downloads\p27_clip_image0055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861048"/>
            <a:ext cx="3145532" cy="2575173"/>
          </a:xfrm>
          <a:prstGeom prst="rect">
            <a:avLst/>
          </a:prstGeom>
          <a:noFill/>
        </p:spPr>
      </p:pic>
      <p:pic>
        <p:nvPicPr>
          <p:cNvPr id="9219" name="Picture 3" descr="C:\Users\1\Downloads\Prazdnik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052736"/>
            <a:ext cx="2952328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Составление индивидуальных программ- для домашних занятий, включающих специальные коррекционные упражнения, подвижные и малоподвижные игры на укрепление организма в целом, развитие мелкой моторики, активизацию речи и познавательной деятельности, исправление осанки, закаливание </a:t>
            </a:r>
            <a:r>
              <a:rPr lang="ru-RU" dirty="0" err="1" smtClean="0"/>
              <a:t>идр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Соответственно двигательным и психическим возможностям ребенка с учетом медицинских показаний и противопоказаний.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 предложенных форм работы центральное место занимают практические занятия детей вместе с родителями. </a:t>
            </a:r>
          </a:p>
          <a:p>
            <a:r>
              <a:rPr lang="ru-RU" dirty="0" smtClean="0"/>
              <a:t>Совместные занятия родителей и детей организуются таким образом, чтобы в поле зрения родителей были не только свои дети, но и чужие.</a:t>
            </a:r>
            <a:endParaRPr lang="ru-RU" dirty="0"/>
          </a:p>
        </p:txBody>
      </p:sp>
      <p:pic>
        <p:nvPicPr>
          <p:cNvPr id="10242" name="Picture 2" descr="C:\Users\1\Downloads\68eb72d4f5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8840"/>
            <a:ext cx="4038600" cy="3663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:</a:t>
            </a:r>
            <a:br>
              <a:rPr lang="ru-RU" dirty="0" smtClean="0"/>
            </a:br>
            <a:r>
              <a:rPr lang="ru-RU" sz="2700" dirty="0" smtClean="0"/>
              <a:t>Для того чтобы этот процесс был наиболее эффективным, педагогу на совместных занятиях детей и родителей необходимо: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Сначала давать простые, доступные для всех упражнения. Дети сидят или стоят в кругу, родители находятся сзади.</a:t>
            </a:r>
          </a:p>
          <a:p>
            <a:pPr lvl="0"/>
            <a:r>
              <a:rPr lang="ru-RU" dirty="0" smtClean="0"/>
              <a:t>Парные упражнения- родители со своими детьми.</a:t>
            </a:r>
          </a:p>
          <a:p>
            <a:pPr lvl="0"/>
            <a:r>
              <a:rPr lang="ru-RU" dirty="0" smtClean="0"/>
              <a:t>То же, но родители передвигаются по часовой стрелке и выполняют упражнения с рядом стоящим в круге ребенком.</a:t>
            </a:r>
          </a:p>
          <a:p>
            <a:pPr lvl="0"/>
            <a:r>
              <a:rPr lang="ru-RU" dirty="0" smtClean="0"/>
              <a:t>Упражнения выполняются только родителями, а дети наблюдают и ведут подсчет.</a:t>
            </a:r>
          </a:p>
          <a:p>
            <a:pPr lvl="0"/>
            <a:r>
              <a:rPr lang="ru-RU" dirty="0" smtClean="0"/>
              <a:t>Упражнения выполнятся в круге, где чередуются родители и дети.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 речитативами, </a:t>
            </a:r>
          </a:p>
          <a:p>
            <a:r>
              <a:rPr lang="ru-RU" dirty="0" smtClean="0"/>
              <a:t>считалками, </a:t>
            </a:r>
          </a:p>
          <a:p>
            <a:r>
              <a:rPr lang="ru-RU" dirty="0" smtClean="0"/>
              <a:t>загадками, </a:t>
            </a:r>
          </a:p>
          <a:p>
            <a:r>
              <a:rPr lang="ru-RU" dirty="0" smtClean="0"/>
              <a:t>имитациями движений и звуков насекомых или животных, </a:t>
            </a:r>
          </a:p>
          <a:p>
            <a:r>
              <a:rPr lang="ru-RU" dirty="0" smtClean="0"/>
              <a:t>с цветными мячами, </a:t>
            </a:r>
          </a:p>
          <a:p>
            <a:r>
              <a:rPr lang="ru-RU" dirty="0" smtClean="0"/>
              <a:t>мягкими игрушками, </a:t>
            </a:r>
          </a:p>
          <a:p>
            <a:r>
              <a:rPr lang="ru-RU" dirty="0" smtClean="0"/>
              <a:t>лентами, </a:t>
            </a:r>
          </a:p>
          <a:p>
            <a:r>
              <a:rPr lang="ru-RU" dirty="0" smtClean="0"/>
              <a:t>под музыку, с песней, элементами </a:t>
            </a:r>
          </a:p>
          <a:p>
            <a:r>
              <a:rPr lang="ru-RU" dirty="0" smtClean="0"/>
              <a:t>танцевальных движений и др.</a:t>
            </a:r>
          </a:p>
        </p:txBody>
      </p:sp>
      <p:pic>
        <p:nvPicPr>
          <p:cNvPr id="11266" name="Picture 2" descr="C:\Users\1\Downloads\44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35934"/>
            <a:ext cx="2729880" cy="2777653"/>
          </a:xfrm>
          <a:prstGeom prst="rect">
            <a:avLst/>
          </a:prstGeom>
          <a:noFill/>
        </p:spPr>
      </p:pic>
      <p:pic>
        <p:nvPicPr>
          <p:cNvPr id="11267" name="Picture 3" descr="C:\Users\1\Downloads\DSC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764704"/>
            <a:ext cx="4040443" cy="2713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Эффективность реабилитации ребенка с нарушениями в развитии обусловлена степенью </a:t>
            </a:r>
            <a:r>
              <a:rPr lang="ru-RU" dirty="0" err="1" smtClean="0"/>
              <a:t>интегрированности</a:t>
            </a:r>
            <a:r>
              <a:rPr lang="ru-RU" dirty="0" smtClean="0"/>
              <a:t> в общество всей семьи в целом. </a:t>
            </a:r>
          </a:p>
          <a:p>
            <a:r>
              <a:rPr lang="ru-RU" dirty="0" smtClean="0"/>
              <a:t>При этом родителям необходимо поверить в себя, в свои цели, в своего ребенка, не замыкаться на своих проблемах, а решать их сообща.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является: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первичной инстанцией социализации ребенка. </a:t>
            </a:r>
          </a:p>
          <a:p>
            <a:r>
              <a:rPr lang="ru-RU" dirty="0" smtClean="0"/>
              <a:t>Для ребенка с отклонениями в развитии приобрести социальный опыт, полноценно войти в общество, стать личностью – значит иметь перспективу устранения барьеров в образовании, культуре, физическом и интеллектуальном развитии. </a:t>
            </a:r>
            <a:endParaRPr lang="ru-RU" dirty="0"/>
          </a:p>
        </p:txBody>
      </p:sp>
      <p:pic>
        <p:nvPicPr>
          <p:cNvPr id="1026" name="Picture 2" descr="C:\Users\1\Downloads\x_39750c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8840"/>
            <a:ext cx="4038600" cy="4032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СПАСИБО ЗА ВНИМАНИЕ!!!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Препятствующими факторами часто являются: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гиперопека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боязнь травм,</a:t>
            </a:r>
          </a:p>
          <a:p>
            <a:r>
              <a:rPr lang="ru-RU" dirty="0" smtClean="0"/>
              <a:t> простуды, </a:t>
            </a:r>
          </a:p>
          <a:p>
            <a:r>
              <a:rPr lang="ru-RU" dirty="0" smtClean="0"/>
              <a:t>переутомления, </a:t>
            </a:r>
          </a:p>
          <a:p>
            <a:r>
              <a:rPr lang="ru-RU" dirty="0" smtClean="0"/>
              <a:t>непонимание роли движения в жизни ребенка. </a:t>
            </a:r>
          </a:p>
          <a:p>
            <a:endParaRPr lang="ru-RU" dirty="0"/>
          </a:p>
        </p:txBody>
      </p:sp>
      <p:pic>
        <p:nvPicPr>
          <p:cNvPr id="2050" name="Picture 2" descr="C:\Users\1\Downloads\Травматизм Д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44824"/>
            <a:ext cx="2381250" cy="2343150"/>
          </a:xfrm>
          <a:prstGeom prst="rect">
            <a:avLst/>
          </a:prstGeom>
          <a:noFill/>
        </p:spPr>
      </p:pic>
      <p:pic>
        <p:nvPicPr>
          <p:cNvPr id="2051" name="Picture 3" descr="C:\Users\1\Downloads\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933056"/>
            <a:ext cx="2305018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двигательной активности нуждаются все дети-  и больные, и здоровые, каждый ребенок испытывает потребность в движении, эмоциях, общении. </a:t>
            </a:r>
          </a:p>
          <a:p>
            <a:r>
              <a:rPr lang="ru-RU" dirty="0" smtClean="0"/>
              <a:t>Физическая культура предоставляет все возможности для удовлетворения этих потребностей.</a:t>
            </a:r>
            <a:endParaRPr lang="ru-RU" dirty="0"/>
          </a:p>
        </p:txBody>
      </p:sp>
      <p:pic>
        <p:nvPicPr>
          <p:cNvPr id="3074" name="Picture 2" descr="C:\Users\1\Downloads\SK-Kristall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1704" y="2060848"/>
            <a:ext cx="328073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упражнения утренней гимнастики в сочетании с закаливанием и «домашним»плаванием, </a:t>
            </a:r>
          </a:p>
          <a:p>
            <a:r>
              <a:rPr lang="ru-RU" dirty="0" smtClean="0"/>
              <a:t>подвижные и малоподвижные игры, </a:t>
            </a:r>
          </a:p>
          <a:p>
            <a:r>
              <a:rPr lang="ru-RU" dirty="0" smtClean="0"/>
              <a:t>коррекционные и развивающие игры в условиях домашнего стадиона, </a:t>
            </a:r>
          </a:p>
          <a:p>
            <a:r>
              <a:rPr lang="ru-RU" dirty="0" smtClean="0"/>
              <a:t>прогулки на свежем воздухе в любое время года, </a:t>
            </a:r>
          </a:p>
          <a:p>
            <a:r>
              <a:rPr lang="ru-RU" dirty="0" smtClean="0"/>
              <a:t>катание на велосипеде, на санках, лыжах </a:t>
            </a:r>
            <a:r>
              <a:rPr lang="ru-RU" dirty="0" err="1" smtClean="0"/>
              <a:t>идр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 descr="C:\Users\1\Downloads\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60848"/>
            <a:ext cx="4038600" cy="3583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Усилиями Специального Олимпийского комитета, Федерации физической культуры и спорта инвалидов, фонда «Дети – инвалиды и спорт», ассоциацией родителей детей- инвалидов создаются комплексные оздоровительные программы, включающие семейный отдых в летних и зимних оздоровительных лагерях.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Спортивные, </a:t>
            </a:r>
          </a:p>
          <a:p>
            <a:r>
              <a:rPr lang="ru-RU" dirty="0" smtClean="0"/>
              <a:t>подвижные, </a:t>
            </a:r>
          </a:p>
          <a:p>
            <a:r>
              <a:rPr lang="ru-RU" dirty="0" smtClean="0"/>
              <a:t>театрализованные игры, </a:t>
            </a:r>
          </a:p>
          <a:p>
            <a:r>
              <a:rPr lang="ru-RU" dirty="0" smtClean="0"/>
              <a:t>плавание, </a:t>
            </a:r>
          </a:p>
          <a:p>
            <a:r>
              <a:rPr lang="ru-RU" dirty="0" smtClean="0"/>
              <a:t>походы побуждают детей к действию, переживанию новых ощущений, контактам с другими людьми. </a:t>
            </a:r>
          </a:p>
          <a:p>
            <a:r>
              <a:rPr lang="ru-RU" dirty="0" smtClean="0"/>
              <a:t>В процессе таких занятий снимаются нервные стрессы, комплексы неверия в себя, забываются болезни.</a:t>
            </a:r>
            <a:endParaRPr lang="ru-RU" dirty="0"/>
          </a:p>
        </p:txBody>
      </p:sp>
      <p:pic>
        <p:nvPicPr>
          <p:cNvPr id="5122" name="Picture 2" descr="C:\Users\1\Downloads\3615_7637_22052008_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717032"/>
            <a:ext cx="3168352" cy="2561181"/>
          </a:xfrm>
          <a:prstGeom prst="rect">
            <a:avLst/>
          </a:prstGeom>
          <a:noFill/>
        </p:spPr>
      </p:pic>
      <p:pic>
        <p:nvPicPr>
          <p:cNvPr id="5123" name="Picture 3" descr="C:\Users\1\Downloads\i65_374-1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124744"/>
            <a:ext cx="3456384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Т.А.Нилова 1998г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непрерывности реабилитационного процесса предлагает обучать родителей основам </a:t>
            </a:r>
            <a:r>
              <a:rPr lang="ru-RU" dirty="0" err="1" smtClean="0"/>
              <a:t>медико</a:t>
            </a:r>
            <a:r>
              <a:rPr lang="ru-RU" dirty="0" smtClean="0"/>
              <a:t>- психологических и социальных знаний и практическим умениям для самостоятельного проведения занятий с ребенком в домашних условиях.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А.И. Маховой 1998г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изучалась возможность привлечения родителей детей надомного обучения к просветительской работ. </a:t>
            </a:r>
          </a:p>
          <a:p>
            <a:r>
              <a:rPr lang="ru-RU" dirty="0" smtClean="0"/>
              <a:t>цель - формирование у них осознанного отношения к двигательной активности ребенка как важнейшему средству реабилитации.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</TotalTime>
  <Words>642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Семья является:</vt:lpstr>
      <vt:lpstr>Препятствующими факторами часто являются:</vt:lpstr>
      <vt:lpstr>Презентация PowerPoint</vt:lpstr>
      <vt:lpstr>Презентация PowerPoint</vt:lpstr>
      <vt:lpstr>Презентация PowerPoint</vt:lpstr>
      <vt:lpstr>Презентация PowerPoint</vt:lpstr>
      <vt:lpstr>Т.А.Нилова 1998г</vt:lpstr>
      <vt:lpstr>А.И. Маховой 1998г</vt:lpstr>
      <vt:lpstr>различные формы обучения родителей: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: Для того чтобы этот процесс был наиболее эффективным, педагогу на совместных занятиях детей и родителей необходимо: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Сибирский государственный университет физической культуры и спорта</dc:title>
  <dc:creator>1</dc:creator>
  <cp:lastModifiedBy>Trenerskaya</cp:lastModifiedBy>
  <cp:revision>25</cp:revision>
  <dcterms:created xsi:type="dcterms:W3CDTF">2013-03-11T13:38:43Z</dcterms:created>
  <dcterms:modified xsi:type="dcterms:W3CDTF">2019-12-03T06:30:18Z</dcterms:modified>
</cp:coreProperties>
</file>