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0" r:id="rId3"/>
    <p:sldId id="322" r:id="rId4"/>
    <p:sldId id="325" r:id="rId5"/>
    <p:sldId id="324" r:id="rId6"/>
    <p:sldId id="323" r:id="rId7"/>
    <p:sldId id="326" r:id="rId8"/>
    <p:sldId id="327" r:id="rId9"/>
    <p:sldId id="257" r:id="rId10"/>
    <p:sldId id="258" r:id="rId11"/>
    <p:sldId id="321" r:id="rId12"/>
    <p:sldId id="328" r:id="rId13"/>
    <p:sldId id="329" r:id="rId14"/>
    <p:sldId id="330" r:id="rId15"/>
    <p:sldId id="331" r:id="rId16"/>
    <p:sldId id="332" r:id="rId17"/>
    <p:sldId id="31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CC"/>
    <a:srgbClr val="0000FF"/>
    <a:srgbClr val="CC00FF"/>
    <a:srgbClr val="FF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22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Samsung\Downloads\&#1084;&#1086;&#1103;%20&#1092;&#1080;&#1079;&#1084;&#1080;&#1085;&#1091;&#1090;&#1082;&#1072;%20(online-video-cutter.com).mp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Samsung\Downloads\&#1092;&#1080;&#1079;&#1084;&#1080;&#1085;&#1091;&#1090;&#1082;&#1072;%20&#171;&#1054;&#1081;,%20&#1073;&#1083;&#1080;&#1085;&#1099;%20&#1084;&#1086;&#1080;%20&#1073;&#1083;&#1080;&#1085;&#1099;,&#1042;&#1099;,%20&#1073;&#1083;&#1080;&#1085;&#1086;&#1095;&#1082;&#1080;%20&#1084;&#1086;&#1080;%20&#8230;&#187;%20(online-video-cutter.com).mp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Samsung\Documents\&#1084;&#1086;&#1081;%20&#1091;&#1088;&#1086;&#1082;%202019\27.02.19\&#1047;&#1074;&#1091;&#1082;&#1080;%20&#1084;&#1091;&#1079;&#1099;&#1082;&#1072;&#1083;&#1100;&#1085;&#1099;&#1093;%20&#1080;&#1085;&#1089;&#1090;&#1088;&#1091;&#1084;&#1077;&#1085;&#1090;&#1086;&#1074;%20&#1076;&#1083;&#1103;%20&#1076;&#1077;&#1090;&#1077;&#1081;%20&#9733;%20&#1095;&#1072;&#1089;&#1090;&#1100;%201%20&#9733;%20&#1091;&#1079;&#1085;&#1072;&#1090;&#1100;%20&#9733;%20&#1096;&#1082;&#1086;&#1083;&#1072;%20-%20&#1076;&#1077;&#1090;&#1089;&#1082;&#1080;&#1081;%20&#1089;&#1072;&#1076;.mp4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Samsung\Documents\&#1084;&#1086;&#1081;%20&#1091;&#1088;&#1086;&#1082;%202019\27.02.19\&#1088;&#1080;&#1090;&#1084;&#1080;&#1095;&#1077;&#1089;&#1082;&#1072;&#1103;%20.mp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Samsung\Documents\&#1084;&#1086;&#1081;%20&#1091;&#1088;&#1086;&#1082;%202019\27.02.19\&#1087;&#1088;&#1086;&#1097;&#1072;&#1081;%20&#1084;&#1072;&#1089;&#1083;&#1077;&#1085;&#1080;&#1094;&#1072;.mp4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amsung\Documents\&#1084;&#1086;&#1081;%20&#1091;&#1088;&#1086;&#1082;%202019\27.02.19\&#1082;&#1072;&#1083;&#1080;&#1085;&#1082;&#1072;.mp3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amsung\Documents\&#1084;&#1086;&#1081;%20&#1091;&#1088;&#1086;&#1082;%202019\27.02.19\&#1079;&#1076;&#1088;&#1072;&#1074;&#1089;&#1090;&#1074;&#1091;&#1081;&#1090;&#1077;%20&#1088;&#1077;&#1073;&#1103;&#1090;&#1072;.mp3" TargetMode="Externa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amsung\Documents\&#1084;&#1086;&#1081;%20&#1091;&#1088;&#1086;&#1082;%202019\27.02.19\&#1083;&#1080;&#1087;&#1072;%20&#1074;&#1077;&#1082;&#1086;&#1074;&#1072;&#1103;.mp3" TargetMode="Externa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Samsung\Documents\&#1084;&#1086;&#1081;%20&#1091;&#1088;&#1086;&#1082;%202019\27.02.19\&#1076;&#1099;&#1093;&#1072;&#1090;&#1077;&#1083;&#1100;&#1085;&#1072;&#1103;%20%20&#1075;&#1080;&#1084;&#1085;&#1072;&#1089;&#1090;&#1080;&#1082;&#1072;%20&#1076;&#1083;&#1103;%20&#1076;&#1077;&#1090;&#1077;&#1081;.mp4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Samsung\Documents\&#1084;&#1086;&#1081;%20&#1091;&#1088;&#1086;&#1082;%202019\27.02.19\&#1042;&#1077;&#1089;&#1105;&#1083;&#1099;&#1077;%20&#1085;&#1086;&#1090;&#1082;&#1080;%20-%20&#1052;&#1091;&#1079;&#1099;&#1082;&#1072;&#1083;&#1100;&#1085;&#1099;&#1081;%20&#1052;&#1091;&#1083;&#1100;&#1090;&#1080;&#1082;%20(1)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0888"/>
            <a:ext cx="6400800" cy="388843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 музыки в 3 классе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Замлелая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Л.В.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692696"/>
            <a:ext cx="792088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9900CC"/>
                </a:solidFill>
              </a:rPr>
              <a:t>Мир музыкальных инструментов</a:t>
            </a:r>
            <a:endParaRPr lang="ru-RU" sz="6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9900CC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8434" name="Picture 2" descr="ÑÑÑÑÐºÐ°Ñ Ð½Ð°ÑÐ¾Ð´Ð½Ð°Ñ Ð¼ÑÐ·Ñ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645024"/>
            <a:ext cx="4104456" cy="255817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9900CC"/>
                </a:solidFill>
              </a:rPr>
              <a:t>       </a:t>
            </a:r>
            <a:r>
              <a:rPr lang="ru-RU" b="1" dirty="0" smtClean="0">
                <a:solidFill>
                  <a:srgbClr val="FF0000"/>
                </a:solidFill>
              </a:rPr>
              <a:t>Обычаи и традиции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474840" cy="4785395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       </a:t>
            </a:r>
          </a:p>
          <a:p>
            <a:pPr>
              <a:buNone/>
            </a:pPr>
            <a:r>
              <a:rPr lang="ru-RU" sz="6000" b="1" dirty="0" smtClean="0">
                <a:solidFill>
                  <a:srgbClr val="C00000"/>
                </a:solidFill>
              </a:rPr>
              <a:t>    </a:t>
            </a: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Христианство подарило русским  замечательные праздники:</a:t>
            </a:r>
          </a:p>
          <a:p>
            <a:pPr>
              <a:buNone/>
            </a:pP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Пасха, Рождество и обряд Крещения,  Масленицу и Ивана Купалу.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rekom\Desktop\623374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476672"/>
            <a:ext cx="1296144" cy="981829"/>
          </a:xfrm>
          <a:prstGeom prst="rect">
            <a:avLst/>
          </a:prstGeom>
          <a:noFill/>
        </p:spPr>
      </p:pic>
      <p:pic>
        <p:nvPicPr>
          <p:cNvPr id="5122" name="Picture 2" descr="C:\Users\rekom\Desktop\0006-paskha-pan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2492896"/>
            <a:ext cx="2479318" cy="28083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rgbClr val="663300"/>
                </a:solidFill>
              </a:rPr>
              <a:t>Честная госпожа Масленица</a:t>
            </a:r>
          </a:p>
        </p:txBody>
      </p:sp>
      <p:pic>
        <p:nvPicPr>
          <p:cNvPr id="20483" name="Picture 3" descr="24ea5a46fb41b180ff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268760"/>
            <a:ext cx="5256212" cy="4820890"/>
          </a:xfrm>
          <a:noFill/>
          <a:ln>
            <a:solidFill>
              <a:srgbClr val="003366"/>
            </a:solidFill>
          </a:ln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50825" y="6165850"/>
            <a:ext cx="51133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 b="1"/>
              <a:t>Масленица Б.М.Кустодиев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5580063" y="2133600"/>
            <a:ext cx="3313112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1800" b="1"/>
              <a:t>	</a:t>
            </a:r>
            <a:r>
              <a:rPr lang="ru-RU" sz="1800" b="1">
                <a:solidFill>
                  <a:srgbClr val="663300"/>
                </a:solidFill>
              </a:rPr>
              <a:t>Масленица</a:t>
            </a:r>
            <a:r>
              <a:rPr lang="ru-RU" sz="1800"/>
              <a:t> обрядовый славянский праздник, самый весёлый, или вернее – разгульный народный праздник, который дошел и до наших времен. </a:t>
            </a:r>
          </a:p>
          <a:p>
            <a:pPr algn="just"/>
            <a:r>
              <a:rPr lang="ru-RU" sz="1800"/>
              <a:t>	</a:t>
            </a:r>
            <a:r>
              <a:rPr lang="ru-RU" sz="1800" b="1">
                <a:solidFill>
                  <a:srgbClr val="663300"/>
                </a:solidFill>
              </a:rPr>
              <a:t>Масленица</a:t>
            </a:r>
            <a:r>
              <a:rPr lang="ru-RU" sz="1200"/>
              <a:t> </a:t>
            </a:r>
          </a:p>
          <a:p>
            <a:pPr algn="just"/>
            <a:r>
              <a:rPr lang="ru-RU" sz="1800"/>
              <a:t> это озорное и весёлое прощание с зимой и встреча весны, несущая оживление в природе и солнечное тепло. Люди испокон веков воспринимали весну, как начало новой жизни и почитали Солнце, дающее жизнь и силы всему живому.</a:t>
            </a:r>
          </a:p>
          <a:p>
            <a:pPr algn="just"/>
            <a:r>
              <a:rPr lang="ru-RU" sz="1800"/>
              <a:t>	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9900CC"/>
                </a:solidFill>
              </a:rPr>
              <a:t>ФИЗМИНУТКА</a:t>
            </a:r>
            <a:endParaRPr lang="ru-RU" sz="6000" b="1" dirty="0">
              <a:solidFill>
                <a:srgbClr val="9900CC"/>
              </a:solidFill>
            </a:endParaRPr>
          </a:p>
        </p:txBody>
      </p:sp>
      <p:pic>
        <p:nvPicPr>
          <p:cNvPr id="6" name="моя физминутка (online-video-cutter.com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11560" y="1196752"/>
            <a:ext cx="8136904" cy="5184576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9900CC"/>
                </a:solidFill>
              </a:rPr>
              <a:t>Ой, блины, мои блины.</a:t>
            </a:r>
            <a:endParaRPr lang="ru-RU" b="1" dirty="0">
              <a:solidFill>
                <a:srgbClr val="9900CC"/>
              </a:solidFill>
            </a:endParaRPr>
          </a:p>
        </p:txBody>
      </p:sp>
      <p:pic>
        <p:nvPicPr>
          <p:cNvPr id="4" name="физминутка «Ой, блины мои блины,Вы, блиночки мои …» (online-video-cutter.com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268760"/>
            <a:ext cx="8136904" cy="5040560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9900CC"/>
                </a:solidFill>
              </a:rPr>
              <a:t>Концертный зал</a:t>
            </a:r>
            <a:endParaRPr lang="ru-RU" sz="6600" b="1" dirty="0">
              <a:solidFill>
                <a:srgbClr val="9900CC"/>
              </a:solidFill>
            </a:endParaRPr>
          </a:p>
        </p:txBody>
      </p:sp>
      <p:pic>
        <p:nvPicPr>
          <p:cNvPr id="4" name="Звуки музыкальных инструментов для детей ★ часть 1 ★ узнать ★ школа - детский сад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268760"/>
            <a:ext cx="8064896" cy="5269810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b="1" dirty="0" smtClean="0"/>
              <a:t>Оркестр</a:t>
            </a:r>
            <a:endParaRPr lang="ru-RU" b="1" dirty="0"/>
          </a:p>
        </p:txBody>
      </p:sp>
      <p:pic>
        <p:nvPicPr>
          <p:cNvPr id="4" name="ритмическая 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124744"/>
            <a:ext cx="8208912" cy="5184576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Прощай, прощай Масленица!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прощай маслениц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11560" y="1340768"/>
            <a:ext cx="8208912" cy="5040560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427168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СПАСИБО ЗА ВНИМАНИЕ!</a:t>
            </a:r>
            <a:endParaRPr lang="ru-RU" sz="7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6797807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>
                <a:solidFill>
                  <a:srgbClr val="663300"/>
                </a:solidFill>
              </a:rPr>
              <a:t>Цели урока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0013" y="1981200"/>
            <a:ext cx="73787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dirty="0"/>
              <a:t>знакомство с духовно-нравственными корнями русского народа.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обобщение и расширение представления </a:t>
            </a:r>
            <a:r>
              <a:rPr lang="ru-RU" sz="2400" dirty="0" smtClean="0"/>
              <a:t>обучающихся </a:t>
            </a:r>
            <a:r>
              <a:rPr lang="ru-RU" sz="2400" dirty="0"/>
              <a:t>о народных праздниках и христианских православных традициях.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воспитание патриотизма, нравственности, интереса и уважения к истории и обычаям родной страны через русские обрядовые песни.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развитие художественно - эстетического вкуса, культуры исполнения, слушания, игры на русских музыкальных инструментах. </a:t>
            </a:r>
          </a:p>
          <a:p>
            <a:pPr algn="just">
              <a:lnSpc>
                <a:spcPct val="90000"/>
              </a:lnSpc>
            </a:pPr>
            <a:endParaRPr lang="ru-RU" sz="2400" dirty="0"/>
          </a:p>
          <a:p>
            <a:pPr algn="just">
              <a:lnSpc>
                <a:spcPct val="90000"/>
              </a:lnSpc>
            </a:pPr>
            <a:endParaRPr lang="ru-RU" sz="2400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калинка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99592" y="1556792"/>
            <a:ext cx="1448544" cy="1448544"/>
          </a:xfrm>
          <a:prstGeom prst="rect">
            <a:avLst/>
          </a:prstGeom>
        </p:spPr>
      </p:pic>
      <p:pic>
        <p:nvPicPr>
          <p:cNvPr id="8" name="Picture 49" descr="Хоровод"/>
          <p:cNvPicPr>
            <a:picLocks noChangeAspect="1" noChangeArrowheads="1"/>
          </p:cNvPicPr>
          <p:nvPr/>
        </p:nvPicPr>
        <p:blipFill>
          <a:blip r:embed="rId4" cstate="print">
            <a:lum contrast="18000"/>
          </a:blip>
          <a:srcRect/>
          <a:stretch>
            <a:fillRect/>
          </a:stretch>
        </p:blipFill>
        <p:spPr bwMode="auto">
          <a:xfrm>
            <a:off x="2195736" y="476672"/>
            <a:ext cx="6624736" cy="571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0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здравствуйте ребята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5536" y="5013176"/>
            <a:ext cx="1440160" cy="1512168"/>
          </a:xfrm>
          <a:prstGeom prst="rect">
            <a:avLst/>
          </a:prstGeom>
        </p:spPr>
      </p:pic>
      <p:pic>
        <p:nvPicPr>
          <p:cNvPr id="32770" name="Picture 2" descr="http://itd1.mycdn.me/image?id=837951205736&amp;t=20&amp;plc=WEB&amp;tkn=*kBJAgZO36D4iWr1CX-YqNlilGD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404664"/>
            <a:ext cx="7668344" cy="590465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65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липа вековая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28328" y="1556792"/>
            <a:ext cx="1423392" cy="1440160"/>
          </a:xfrm>
          <a:prstGeom prst="rect">
            <a:avLst/>
          </a:prstGeom>
        </p:spPr>
      </p:pic>
      <p:pic>
        <p:nvPicPr>
          <p:cNvPr id="31746" name="Picture 2" descr="http://photo.thebestofrussia.ru/114005/8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6588" y="476672"/>
            <a:ext cx="7129867" cy="583264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390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дыхательная  гимнастика для детей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11560" y="404664"/>
            <a:ext cx="8208912" cy="6156684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00FF"/>
                </a:solidFill>
              </a:rPr>
              <a:t>Правила</a:t>
            </a:r>
            <a:endParaRPr lang="ru-RU" sz="5400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1. Если хочешь сидя петь</a:t>
            </a:r>
          </a:p>
          <a:p>
            <a:pPr algn="ctr">
              <a:buNone/>
            </a:pP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          Не садись ты как медведь.</a:t>
            </a:r>
          </a:p>
          <a:p>
            <a:pPr algn="ctr">
              <a:buNone/>
            </a:pP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     Спину выпрями скорей,</a:t>
            </a:r>
          </a:p>
          <a:p>
            <a:pPr algn="ctr">
              <a:buNone/>
            </a:pP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      Ноги в пол упри смелей.</a:t>
            </a:r>
          </a:p>
          <a:p>
            <a:pPr algn="ctr">
              <a:buNone/>
            </a:pP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         Руки, плечи, всё свободно.</a:t>
            </a:r>
          </a:p>
          <a:p>
            <a:pPr algn="ctr">
              <a:buNone/>
            </a:pP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    Петь приятно и удобно.</a:t>
            </a:r>
          </a:p>
          <a:p>
            <a:pPr algn="ctr">
              <a:buNone/>
            </a:pP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2. Если хочешь стоя петь</a:t>
            </a:r>
          </a:p>
          <a:p>
            <a:pPr algn="ctr">
              <a:buNone/>
            </a:pP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Головою не вертеть.</a:t>
            </a:r>
          </a:p>
          <a:p>
            <a:pPr algn="ctr">
              <a:buNone/>
            </a:pP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              Встань красиво, подтянись.</a:t>
            </a:r>
          </a:p>
          <a:p>
            <a:pPr algn="ctr">
              <a:buNone/>
            </a:pP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    И спокойно улыбнись.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9900CC"/>
                </a:solidFill>
              </a:rPr>
              <a:t>Весёлые нотки</a:t>
            </a:r>
            <a:endParaRPr lang="ru-RU" sz="5400" b="1" dirty="0">
              <a:solidFill>
                <a:srgbClr val="9900CC"/>
              </a:solidFill>
            </a:endParaRPr>
          </a:p>
        </p:txBody>
      </p:sp>
      <p:pic>
        <p:nvPicPr>
          <p:cNvPr id="5" name="Весёлые нотки - Музыкальный Мультик 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11560" y="1094164"/>
            <a:ext cx="7992888" cy="5296954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FF"/>
                </a:solidFill>
              </a:rPr>
              <a:t>        </a:t>
            </a:r>
            <a:r>
              <a:rPr lang="ru-RU" b="1" dirty="0" smtClean="0">
                <a:solidFill>
                  <a:srgbClr val="FF0000"/>
                </a:solidFill>
              </a:rPr>
              <a:t>Обычаи и традиции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556792"/>
            <a:ext cx="4038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Россия – поистине уникальная страна, которая наряду с высокоразвитой современной культурой бережно хранит традиции своей нации, глубоко уходящие корнями  в старину. Россияне продолжают отмечать  праздники, верят в многочисленные народные приметы и предания.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rekom\Desktop\623374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476672"/>
            <a:ext cx="1296144" cy="981829"/>
          </a:xfrm>
          <a:prstGeom prst="rect">
            <a:avLst/>
          </a:prstGeom>
          <a:noFill/>
        </p:spPr>
      </p:pic>
      <p:pic>
        <p:nvPicPr>
          <p:cNvPr id="5122" name="Picture 2" descr="C:\Users\rekom\Desktop\1358903345720_bulletin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2204864"/>
            <a:ext cx="2526432" cy="248002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1156</TotalTime>
  <Words>227</Words>
  <Application>Microsoft Office PowerPoint</Application>
  <PresentationFormat>Экран (4:3)</PresentationFormat>
  <Paragraphs>40</Paragraphs>
  <Slides>17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Цели урока</vt:lpstr>
      <vt:lpstr>Слайд 3</vt:lpstr>
      <vt:lpstr>Слайд 4</vt:lpstr>
      <vt:lpstr>Слайд 5</vt:lpstr>
      <vt:lpstr>Слайд 6</vt:lpstr>
      <vt:lpstr>Правила</vt:lpstr>
      <vt:lpstr>Весёлые нотки</vt:lpstr>
      <vt:lpstr>        Обычаи и традиции</vt:lpstr>
      <vt:lpstr>       Обычаи и традиции</vt:lpstr>
      <vt:lpstr>Честная госпожа Масленица</vt:lpstr>
      <vt:lpstr>ФИЗМИНУТКА</vt:lpstr>
      <vt:lpstr>Ой, блины, мои блины.</vt:lpstr>
      <vt:lpstr>Концертный зал</vt:lpstr>
      <vt:lpstr>Оркестр</vt:lpstr>
      <vt:lpstr>Прощай, прощай Масленица!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rekom</dc:creator>
  <cp:lastModifiedBy>Samsung</cp:lastModifiedBy>
  <cp:revision>211</cp:revision>
  <dcterms:created xsi:type="dcterms:W3CDTF">2014-07-08T17:34:18Z</dcterms:created>
  <dcterms:modified xsi:type="dcterms:W3CDTF">2019-02-26T21:47:15Z</dcterms:modified>
</cp:coreProperties>
</file>