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83" r:id="rId8"/>
    <p:sldId id="262" r:id="rId9"/>
    <p:sldId id="261" r:id="rId10"/>
    <p:sldId id="265" r:id="rId11"/>
    <p:sldId id="266" r:id="rId12"/>
    <p:sldId id="267" r:id="rId13"/>
    <p:sldId id="280" r:id="rId14"/>
    <p:sldId id="281" r:id="rId15"/>
    <p:sldId id="263" r:id="rId16"/>
    <p:sldId id="282" r:id="rId17"/>
    <p:sldId id="269" r:id="rId18"/>
    <p:sldId id="270" r:id="rId19"/>
    <p:sldId id="268" r:id="rId20"/>
    <p:sldId id="271" r:id="rId21"/>
    <p:sldId id="273" r:id="rId22"/>
    <p:sldId id="279" r:id="rId23"/>
    <p:sldId id="284" r:id="rId24"/>
    <p:sldId id="278" r:id="rId25"/>
    <p:sldId id="277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D7911D-FD63-42C2-9FD2-449E873DF739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9FE471-58BA-4D1F-868A-C55EA8F39CD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D7911D-FD63-42C2-9FD2-449E873DF739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9FE471-58BA-4D1F-868A-C55EA8F39C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D7911D-FD63-42C2-9FD2-449E873DF739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9FE471-58BA-4D1F-868A-C55EA8F39C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D7911D-FD63-42C2-9FD2-449E873DF739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9FE471-58BA-4D1F-868A-C55EA8F39C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D7911D-FD63-42C2-9FD2-449E873DF739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9FE471-58BA-4D1F-868A-C55EA8F39CD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D7911D-FD63-42C2-9FD2-449E873DF739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9FE471-58BA-4D1F-868A-C55EA8F39C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D7911D-FD63-42C2-9FD2-449E873DF739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9FE471-58BA-4D1F-868A-C55EA8F39C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D7911D-FD63-42C2-9FD2-449E873DF739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9FE471-58BA-4D1F-868A-C55EA8F39C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D7911D-FD63-42C2-9FD2-449E873DF739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9FE471-58BA-4D1F-868A-C55EA8F39CD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D7911D-FD63-42C2-9FD2-449E873DF739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9FE471-58BA-4D1F-868A-C55EA8F39C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D7911D-FD63-42C2-9FD2-449E873DF739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9FE471-58BA-4D1F-868A-C55EA8F39CD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20D7911D-FD63-42C2-9FD2-449E873DF739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89FE471-58BA-4D1F-868A-C55EA8F39CD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95736" y="1268760"/>
            <a:ext cx="5576664" cy="3168352"/>
          </a:xfrm>
        </p:spPr>
        <p:txBody>
          <a:bodyPr>
            <a:normAutofit/>
          </a:bodyPr>
          <a:lstStyle/>
          <a:p>
            <a:r>
              <a:rPr lang="ru-RU" b="1" dirty="0" smtClean="0"/>
              <a:t>Вокальный </a:t>
            </a:r>
            <a:r>
              <a:rPr lang="ru-RU" b="1" dirty="0"/>
              <a:t>цикл </a:t>
            </a:r>
            <a:r>
              <a:rPr lang="ru-RU" b="1" dirty="0" smtClean="0"/>
              <a:t>«Зимний путь» </a:t>
            </a:r>
            <a:r>
              <a:rPr lang="ru-RU" b="1" dirty="0" err="1"/>
              <a:t>Ф.Шуберта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959785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187624" y="1196752"/>
            <a:ext cx="684076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Во многом можно считать, что цикл стал трагической развязкой «</a:t>
            </a:r>
            <a:r>
              <a:rPr lang="ru-RU" sz="2800" b="1" dirty="0"/>
              <a:t>Прекрасной мельничихи</a:t>
            </a:r>
            <a:r>
              <a:rPr lang="ru-RU" sz="2800" dirty="0"/>
              <a:t>». </a:t>
            </a:r>
            <a:endParaRPr lang="ru-RU" sz="2800" dirty="0" smtClean="0"/>
          </a:p>
          <a:p>
            <a:r>
              <a:rPr lang="ru-RU" sz="2800" dirty="0"/>
              <a:t>Композитор пытается сопоставить два мира: это мир грез и светлого прошлого, наполненного воспоминаниями о любимой, об их безоблачном счастье и другой мир, в котором поселилась оглушающая пустота. Эти два мира, делят цикл на 12 номеров.</a:t>
            </a:r>
          </a:p>
        </p:txBody>
      </p:sp>
    </p:spTree>
    <p:extLst>
      <p:ext uri="{BB962C8B-B14F-4D97-AF65-F5344CB8AC3E}">
        <p14:creationId xmlns:p14="http://schemas.microsoft.com/office/powerpoint/2010/main" val="2792827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53001" y="1628800"/>
            <a:ext cx="3219399" cy="396044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2400" b="1" dirty="0"/>
              <a:t>В первой части</a:t>
            </a:r>
            <a:r>
              <a:rPr lang="ru-RU" sz="2400" dirty="0"/>
              <a:t> наиболее ярко с точки зрения драматургии выстроены номера «Спокойно спи», «Флюгер», «Оцепенение», «Липа» и «Весенний сон</a:t>
            </a:r>
            <a:r>
              <a:rPr lang="ru-RU" sz="2400" dirty="0" smtClean="0"/>
              <a:t>».</a:t>
            </a:r>
            <a:endParaRPr lang="ru-RU" sz="24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844824"/>
            <a:ext cx="3713246" cy="2963845"/>
          </a:xfrm>
        </p:spPr>
      </p:pic>
    </p:spTree>
    <p:extLst>
      <p:ext uri="{BB962C8B-B14F-4D97-AF65-F5344CB8AC3E}">
        <p14:creationId xmlns:p14="http://schemas.microsoft.com/office/powerpoint/2010/main" val="4136965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187624" y="1196752"/>
            <a:ext cx="6624736" cy="4608512"/>
          </a:xfrm>
        </p:spPr>
        <p:txBody>
          <a:bodyPr>
            <a:noAutofit/>
          </a:bodyPr>
          <a:lstStyle/>
          <a:p>
            <a:pPr indent="0">
              <a:lnSpc>
                <a:spcPct val="100000"/>
              </a:lnSpc>
              <a:buNone/>
            </a:pPr>
            <a:r>
              <a:rPr lang="ru-RU" sz="2800" b="1" dirty="0"/>
              <a:t>№1 «Спокойно спи» </a:t>
            </a:r>
            <a:r>
              <a:rPr lang="ru-RU" sz="2800" dirty="0"/>
              <a:t>играет вступительную роль. Здесь слушателя знакомят слушателя о прошлой любви, о несбывшихся мечтах и надеждах. Мелодический рисунок имеет начало с вершины источника, что говорит о безмятежности и спокойствии музыки. Тональность сменяется ярким мажором, когда лирический герой вспоминает о возлюбленной</a:t>
            </a:r>
            <a:r>
              <a:rPr lang="ru-RU" sz="2800" dirty="0" smtClean="0"/>
              <a:t>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456145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115616" y="548680"/>
            <a:ext cx="6817940" cy="5256584"/>
          </a:xfrm>
        </p:spPr>
        <p:txBody>
          <a:bodyPr>
            <a:noAutofit/>
          </a:bodyPr>
          <a:lstStyle/>
          <a:p>
            <a:pPr indent="0">
              <a:lnSpc>
                <a:spcPct val="100000"/>
              </a:lnSpc>
              <a:buNone/>
            </a:pPr>
            <a:r>
              <a:rPr lang="ru-RU" sz="2800" b="1" dirty="0" smtClean="0"/>
              <a:t>№</a:t>
            </a:r>
            <a:r>
              <a:rPr lang="ru-RU" sz="2800" b="1" dirty="0"/>
              <a:t>2 «Флюгер». </a:t>
            </a:r>
            <a:r>
              <a:rPr lang="ru-RU" sz="2800" dirty="0"/>
              <a:t>Переменчивость направления ветра символизирует изменчивость жизни. Сегодня дует теплый южный ветер, и жизнь кажется сказкой, но скоро он сменится на холодный зимний. Каждая фраза построена на контрасте. Особенную роль играет </a:t>
            </a:r>
            <a:r>
              <a:rPr lang="ru-RU" sz="2800" dirty="0" err="1"/>
              <a:t>звукоизобразительный</a:t>
            </a:r>
            <a:r>
              <a:rPr lang="ru-RU" sz="2800" dirty="0"/>
              <a:t> аккомпанемент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4725144"/>
            <a:ext cx="28575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4728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259632" y="332656"/>
            <a:ext cx="6696744" cy="4752528"/>
          </a:xfrm>
        </p:spPr>
        <p:txBody>
          <a:bodyPr>
            <a:noAutofit/>
          </a:bodyPr>
          <a:lstStyle/>
          <a:p>
            <a:pPr indent="0">
              <a:lnSpc>
                <a:spcPct val="100000"/>
              </a:lnSpc>
              <a:buNone/>
            </a:pPr>
            <a:r>
              <a:rPr lang="ru-RU" sz="2800" b="1" dirty="0" smtClean="0"/>
              <a:t>№</a:t>
            </a:r>
            <a:r>
              <a:rPr lang="ru-RU" sz="2800" b="1" dirty="0"/>
              <a:t>4 «Оцепенение» </a:t>
            </a:r>
            <a:r>
              <a:rPr lang="ru-RU" sz="2800" dirty="0"/>
              <a:t>возвращает тему ручья из цикла «Прекрасная мельничиха», об этом свидетельствуют равномерные </a:t>
            </a:r>
            <a:r>
              <a:rPr lang="ru-RU" sz="2800" dirty="0" err="1"/>
              <a:t>триольные</a:t>
            </a:r>
            <a:r>
              <a:rPr lang="ru-RU" sz="2800" dirty="0"/>
              <a:t> ритмы. Тональность до минор напоминает, что ручей начал застывать. Мрачная мелодия станет контрапунктом в дальнейшем проведении темы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653136"/>
            <a:ext cx="3189446" cy="199340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4520177"/>
            <a:ext cx="3394923" cy="2259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230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sz="quarter" idx="4294967295"/>
          </p:nvPr>
        </p:nvSpPr>
        <p:spPr>
          <a:xfrm>
            <a:off x="2374900" y="1196975"/>
            <a:ext cx="6769100" cy="4464050"/>
          </a:xfrm>
        </p:spPr>
        <p:txBody>
          <a:bodyPr numCol="1">
            <a:normAutofit/>
          </a:bodyPr>
          <a:lstStyle/>
          <a:p>
            <a:pPr indent="0">
              <a:lnSpc>
                <a:spcPct val="100000"/>
              </a:lnSpc>
              <a:buNone/>
            </a:pPr>
            <a:r>
              <a:rPr lang="ru-RU" sz="2600" b="1" dirty="0"/>
              <a:t>№5 «Липа</a:t>
            </a:r>
            <a:r>
              <a:rPr lang="ru-RU" sz="2600" b="1" dirty="0" smtClean="0"/>
              <a:t>». </a:t>
            </a:r>
            <a:r>
              <a:rPr lang="ru-RU" sz="2600" dirty="0"/>
              <a:t>В аккомпанементе каждый сможет услышать шелест листьев, который ассоциируется с тревогой. Скоро все грезы развеются, и не останется ничего, кроме боли и разочарования. Форма: куплетно-вариационная позволяет выразить искренность и веру лирического героя, что все могло быть по-настоящему хорошо. Липа – это напоминание о прошлой жизни</a:t>
            </a:r>
            <a:r>
              <a:rPr lang="ru-RU" sz="2600" dirty="0" smtClean="0"/>
              <a:t>.</a:t>
            </a:r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val="1852978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sz="quarter" idx="4294967295"/>
          </p:nvPr>
        </p:nvSpPr>
        <p:spPr>
          <a:xfrm>
            <a:off x="1835696" y="1484784"/>
            <a:ext cx="6408737" cy="4392613"/>
          </a:xfrm>
        </p:spPr>
        <p:txBody>
          <a:bodyPr numCol="1">
            <a:normAutofit/>
          </a:bodyPr>
          <a:lstStyle/>
          <a:p>
            <a:pPr indent="0">
              <a:lnSpc>
                <a:spcPct val="100000"/>
              </a:lnSpc>
              <a:buNone/>
            </a:pPr>
            <a:r>
              <a:rPr lang="ru-RU" sz="2800" b="1" dirty="0" smtClean="0"/>
              <a:t>№</a:t>
            </a:r>
            <a:r>
              <a:rPr lang="ru-RU" sz="2800" b="1" dirty="0"/>
              <a:t>11 «Весенний сон» </a:t>
            </a:r>
            <a:r>
              <a:rPr lang="ru-RU" sz="2800" dirty="0"/>
              <a:t>- это яркий пример драматизации произведения. Идиллия, мечты, грезы рассыпаются на мелкие осколки об реальность. Вместо сладкого сна, лирический герой оказался в мире, где все наполнено минорным ладом.</a:t>
            </a:r>
          </a:p>
        </p:txBody>
      </p:sp>
    </p:spTree>
    <p:extLst>
      <p:ext uri="{BB962C8B-B14F-4D97-AF65-F5344CB8AC3E}">
        <p14:creationId xmlns:p14="http://schemas.microsoft.com/office/powerpoint/2010/main" val="1302603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371600" y="1676400"/>
            <a:ext cx="6224736" cy="3624808"/>
          </a:xfrm>
        </p:spPr>
        <p:txBody>
          <a:bodyPr>
            <a:normAutofit/>
          </a:bodyPr>
          <a:lstStyle/>
          <a:p>
            <a:pPr indent="0">
              <a:lnSpc>
                <a:spcPct val="100000"/>
              </a:lnSpc>
              <a:buNone/>
            </a:pPr>
            <a:r>
              <a:rPr lang="ru-RU" sz="2400" dirty="0"/>
              <a:t>Произошел окончательный надлом, если в первой части была надежда на позитивный исход, то развитие второй части полностью подтверждает трагическую концепцию</a:t>
            </a:r>
            <a:r>
              <a:rPr lang="ru-RU" sz="2400" dirty="0" smtClean="0"/>
              <a:t>.</a:t>
            </a:r>
            <a:endParaRPr lang="ru-RU" sz="2400" dirty="0"/>
          </a:p>
          <a:p>
            <a:pPr indent="0">
              <a:lnSpc>
                <a:spcPct val="100000"/>
              </a:lnSpc>
              <a:buNone/>
            </a:pPr>
            <a:r>
              <a:rPr lang="ru-RU" sz="2400" b="1" dirty="0"/>
              <a:t>Вторая часть</a:t>
            </a:r>
            <a:r>
              <a:rPr lang="ru-RU" sz="2400" dirty="0"/>
              <a:t> становится воплощением мрака. Тема одиночества в музыке сменяется образом скорой, неизбежной смерти. </a:t>
            </a:r>
          </a:p>
        </p:txBody>
      </p:sp>
    </p:spTree>
    <p:extLst>
      <p:ext uri="{BB962C8B-B14F-4D97-AF65-F5344CB8AC3E}">
        <p14:creationId xmlns:p14="http://schemas.microsoft.com/office/powerpoint/2010/main" val="2013961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899592" y="404664"/>
            <a:ext cx="6584776" cy="4392488"/>
          </a:xfrm>
        </p:spPr>
        <p:txBody>
          <a:bodyPr>
            <a:noAutofit/>
          </a:bodyPr>
          <a:lstStyle/>
          <a:p>
            <a:pPr indent="0">
              <a:lnSpc>
                <a:spcPct val="100000"/>
              </a:lnSpc>
              <a:buNone/>
            </a:pPr>
            <a:r>
              <a:rPr lang="ru-RU" sz="2400" dirty="0" smtClean="0"/>
              <a:t>Наиболее </a:t>
            </a:r>
            <a:r>
              <a:rPr lang="ru-RU" sz="2400" dirty="0"/>
              <a:t>яркими номерами можно назвать:</a:t>
            </a:r>
          </a:p>
          <a:p>
            <a:pPr indent="0">
              <a:lnSpc>
                <a:spcPct val="100000"/>
              </a:lnSpc>
              <a:buNone/>
            </a:pPr>
            <a:r>
              <a:rPr lang="ru-RU" sz="2400" b="1" dirty="0"/>
              <a:t>№15 «Ворон». </a:t>
            </a:r>
            <a:r>
              <a:rPr lang="ru-RU" sz="2400" dirty="0"/>
              <a:t>Название номера уже не предвещает ничего хорошего. Ворон – это символ надломленности. Он сопровождает усталого путника. В тональности до минор можно услышать, никнущие интонации. Путь практически окончен, и в нем больше нет места для любви и света. Такую дорогу он выбрал сам, потому что не захотел изменить ситуацию.</a:t>
            </a:r>
          </a:p>
          <a:p>
            <a:endParaRPr lang="ru-RU" sz="2400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4531698"/>
            <a:ext cx="2808312" cy="2249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7170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074063" y="966219"/>
            <a:ext cx="4464496" cy="5112568"/>
          </a:xfrm>
        </p:spPr>
        <p:txBody>
          <a:bodyPr>
            <a:noAutofit/>
          </a:bodyPr>
          <a:lstStyle/>
          <a:p>
            <a:pPr algn="l">
              <a:lnSpc>
                <a:spcPct val="100000"/>
              </a:lnSpc>
            </a:pPr>
            <a:r>
              <a:rPr lang="ru-RU" sz="2400" b="1" dirty="0"/>
              <a:t>№24 «Шарманщик» </a:t>
            </a:r>
            <a:r>
              <a:rPr lang="ru-RU" sz="2400" dirty="0"/>
              <a:t>- завершающий номер цикла, построенный на однообразных интонациях. Уличный музыкант в данном контексте – это отображение искусства, безжалостного к гениям. Средства выразительности музыки заставляют услышать интонации шарманки, </a:t>
            </a:r>
            <a:r>
              <a:rPr lang="ru-RU" sz="2400" dirty="0" smtClean="0"/>
              <a:t>а </a:t>
            </a:r>
            <a:r>
              <a:rPr lang="ru-RU" sz="2400" dirty="0"/>
              <a:t>также однообразие мелодии в рефрене. 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8559" y="962432"/>
            <a:ext cx="3605441" cy="5434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4576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У</a:t>
            </a:r>
            <a:r>
              <a:rPr lang="ru-RU" sz="2800" dirty="0" smtClean="0"/>
              <a:t>глубление знаний в области вокальной музыки </a:t>
            </a:r>
            <a:r>
              <a:rPr lang="ru-RU" sz="2800" dirty="0" err="1" smtClean="0"/>
              <a:t>Ф.Шуберта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271355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187624" y="1196752"/>
            <a:ext cx="7056784" cy="4176464"/>
          </a:xfrm>
        </p:spPr>
        <p:txBody>
          <a:bodyPr>
            <a:noAutofit/>
          </a:bodyPr>
          <a:lstStyle/>
          <a:p>
            <a:pPr indent="0">
              <a:lnSpc>
                <a:spcPct val="100000"/>
              </a:lnSpc>
              <a:buNone/>
            </a:pPr>
            <a:r>
              <a:rPr lang="ru-RU" sz="2400" dirty="0"/>
              <a:t>«Зимний путь» - это настоящая трагедия жизни человека, маленький музыкальный роман, в котором не случилось </a:t>
            </a:r>
            <a:r>
              <a:rPr lang="ru-RU" sz="2400" dirty="0" err="1"/>
              <a:t>Happy</a:t>
            </a:r>
            <a:r>
              <a:rPr lang="ru-RU" sz="2400" dirty="0"/>
              <a:t> </a:t>
            </a:r>
            <a:r>
              <a:rPr lang="ru-RU" sz="2400" dirty="0" err="1"/>
              <a:t>Enda</a:t>
            </a:r>
            <a:r>
              <a:rPr lang="ru-RU" sz="2400" dirty="0"/>
              <a:t>. Но не вымышленного лирического героя, а Шуберта. Ему пришлось пройти сложный и тернистый путь. Но он оставил для человечества огромное богатство – свою музыку.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3861048"/>
            <a:ext cx="4744057" cy="2880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4948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331640" y="1268760"/>
            <a:ext cx="6840760" cy="4320480"/>
          </a:xfrm>
        </p:spPr>
        <p:txBody>
          <a:bodyPr>
            <a:noAutofit/>
          </a:bodyPr>
          <a:lstStyle/>
          <a:p>
            <a:pPr indent="0">
              <a:lnSpc>
                <a:spcPct val="100000"/>
              </a:lnSpc>
              <a:buNone/>
            </a:pPr>
            <a:r>
              <a:rPr lang="ru-RU" sz="2800" dirty="0"/>
              <a:t>Вокальный цикл «</a:t>
            </a:r>
            <a:r>
              <a:rPr lang="ru-RU" sz="2800" b="1" dirty="0"/>
              <a:t>Зимний путь</a:t>
            </a:r>
            <a:r>
              <a:rPr lang="ru-RU" sz="2800" dirty="0"/>
              <a:t>» - это финальный аккорд </a:t>
            </a:r>
            <a:r>
              <a:rPr lang="ru-RU" sz="2800" dirty="0" smtClean="0"/>
              <a:t>в творчестве</a:t>
            </a:r>
            <a:r>
              <a:rPr lang="ru-RU" sz="2800" dirty="0"/>
              <a:t> </a:t>
            </a:r>
            <a:r>
              <a:rPr lang="ru-RU" sz="2800" b="1" dirty="0" smtClean="0"/>
              <a:t>Шуберта</a:t>
            </a:r>
            <a:r>
              <a:rPr lang="ru-RU" sz="2800" dirty="0"/>
              <a:t>. Миниатюры наполнены глубоким смыслом, понять которые помогает музыкальный язык. Холод и мрак музыки – это отражение внутреннего мира музыканта, потерявшего надежду и веру на счастливое будущее.</a:t>
            </a:r>
          </a:p>
        </p:txBody>
      </p:sp>
    </p:spTree>
    <p:extLst>
      <p:ext uri="{BB962C8B-B14F-4D97-AF65-F5344CB8AC3E}">
        <p14:creationId xmlns:p14="http://schemas.microsoft.com/office/powerpoint/2010/main" val="1143899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8374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Достигли ли мы цели и решили ли задачи?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2492896"/>
            <a:ext cx="7498080" cy="3755504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ru-RU" sz="2800" dirty="0"/>
              <a:t>Ч</a:t>
            </a:r>
            <a:r>
              <a:rPr lang="ru-RU" sz="2800" dirty="0" smtClean="0"/>
              <a:t>то </a:t>
            </a:r>
            <a:r>
              <a:rPr lang="ru-RU" sz="2800" dirty="0"/>
              <a:t>такое камерная </a:t>
            </a:r>
            <a:r>
              <a:rPr lang="ru-RU" sz="2800" dirty="0" smtClean="0"/>
              <a:t>музыка?</a:t>
            </a:r>
            <a:endParaRPr lang="ru-RU" sz="2800" dirty="0"/>
          </a:p>
          <a:p>
            <a:pPr>
              <a:lnSpc>
                <a:spcPct val="100000"/>
              </a:lnSpc>
            </a:pPr>
            <a:r>
              <a:rPr lang="ru-RU" sz="2800" dirty="0" smtClean="0"/>
              <a:t>Познакомились с вокальным  </a:t>
            </a:r>
            <a:r>
              <a:rPr lang="ru-RU" sz="2800" dirty="0"/>
              <a:t>циклом </a:t>
            </a:r>
            <a:r>
              <a:rPr lang="ru-RU" sz="2800" dirty="0" smtClean="0"/>
              <a:t>«Зимний путь» </a:t>
            </a:r>
            <a:r>
              <a:rPr lang="ru-RU" sz="2800" dirty="0" err="1" smtClean="0"/>
              <a:t>Ф.Шуберта</a:t>
            </a:r>
            <a:r>
              <a:rPr lang="ru-RU" sz="2800" dirty="0" smtClean="0"/>
              <a:t>?</a:t>
            </a:r>
            <a:endParaRPr lang="ru-RU" sz="2800" dirty="0"/>
          </a:p>
          <a:p>
            <a:pPr>
              <a:lnSpc>
                <a:spcPct val="100000"/>
              </a:lnSpc>
            </a:pPr>
            <a:r>
              <a:rPr lang="ru-RU" sz="2800" dirty="0" smtClean="0"/>
              <a:t>Послушали и проанализировали несколько номеров </a:t>
            </a:r>
            <a:r>
              <a:rPr lang="ru-RU" sz="2800" dirty="0"/>
              <a:t>из </a:t>
            </a:r>
            <a:r>
              <a:rPr lang="ru-RU" sz="2800" dirty="0" smtClean="0"/>
              <a:t>цикла?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037304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5656" y="4077073"/>
            <a:ext cx="6400800" cy="216024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ru-RU" altLang="ru-RU" sz="2400" b="1" u="sng" dirty="0"/>
              <a:t>ДА</a:t>
            </a:r>
            <a:r>
              <a:rPr lang="ru-RU" altLang="ru-RU" sz="2400" b="1" dirty="0"/>
              <a:t>  в каждой колонке таблицы 1 балл</a:t>
            </a:r>
          </a:p>
          <a:p>
            <a:pPr>
              <a:lnSpc>
                <a:spcPct val="100000"/>
              </a:lnSpc>
            </a:pPr>
            <a:r>
              <a:rPr lang="ru-RU" altLang="ru-RU" sz="2400" b="1" dirty="0"/>
              <a:t>Итого максимум 6 баллов</a:t>
            </a:r>
          </a:p>
          <a:p>
            <a:pPr>
              <a:lnSpc>
                <a:spcPct val="100000"/>
              </a:lnSpc>
            </a:pPr>
            <a:r>
              <a:rPr lang="ru-RU" altLang="ru-RU" sz="2400" b="1" dirty="0"/>
              <a:t> 5 баллов – оценка «5»</a:t>
            </a:r>
          </a:p>
          <a:p>
            <a:pPr>
              <a:lnSpc>
                <a:spcPct val="100000"/>
              </a:lnSpc>
            </a:pPr>
            <a:r>
              <a:rPr lang="ru-RU" altLang="ru-RU" sz="2400" b="1" dirty="0"/>
              <a:t> 4 балла – оценка «4</a:t>
            </a:r>
            <a:r>
              <a:rPr lang="ru-RU" altLang="ru-RU" sz="2400" b="1" dirty="0" smtClean="0"/>
              <a:t>»</a:t>
            </a:r>
            <a:endParaRPr lang="ru-RU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76672"/>
            <a:ext cx="6846887" cy="3535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77973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1916832"/>
            <a:ext cx="6592776" cy="4331568"/>
          </a:xfrm>
        </p:spPr>
        <p:txBody>
          <a:bodyPr>
            <a:normAutofit/>
          </a:bodyPr>
          <a:lstStyle/>
          <a:p>
            <a:pPr indent="0">
              <a:buNone/>
            </a:pPr>
            <a:r>
              <a:rPr lang="ru-RU" sz="3200" b="1" dirty="0" smtClean="0"/>
              <a:t>Нарисовать пейзаж «Зимний путь», подходящий музыке </a:t>
            </a:r>
            <a:r>
              <a:rPr lang="ru-RU" sz="3200" b="1" dirty="0" err="1" smtClean="0"/>
              <a:t>Ф.Шуберта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2429704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Составь </a:t>
            </a:r>
            <a:r>
              <a:rPr lang="ru-RU" dirty="0" err="1" smtClean="0"/>
              <a:t>синквейн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1043608" y="1412776"/>
            <a:ext cx="7344816" cy="4392488"/>
          </a:xfrm>
        </p:spPr>
        <p:txBody>
          <a:bodyPr>
            <a:noAutofit/>
          </a:bodyPr>
          <a:lstStyle/>
          <a:p>
            <a:pPr indent="0">
              <a:lnSpc>
                <a:spcPct val="100000"/>
              </a:lnSpc>
              <a:buNone/>
            </a:pPr>
            <a:r>
              <a:rPr lang="ru-RU" sz="2200" dirty="0"/>
              <a:t>1 строка – одно существительное, выражающее главную тему </a:t>
            </a:r>
            <a:r>
              <a:rPr lang="ru-RU" sz="2200" dirty="0" err="1"/>
              <a:t>cинквейна</a:t>
            </a:r>
            <a:r>
              <a:rPr lang="ru-RU" sz="2200" dirty="0"/>
              <a:t>.</a:t>
            </a:r>
          </a:p>
          <a:p>
            <a:pPr indent="0">
              <a:lnSpc>
                <a:spcPct val="100000"/>
              </a:lnSpc>
              <a:buNone/>
            </a:pPr>
            <a:r>
              <a:rPr lang="ru-RU" sz="2200" dirty="0"/>
              <a:t>2 строка – два прилагательных, выражающих главную мысль.</a:t>
            </a:r>
          </a:p>
          <a:p>
            <a:pPr indent="0">
              <a:lnSpc>
                <a:spcPct val="100000"/>
              </a:lnSpc>
              <a:buNone/>
            </a:pPr>
            <a:r>
              <a:rPr lang="ru-RU" sz="2200" dirty="0"/>
              <a:t>3 строка – три глагола, описывающие действия в рамках темы.</a:t>
            </a:r>
          </a:p>
          <a:p>
            <a:pPr indent="0">
              <a:lnSpc>
                <a:spcPct val="100000"/>
              </a:lnSpc>
              <a:buNone/>
            </a:pPr>
            <a:r>
              <a:rPr lang="ru-RU" sz="2200" dirty="0"/>
              <a:t>4 строка – фраза, несущая определенный смысл.</a:t>
            </a:r>
          </a:p>
          <a:p>
            <a:pPr indent="0">
              <a:lnSpc>
                <a:spcPct val="100000"/>
              </a:lnSpc>
              <a:buNone/>
            </a:pPr>
            <a:r>
              <a:rPr lang="ru-RU" sz="2200" dirty="0"/>
              <a:t>5 строка – заключение в форме существительного (ассоциация с первым словом</a:t>
            </a:r>
            <a:r>
              <a:rPr lang="ru-RU" sz="2200" dirty="0" smtClean="0"/>
              <a:t>).</a:t>
            </a: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543908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438872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2800" dirty="0" smtClean="0"/>
              <a:t>Познакомиться с вокальным  циклом «Зимний путь» </a:t>
            </a:r>
            <a:r>
              <a:rPr lang="ru-RU" sz="2800" dirty="0" err="1" smtClean="0"/>
              <a:t>Ф.Шуберта</a:t>
            </a:r>
            <a:endParaRPr lang="ru-RU" sz="2800" dirty="0" smtClean="0"/>
          </a:p>
          <a:p>
            <a:pPr>
              <a:lnSpc>
                <a:spcPct val="100000"/>
              </a:lnSpc>
            </a:pPr>
            <a:r>
              <a:rPr lang="ru-RU" sz="2800" dirty="0" err="1" smtClean="0"/>
              <a:t>Послушить</a:t>
            </a:r>
            <a:r>
              <a:rPr lang="ru-RU" sz="2800" dirty="0" smtClean="0"/>
              <a:t>  </a:t>
            </a:r>
            <a:r>
              <a:rPr lang="ru-RU" sz="2800" dirty="0"/>
              <a:t>несколько номеров из цикла</a:t>
            </a:r>
          </a:p>
          <a:p>
            <a:pPr>
              <a:lnSpc>
                <a:spcPct val="100000"/>
              </a:lnSpc>
            </a:pPr>
            <a:r>
              <a:rPr lang="ru-RU" sz="2800" dirty="0" smtClean="0"/>
              <a:t>Сделать вывод о вокальном цикле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248767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2"/>
          </p:nvPr>
        </p:nvSpPr>
        <p:spPr>
          <a:xfrm>
            <a:off x="827584" y="476672"/>
            <a:ext cx="7056784" cy="2016224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ru-RU" sz="3000" b="1" dirty="0" err="1"/>
              <a:t>Ка́мерная</a:t>
            </a:r>
            <a:r>
              <a:rPr lang="ru-RU" sz="3000" b="1" dirty="0"/>
              <a:t> </a:t>
            </a:r>
            <a:r>
              <a:rPr lang="ru-RU" sz="3000" b="1" dirty="0" err="1"/>
              <a:t>му́зыка</a:t>
            </a:r>
            <a:r>
              <a:rPr lang="ru-RU" sz="3000" dirty="0"/>
              <a:t> (лат. </a:t>
            </a:r>
            <a:r>
              <a:rPr lang="ru-RU" sz="3000" i="1" dirty="0" err="1"/>
              <a:t>camera</a:t>
            </a:r>
            <a:r>
              <a:rPr lang="ru-RU" sz="3000" dirty="0"/>
              <a:t> — комната) — музыка, исполняемая небольшим коллективом музыкантов-инструменталистов и/или вокалистов.</a:t>
            </a:r>
          </a:p>
        </p:txBody>
      </p:sp>
      <p:pic>
        <p:nvPicPr>
          <p:cNvPr id="11" name="Объект 10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2564904"/>
            <a:ext cx="5810670" cy="3992563"/>
          </a:xfrm>
        </p:spPr>
      </p:pic>
    </p:spTree>
    <p:extLst>
      <p:ext uri="{BB962C8B-B14F-4D97-AF65-F5344CB8AC3E}">
        <p14:creationId xmlns:p14="http://schemas.microsoft.com/office/powerpoint/2010/main" val="4032996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3968" y="836712"/>
            <a:ext cx="3888432" cy="1008112"/>
          </a:xfrm>
        </p:spPr>
        <p:txBody>
          <a:bodyPr/>
          <a:lstStyle/>
          <a:p>
            <a:r>
              <a:rPr lang="vi-VN" sz="2400" dirty="0"/>
              <a:t>Франц Пе́тер </a:t>
            </a:r>
            <a:r>
              <a:rPr lang="vi-VN" sz="2400" dirty="0" smtClean="0"/>
              <a:t>Шу́берт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>( 1797 —  1828</a:t>
            </a:r>
            <a:r>
              <a:rPr lang="ru-RU" sz="2400" dirty="0" smtClean="0"/>
              <a:t>)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283968" y="1772816"/>
            <a:ext cx="4320480" cy="4320480"/>
          </a:xfrm>
        </p:spPr>
        <p:txBody>
          <a:bodyPr>
            <a:noAutofit/>
          </a:bodyPr>
          <a:lstStyle/>
          <a:p>
            <a:pPr algn="l">
              <a:lnSpc>
                <a:spcPct val="100000"/>
              </a:lnSpc>
            </a:pPr>
            <a:r>
              <a:rPr lang="ru-RU" sz="2200" dirty="0" smtClean="0"/>
              <a:t>австрийский</a:t>
            </a:r>
            <a:r>
              <a:rPr lang="ru-RU" sz="2200" dirty="0"/>
              <a:t> композитор, один </a:t>
            </a:r>
            <a:r>
              <a:rPr lang="ru-RU" sz="2200" dirty="0" smtClean="0"/>
              <a:t>из основоположников</a:t>
            </a:r>
            <a:r>
              <a:rPr lang="ru-RU" sz="2200" dirty="0"/>
              <a:t> </a:t>
            </a:r>
            <a:r>
              <a:rPr lang="ru-RU" sz="2200" dirty="0" smtClean="0"/>
              <a:t>романтизма в </a:t>
            </a:r>
            <a:r>
              <a:rPr lang="ru-RU" sz="2200" dirty="0"/>
              <a:t>музыке, автор приблизительно 600 вокальных композиций (</a:t>
            </a:r>
            <a:r>
              <a:rPr lang="ru-RU" sz="2200" dirty="0" smtClean="0"/>
              <a:t>на слова</a:t>
            </a:r>
            <a:r>
              <a:rPr lang="ru-RU" sz="2200" dirty="0"/>
              <a:t> </a:t>
            </a:r>
            <a:r>
              <a:rPr lang="ru-RU" sz="2200" dirty="0" smtClean="0"/>
              <a:t>Шиллера,</a:t>
            </a:r>
            <a:r>
              <a:rPr lang="ru-RU" sz="2200" dirty="0"/>
              <a:t> </a:t>
            </a:r>
            <a:r>
              <a:rPr lang="ru-RU" sz="2200" dirty="0" smtClean="0"/>
              <a:t>Гёте</a:t>
            </a:r>
            <a:r>
              <a:rPr lang="ru-RU" sz="2200" dirty="0"/>
              <a:t>, Гейне и других), </a:t>
            </a:r>
            <a:r>
              <a:rPr lang="ru-RU" sz="2200" dirty="0" smtClean="0"/>
              <a:t>9 симфоний </a:t>
            </a:r>
            <a:r>
              <a:rPr lang="ru-RU" sz="2200" dirty="0"/>
              <a:t>(восьмая — самая известная — называется «Неоконченная»), а также </a:t>
            </a:r>
            <a:r>
              <a:rPr lang="ru-RU" sz="2200" dirty="0" smtClean="0"/>
              <a:t>большого количества</a:t>
            </a:r>
            <a:r>
              <a:rPr lang="ru-RU" sz="2200" dirty="0"/>
              <a:t> </a:t>
            </a:r>
            <a:r>
              <a:rPr lang="ru-RU" sz="2200" dirty="0" smtClean="0"/>
              <a:t>камерных</a:t>
            </a:r>
            <a:r>
              <a:rPr lang="ru-RU" sz="2200" dirty="0"/>
              <a:t> и сольных фортепианных произведений.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052736"/>
            <a:ext cx="4086454" cy="5040560"/>
          </a:xfrm>
        </p:spPr>
      </p:pic>
    </p:spTree>
    <p:extLst>
      <p:ext uri="{BB962C8B-B14F-4D97-AF65-F5344CB8AC3E}">
        <p14:creationId xmlns:p14="http://schemas.microsoft.com/office/powerpoint/2010/main" val="2816435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sz="half" idx="1"/>
          </p:nvPr>
        </p:nvSpPr>
        <p:spPr>
          <a:xfrm>
            <a:off x="971600" y="4005064"/>
            <a:ext cx="7704856" cy="2520280"/>
          </a:xfrm>
        </p:spPr>
        <p:txBody>
          <a:bodyPr>
            <a:noAutofit/>
          </a:bodyPr>
          <a:lstStyle/>
          <a:p>
            <a:pPr indent="0">
              <a:lnSpc>
                <a:spcPct val="100000"/>
              </a:lnSpc>
              <a:buNone/>
            </a:pPr>
            <a:r>
              <a:rPr lang="ru-RU" sz="2800" dirty="0"/>
              <a:t>Замысел сочинения цикла у композитора возник в 1827 году после прочтения одноименного сборника стихотворений известного немецкого автора Вильгельма Мюллера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sp>
        <p:nvSpPr>
          <p:cNvPr id="10" name="Объект 9"/>
          <p:cNvSpPr>
            <a:spLocks noGrp="1"/>
          </p:cNvSpPr>
          <p:nvPr>
            <p:ph sz="half" idx="2"/>
          </p:nvPr>
        </p:nvSpPr>
        <p:spPr>
          <a:xfrm>
            <a:off x="5652120" y="908720"/>
            <a:ext cx="2952328" cy="2664296"/>
          </a:xfrm>
        </p:spPr>
        <p:txBody>
          <a:bodyPr>
            <a:noAutofit/>
          </a:bodyPr>
          <a:lstStyle/>
          <a:p>
            <a:pPr indent="0">
              <a:lnSpc>
                <a:spcPct val="100000"/>
              </a:lnSpc>
              <a:buNone/>
            </a:pPr>
            <a:endParaRPr lang="ru-RU" sz="1900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188640"/>
            <a:ext cx="5169805" cy="36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6997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899592" y="980728"/>
            <a:ext cx="7704856" cy="5040560"/>
          </a:xfrm>
        </p:spPr>
        <p:txBody>
          <a:bodyPr>
            <a:noAutofit/>
          </a:bodyPr>
          <a:lstStyle/>
          <a:p>
            <a:pPr algn="l">
              <a:lnSpc>
                <a:spcPct val="100000"/>
              </a:lnSpc>
            </a:pPr>
            <a:r>
              <a:rPr lang="ru-RU" sz="2800" dirty="0"/>
              <a:t>В этот жизненный период судьба сыграла злую шутку с композитором-романтиком. Он находился на пороге к нищей жизни, активно искал постоянное место работы, сочинения не печатались ни в Германии, ни в Швейцарии. Франц получил отказ на получение должности придворного капельмейстера Венской оперы. Ему также было отказано в других местах </a:t>
            </a:r>
            <a:r>
              <a:rPr lang="ru-RU" sz="2800" dirty="0" smtClean="0"/>
              <a:t>работы. </a:t>
            </a:r>
            <a:r>
              <a:rPr lang="ru-RU" sz="2800" b="1" dirty="0" smtClean="0"/>
              <a:t>Шуберт</a:t>
            </a:r>
            <a:r>
              <a:rPr lang="ru-RU" sz="2800" dirty="0" smtClean="0"/>
              <a:t> </a:t>
            </a:r>
            <a:r>
              <a:rPr lang="ru-RU" sz="2800" dirty="0"/>
              <a:t>окончательно потерял веру в себя и находился в подавленном состоянии.</a:t>
            </a:r>
          </a:p>
        </p:txBody>
      </p:sp>
    </p:spTree>
    <p:extLst>
      <p:ext uri="{BB962C8B-B14F-4D97-AF65-F5344CB8AC3E}">
        <p14:creationId xmlns:p14="http://schemas.microsoft.com/office/powerpoint/2010/main" val="3755832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827584" y="836712"/>
            <a:ext cx="7776864" cy="5184576"/>
          </a:xfrm>
        </p:spPr>
        <p:txBody>
          <a:bodyPr>
            <a:noAutofit/>
          </a:bodyPr>
          <a:lstStyle/>
          <a:p>
            <a:pPr algn="l">
              <a:lnSpc>
                <a:spcPct val="100000"/>
              </a:lnSpc>
            </a:pPr>
            <a:r>
              <a:rPr lang="ru-RU" sz="2000" b="1" dirty="0"/>
              <a:t>Сюжет «Зимнего пути»</a:t>
            </a:r>
            <a:endParaRPr lang="ru-RU" sz="2000" dirty="0"/>
          </a:p>
          <a:p>
            <a:pPr algn="l">
              <a:lnSpc>
                <a:spcPct val="100000"/>
              </a:lnSpc>
            </a:pPr>
            <a:r>
              <a:rPr lang="ru-RU" sz="2100" dirty="0" smtClean="0"/>
              <a:t>Бедность </a:t>
            </a:r>
            <a:r>
              <a:rPr lang="ru-RU" sz="2100" dirty="0"/>
              <a:t>лирического героя заставляет его отказаться от мысли жениться на любимой, ведь он не может дать ей уверенность в завтрашнем дне. Ему больше нечего терять, он надломлен ситуацией. Герой не ищет сострадания, потому что знает, что каждый заботится только о собственном будущем, и до него никому нет дела. Он отправляется в путь в полном одиночестве. По пути ему будут встречаться другие действующие лица, но они проходят стороной. Одиночество в этом мире стало невыносимой ношей для романтика. Но что он ищет в холодной зимней ночи? Скиталец в поиске вечного покоя для его измученной страданиями и невзгодами души. Побег от проблем, а не их решение погубило его, превратив из веселого и бодрого человека в обреченного путника. Он нашел то, что искал. Его трагедия свершилась.</a:t>
            </a:r>
            <a:endParaRPr lang="ru-RU" sz="2100" b="1" dirty="0"/>
          </a:p>
        </p:txBody>
      </p:sp>
    </p:spTree>
    <p:extLst>
      <p:ext uri="{BB962C8B-B14F-4D97-AF65-F5344CB8AC3E}">
        <p14:creationId xmlns:p14="http://schemas.microsoft.com/office/powerpoint/2010/main" val="1221329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1043608" y="1052736"/>
            <a:ext cx="7272808" cy="4752528"/>
          </a:xfrm>
        </p:spPr>
        <p:txBody>
          <a:bodyPr>
            <a:noAutofit/>
          </a:bodyPr>
          <a:lstStyle/>
          <a:p>
            <a:pPr algn="l">
              <a:lnSpc>
                <a:spcPct val="100000"/>
              </a:lnSpc>
            </a:pPr>
            <a:r>
              <a:rPr lang="ru-RU" sz="2400" b="1" dirty="0" smtClean="0"/>
              <a:t>	 </a:t>
            </a:r>
            <a:r>
              <a:rPr lang="ru-RU" sz="2400" dirty="0" smtClean="0"/>
              <a:t>«</a:t>
            </a:r>
            <a:r>
              <a:rPr lang="ru-RU" sz="2400" b="1" dirty="0"/>
              <a:t>Зимний путь</a:t>
            </a:r>
            <a:r>
              <a:rPr lang="ru-RU" sz="2400" dirty="0"/>
              <a:t>» - это музыкальный сборник из 24 вокальных миниатюр. </a:t>
            </a:r>
            <a:endParaRPr lang="ru-RU" sz="24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132856"/>
            <a:ext cx="6048672" cy="33648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64219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898</TotalTime>
  <Words>740</Words>
  <Application>Microsoft Office PowerPoint</Application>
  <PresentationFormat>Экран (4:3)</PresentationFormat>
  <Paragraphs>46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Солнцестояние</vt:lpstr>
      <vt:lpstr>Вокальный цикл «Зимний путь» Ф.Шуберта</vt:lpstr>
      <vt:lpstr>Цель</vt:lpstr>
      <vt:lpstr>Задачи</vt:lpstr>
      <vt:lpstr>Презентация PowerPoint</vt:lpstr>
      <vt:lpstr>Франц Пе́тер Шу́берт ( 1797 —  1828)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Достигли ли мы цели и решили ли задачи?</vt:lpstr>
      <vt:lpstr>Презентация PowerPoint</vt:lpstr>
      <vt:lpstr>Домашнее задание</vt:lpstr>
      <vt:lpstr>Составь синквейн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Камерная музыка. Вокальный цикл «Прекрасная мельничиха» Ф.Шуберта</dc:title>
  <dc:creator>Евгения</dc:creator>
  <cp:lastModifiedBy>Евгения</cp:lastModifiedBy>
  <cp:revision>51</cp:revision>
  <dcterms:created xsi:type="dcterms:W3CDTF">2019-11-20T15:33:24Z</dcterms:created>
  <dcterms:modified xsi:type="dcterms:W3CDTF">2019-12-03T15:18:56Z</dcterms:modified>
</cp:coreProperties>
</file>