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8" r:id="rId14"/>
    <p:sldId id="269" r:id="rId15"/>
    <p:sldId id="277" r:id="rId16"/>
    <p:sldId id="270" r:id="rId17"/>
    <p:sldId id="271" r:id="rId18"/>
    <p:sldId id="272" r:id="rId19"/>
    <p:sldId id="279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0645DC0-E131-4C67-8D63-AEA4AA5986F8}" type="datetimeFigureOut">
              <a:rPr lang="ru-RU"/>
              <a:pPr/>
              <a:t>04.12.2019</a:t>
            </a:fld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03E1FF5-22FE-42C0-8174-B0B8CEB7A07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521EC-F25E-4C81-8A33-FC7D9802DED7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5AD56-200B-4178-A8CF-B8F120C28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5AF66-8E27-4309-BE16-16A8E41A250B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91252-2CB4-4409-AC48-EA6A05496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6D26-08B2-4763-80D8-688938777095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B8F9D-FF87-43C7-8989-ADD6C290A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27B93-E150-474F-AEBC-1C29A468156E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59EFF-DF37-4C87-B0AE-8C8FCB5A5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274FD-20CC-4DF2-865C-B92B779AEB00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5A97F-C111-4696-B613-326A4C54E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18D1E-5487-44C1-9401-9D4F77B9B733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FE342-5867-4B07-B331-C38C1E07E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205B8-DE71-4957-B79C-4A980C8CEA29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1D474-53AE-4F3E-96FD-7FD6F41EE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E1C84-D30B-4044-89E0-D8A660342F31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15A0A-3AAF-417D-8F21-4B7B43798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65CE-16D2-4303-A7AB-2905E8951394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B27EE-5C6A-4142-9B9F-1C13732A2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FF2A9-2283-4FD7-8CD3-1433F6F66437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4A55A-1A7E-48BD-B6B6-1AFF0B305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97C99-5ABA-4C61-8C71-D200C28F3AE2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96FC-EFEA-46E5-91AC-0A7A12F05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804538-EEF6-4207-A16A-98C1F384E06C}" type="datetimeFigureOut">
              <a:rPr lang="ru-RU"/>
              <a:pPr>
                <a:defRPr/>
              </a:pPr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363D50-DBFC-4A91-A1A8-CE1253000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29322" y="571480"/>
            <a:ext cx="3957638" cy="500066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Близнецы</a:t>
            </a: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88" y="6357938"/>
            <a:ext cx="2428875" cy="5000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>
                <a:solidFill>
                  <a:schemeClr val="bg1"/>
                </a:solidFill>
              </a:rPr>
              <a:t>Учитель биологии СОШ №12 города Шиханы Максимова Л.А.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6" descr="0020x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408363"/>
            <a:ext cx="3429000" cy="3449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Суперфекундация</a:t>
            </a:r>
            <a:r>
              <a:rPr lang="ru-RU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000250" y="1000125"/>
            <a:ext cx="5072063" cy="2928938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300" dirty="0" smtClean="0"/>
              <a:t>У близнецов могут быть разные отцы. Один такой известный случай произошел в США в 1810 году. У женщины были два любовника – белый мужчина и </a:t>
            </a:r>
            <a:r>
              <a:rPr lang="ru-RU" sz="3300" dirty="0" err="1" smtClean="0"/>
              <a:t>негр</a:t>
            </a:r>
            <a:r>
              <a:rPr lang="ru-RU" sz="3300" dirty="0" smtClean="0"/>
              <a:t>. Она забеременела, и у нее родились близнецы – один белый, а второй – мулат. Такое бывает, когда у женщины созревают две яйцеклетки, и в этот период она вступает в интимные отношения с двумя партнерами. Тогда яйцеклетки оплодотворяются сперматозоидами разных мужчин. Такие близнецы всегда </a:t>
            </a:r>
            <a:r>
              <a:rPr lang="ru-RU" sz="3300" dirty="0" err="1" smtClean="0"/>
              <a:t>разнояйцевые</a:t>
            </a:r>
            <a:r>
              <a:rPr lang="ru-RU" sz="3300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r>
              <a:rPr lang="ru-RU" b="1" i="1" smtClean="0"/>
              <a:t>Интересные факты!</a:t>
            </a:r>
            <a:endParaRPr lang="ru-RU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43063" y="1500188"/>
            <a:ext cx="5929312" cy="1857375"/>
          </a:xfrm>
        </p:spPr>
        <p:txBody>
          <a:bodyPr rtlCol="0">
            <a:noAutofit/>
          </a:bodyPr>
          <a:lstStyle/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Сегодня в мире около 80 млн. пар близнецов. За последние 50 лет процент рождения близнецов вырос в 2,5 раза. 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Чаще всего близнецы рождаются в Нигерии – на каждые 22 обычных родов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Жена крестьянина Шуйского уезда Федора Васильева (1707-1782) рожала 27 раз: 16 двоен, 7 троен и 4 четверни. 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Обычная беременность длится 40 недель, с двойней – 36 , с тройней – 33 недели, с четверней – 30.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643063" y="3571875"/>
            <a:ext cx="6138862" cy="2382838"/>
          </a:xfrm>
        </p:spPr>
        <p:txBody>
          <a:bodyPr rtlCol="0">
            <a:noAutofit/>
          </a:bodyPr>
          <a:lstStyle/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Одинаковые ли отпечатки пальцев у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однояйцевых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близнецов? Однозначно нет.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Однояйцевые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близнецы практически не различаются по набору генов. Однако отпечатки пальцев – это характеристика, которая не полностью обусловливается наследственностью. Отпечатки пальцев, как и другие физические черты, относятся к фенотипу, то есть определяются взаимодействием генотипа человека и всей окружающей его среды в широком смысле слова.  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Процент левшей среди близнецов выше – 18-22%.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0313" y="1571625"/>
            <a:ext cx="4286250" cy="34290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Сиамские близнецы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-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это однояйцовые близнецы, которые не полностью разделились в эмбриональном периоде развития и имеют общие части тела или внутренние органы.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5602" name="Picture 4" descr="http://keyport.com.ua/img/3525976/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75" y="4857750"/>
            <a:ext cx="33051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142875"/>
            <a:ext cx="27860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62700" y="0"/>
            <a:ext cx="27813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428750"/>
            <a:ext cx="4610100" cy="3643313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Название "сиамские" такие близнецы получили в честь первой изученной и описанной пары сросшихся близнецов. Это были сросшиеся близнецы </a:t>
            </a:r>
            <a:r>
              <a:rPr lang="ru-RU" dirty="0" err="1" smtClean="0"/>
              <a:t>Чанг</a:t>
            </a:r>
            <a:r>
              <a:rPr lang="ru-RU" dirty="0" smtClean="0"/>
              <a:t> и </a:t>
            </a:r>
            <a:r>
              <a:rPr lang="ru-RU" dirty="0" err="1" smtClean="0"/>
              <a:t>Энг</a:t>
            </a:r>
            <a:r>
              <a:rPr lang="ru-RU" dirty="0" smtClean="0"/>
              <a:t>, родившиеся в Сиаме (Таиланд) в 1811 г. Основную часть своей сознательной жизни они провели в Соединенных Штатах Америки. Оба были женаты и имели детей, один - 12, а другой - 10. Братья прожили 63 года, причем причиной их почти одновременной смерти послужила болезнь одного из братьев 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6627" name="Picture 2" descr="http://media.zmurki.com/uploads/2012/01/siamese-twins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4713" y="1341438"/>
            <a:ext cx="3189287" cy="449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7" descr="14_siames_278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214313"/>
            <a:ext cx="3571875" cy="64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4" name="Group 20"/>
          <p:cNvGrpSpPr>
            <a:grpSpLocks/>
          </p:cNvGrpSpPr>
          <p:nvPr/>
        </p:nvGrpSpPr>
        <p:grpSpPr bwMode="auto">
          <a:xfrm>
            <a:off x="714375" y="357188"/>
            <a:ext cx="1928813" cy="3252787"/>
            <a:chOff x="2835" y="1434"/>
            <a:chExt cx="1419" cy="2409"/>
          </a:xfrm>
        </p:grpSpPr>
        <p:sp>
          <p:nvSpPr>
            <p:cNvPr id="28676" name="Text Box 9"/>
            <p:cNvSpPr txBox="1">
              <a:spLocks noChangeArrowheads="1"/>
            </p:cNvSpPr>
            <p:nvPr/>
          </p:nvSpPr>
          <p:spPr bwMode="auto">
            <a:xfrm>
              <a:off x="3061" y="3612"/>
              <a:ext cx="95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>
                  <a:latin typeface="Calibri" pitchFamily="34" charset="0"/>
                </a:rPr>
                <a:t>Илиопаги</a:t>
              </a:r>
            </a:p>
          </p:txBody>
        </p:sp>
        <p:pic>
          <p:nvPicPr>
            <p:cNvPr id="28677" name="Picture 12" descr="Daisyviolet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35" y="1434"/>
              <a:ext cx="1419" cy="2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675" name="Picture 22" descr="mirtl004g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3714750"/>
            <a:ext cx="2033587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8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9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700" name="Picture 2" descr="http://i.vsekommentarii.com/pic/2015/05/22/big-35-953-627705_w_80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http://file.answcdn.com/answ-cld/image/upload/f_jpg,w_672,c_fill,g_faces:center,q_70/v1/tk/view/cew/7/0/2/8/2/70282162/abd7d11479fcd658e97077ccbdd5cc7006b8b87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8" descr="http://zena.blic.rs/data/images/2014/07/04/17/65251_profimedia0198069844.jpg?ver=140448666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357563"/>
            <a:ext cx="45720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10" descr="http://media.news.de/resources/thumbs/f0/1b/855059692_800x600/8a924229ecbfa5a5087d235d30f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357563"/>
            <a:ext cx="45720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714375"/>
            <a:ext cx="7229475" cy="7858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Разделенные сиамские близнецы из Коста-Рики</a:t>
            </a:r>
            <a:b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sp>
        <p:nvSpPr>
          <p:cNvPr id="30722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3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4" name="Picture 7" descr="98db52e7-e1ee-4b32-800a-f8fb4d15b2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571625"/>
            <a:ext cx="3384550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8" descr="230108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3571875"/>
            <a:ext cx="38163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0" y="1143000"/>
            <a:ext cx="4681538" cy="481171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Семь лет назад </a:t>
            </a:r>
            <a:r>
              <a:rPr lang="ru-RU" dirty="0" err="1" smtClean="0"/>
              <a:t>Мэйси</a:t>
            </a:r>
            <a:r>
              <a:rPr lang="ru-RU" dirty="0" smtClean="0"/>
              <a:t> и Макензи </a:t>
            </a:r>
            <a:r>
              <a:rPr lang="ru-RU" dirty="0" err="1" smtClean="0"/>
              <a:t>Гаррисон</a:t>
            </a:r>
            <a:r>
              <a:rPr lang="ru-RU" dirty="0" smtClean="0"/>
              <a:t> родились сиамскими близнецами, сросшимися тазом. У них была общая третья нога и внутренности. У них также есть еще одна сестра, которая родилась нормальной. В сентябре 2003 года близнецов успешно разделили, и теперь они живут активной жизнью, ходят в спортзал, катаются на лошадях и т.д.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0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2" name="Picture 2" descr="http://bigpicture.ru/wp-content/uploads/2010/09/514-990x6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 descr="http://bigpicture.ru/wp-content/uploads/2010/09/416-990x5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63" y="3324225"/>
            <a:ext cx="5214937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http://bigpicture.ru/wp-content/uploads/2010/09/86-990x6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8850" y="0"/>
            <a:ext cx="56451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4" descr="http://bigpicture.ru/wp-content/uploads/2010/09/1210-990x6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43200"/>
            <a:ext cx="62007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14500" y="500063"/>
            <a:ext cx="4257675" cy="33401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/>
              <a:t>Близнецы́</a:t>
            </a:r>
            <a:r>
              <a:rPr lang="ru-RU" i="1" dirty="0" smtClean="0"/>
              <a:t>- дети одной матери, развившиеся в течение одной беременности и появившиеся на свет в результате одних родов практически одновременно.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1857375"/>
            <a:ext cx="19970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25" y="3929063"/>
            <a:ext cx="4116388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25" y="1643063"/>
            <a:ext cx="5214938" cy="33575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    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Близнецы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– это прекрасный подарок природы, нужно уметь ценить его и внимательно изучать.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4818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27813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86063" y="0"/>
            <a:ext cx="35115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00" y="0"/>
            <a:ext cx="28575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1785938"/>
            <a:ext cx="234156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072313" y="1785938"/>
            <a:ext cx="2071687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6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72313" y="3143250"/>
            <a:ext cx="20716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Picture 7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3500438"/>
            <a:ext cx="235743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57938" y="4616450"/>
            <a:ext cx="2786062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9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286000" y="4643438"/>
            <a:ext cx="21431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Picture 10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214813" y="4670425"/>
            <a:ext cx="2181225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74638"/>
            <a:ext cx="8043862" cy="11541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Типы близнецов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28813" y="1571625"/>
            <a:ext cx="5686425" cy="2614613"/>
          </a:xfrm>
        </p:spPr>
        <p:txBody>
          <a:bodyPr rtlCol="0">
            <a:normAutofit fontScale="55000" lnSpcReduction="20000"/>
          </a:bodyPr>
          <a:lstStyle/>
          <a:p>
            <a:pPr marL="0" indent="0" algn="ctr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i="1" dirty="0" smtClean="0"/>
              <a:t>Выделяют два основных типа близнецов: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i="1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i="1" dirty="0" smtClean="0"/>
              <a:t>Монозиготные (</a:t>
            </a:r>
            <a:r>
              <a:rPr lang="ru-RU" i="1" dirty="0" err="1" smtClean="0"/>
              <a:t>однояйцевые</a:t>
            </a:r>
            <a:r>
              <a:rPr lang="ru-RU" i="1" dirty="0" smtClean="0"/>
              <a:t>)</a:t>
            </a:r>
            <a:r>
              <a:rPr lang="en-US" i="1" dirty="0" smtClean="0"/>
              <a:t>;</a:t>
            </a:r>
          </a:p>
          <a:p>
            <a:pPr marL="0" indent="0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i="1" dirty="0" err="1" smtClean="0"/>
              <a:t>Дизиготные</a:t>
            </a:r>
            <a:r>
              <a:rPr lang="ru-RU" i="1" dirty="0" smtClean="0"/>
              <a:t> (</a:t>
            </a:r>
            <a:r>
              <a:rPr lang="ru-RU" i="1" dirty="0" err="1" smtClean="0"/>
              <a:t>двуяйцевые</a:t>
            </a:r>
            <a:r>
              <a:rPr lang="ru-RU" i="1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43638" y="3714750"/>
            <a:ext cx="2185987" cy="3143250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 — </a:t>
            </a:r>
            <a:r>
              <a:rPr lang="ru-RU" dirty="0" err="1" smtClean="0"/>
              <a:t>Двуяйцевые</a:t>
            </a:r>
            <a:r>
              <a:rPr lang="ru-RU" dirty="0" smtClean="0"/>
              <a:t> близнецы, результат случайного оплодотворения</a:t>
            </a:r>
            <a:r>
              <a:rPr lang="en-US" dirty="0" smtClean="0"/>
              <a:t> </a:t>
            </a:r>
            <a:r>
              <a:rPr lang="ru-RU" dirty="0" smtClean="0"/>
              <a:t>двух яиц;</a:t>
            </a:r>
            <a:br>
              <a:rPr lang="ru-RU" dirty="0" smtClean="0"/>
            </a:br>
            <a:r>
              <a:rPr lang="ru-RU" dirty="0" smtClean="0"/>
              <a:t>Б — </a:t>
            </a:r>
            <a:r>
              <a:rPr lang="ru-RU" dirty="0" err="1" smtClean="0"/>
              <a:t>Однояйцевые</a:t>
            </a:r>
            <a:r>
              <a:rPr lang="ru-RU" dirty="0" smtClean="0"/>
              <a:t> (идентичные) близнецы, результат разделения одного оплодотворенного яйца на два эмбриона.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5" name="Picture 2" descr="http://domochag.net/mom/illustr/mnogoplo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3143250"/>
            <a:ext cx="5557838" cy="3478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15370" cy="1582726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2й случай, 2й тип: </a:t>
            </a:r>
            <a:b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Монозиготные</a:t>
            </a:r>
            <a:b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ru-RU" sz="2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монохориальные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диамниотические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 или </a:t>
            </a:r>
            <a:b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монохориальные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биамниотические</a:t>
            </a:r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)</a:t>
            </a:r>
            <a:b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8" descr="D:\Julia\112vi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714500"/>
            <a:ext cx="6594475" cy="4541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354" y="273234"/>
            <a:ext cx="8429317" cy="112557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2й случай, 3й тип: 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Монозиготные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монохориальные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моноамниотические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11" descr="D:\Julia\190px-Twin_to_transfusion_syndrom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1571625"/>
            <a:ext cx="4502150" cy="4824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714375"/>
            <a:ext cx="7900987" cy="7032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Когда можно определить наличие близнецов?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9458" name="Picture 20" descr="uz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1268413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12" descr="2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716338"/>
            <a:ext cx="3902075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3" descr="im8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0425" y="3714750"/>
            <a:ext cx="3902075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press.org.ua/files/news/20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4470400"/>
            <a:ext cx="3127375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Многоплодная беременность –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наследуемый фактор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357438" y="2143125"/>
            <a:ext cx="4500562" cy="371475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 Если вы - идентичный близнец, у вас от 1 до 2,5 шансов из 100.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   Если ваша мать - неидентичный близнец, у вас шансы выше средних.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   Если ваш отец или муж – близнец, то шансы средние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   Если вы – неидентичный близнец, у вас около 6 шансов из 100 родить близнецов.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dirty="0" smtClean="0"/>
              <a:t>   Если кто-либо из ваших родителей –  идентичный близнец, это никак не отразится на ваших шансах.</a:t>
            </a:r>
            <a:endParaRPr lang="ru-RU" dirty="0"/>
          </a:p>
        </p:txBody>
      </p:sp>
      <p:pic>
        <p:nvPicPr>
          <p:cNvPr id="20484" name="Picture 7" descr="biol160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2643188"/>
            <a:ext cx="1981200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928688"/>
            <a:ext cx="6972300" cy="11318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>Рождение близнецов только у женщин 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возрастом более 35 лет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> при </a:t>
            </a: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повторных родах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889125"/>
            <a:ext cx="64039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25" y="5072063"/>
            <a:ext cx="24288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572250" cy="18684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Употребление определенных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продуктов питания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, а так же  прием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контрацептивов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приводит к рождению близнецов и двойняшек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0" y="2143125"/>
            <a:ext cx="3357563" cy="3214688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Употребление в пищу </a:t>
            </a:r>
            <a:r>
              <a:rPr lang="ru-RU" b="1" dirty="0" smtClean="0"/>
              <a:t>ямса</a:t>
            </a:r>
            <a:r>
              <a:rPr lang="ru-RU" dirty="0" smtClean="0"/>
              <a:t> повышает шанс образования многоплодной беременности (исследование народности йоруба).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0" y="2000250"/>
            <a:ext cx="3357563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Прекращение приема </a:t>
            </a:r>
            <a:r>
              <a:rPr lang="ru-RU" dirty="0" err="1" smtClean="0"/>
              <a:t>контрацептивов</a:t>
            </a:r>
            <a:r>
              <a:rPr lang="ru-RU" dirty="0" smtClean="0"/>
              <a:t> и гормональных препаратов </a:t>
            </a:r>
            <a:r>
              <a:rPr lang="ru-RU" b="1" dirty="0" smtClean="0"/>
              <a:t>увеличивает</a:t>
            </a:r>
            <a:r>
              <a:rPr lang="ru-RU" dirty="0" smtClean="0"/>
              <a:t> шанс рождения близнецов</a:t>
            </a:r>
            <a:endParaRPr lang="ru-RU" dirty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3" y="5072063"/>
            <a:ext cx="25368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http://photos.demandstudios.com/getty/article/178/221/78369165_X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5072063"/>
            <a:ext cx="250031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627</Words>
  <Application>Microsoft Office PowerPoint</Application>
  <PresentationFormat>Экран (4:3)</PresentationFormat>
  <Paragraphs>38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Близнецы </vt:lpstr>
      <vt:lpstr>Слайд 2</vt:lpstr>
      <vt:lpstr>Типы близнецов</vt:lpstr>
      <vt:lpstr>2й случай, 2й тип:  Монозиготные (монохориальные, диамниотические или  монохориальные, биамниотические) </vt:lpstr>
      <vt:lpstr>2й случай, 3й тип:  Монозиготные (монохориальные, моноамниотические</vt:lpstr>
      <vt:lpstr>Когда можно определить наличие близнецов? </vt:lpstr>
      <vt:lpstr>Многоплодная беременность – наследуемый фактор.  </vt:lpstr>
      <vt:lpstr>Рождение близнецов только у женщин возрастом более 35 лет при повторных родах. </vt:lpstr>
      <vt:lpstr>Употребление определенных продуктов питания, а так же  прием контрацептивов приводит к рождению близнецов и двойняшек</vt:lpstr>
      <vt:lpstr>Суперфекундация </vt:lpstr>
      <vt:lpstr>Интересные факты!</vt:lpstr>
      <vt:lpstr>Слайд 12</vt:lpstr>
      <vt:lpstr>Слайд 13</vt:lpstr>
      <vt:lpstr>Слайд 14</vt:lpstr>
      <vt:lpstr>Слайд 15</vt:lpstr>
      <vt:lpstr>Разделенные сиамские близнецы из Коста-Рики 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Близнецы</dc:title>
  <dc:creator>Admin</dc:creator>
  <cp:lastModifiedBy>User</cp:lastModifiedBy>
  <cp:revision>22</cp:revision>
  <dcterms:created xsi:type="dcterms:W3CDTF">2015-11-27T12:42:02Z</dcterms:created>
  <dcterms:modified xsi:type="dcterms:W3CDTF">2019-12-04T16:39:09Z</dcterms:modified>
</cp:coreProperties>
</file>