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диета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76500"/>
            <a:ext cx="3333750" cy="4381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Диета: худеть или не худеть, и если худеть, то как?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pic>
        <p:nvPicPr>
          <p:cNvPr id="4" name="Рисунок 3" descr="дие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60648"/>
            <a:ext cx="1936756" cy="1568772"/>
          </a:xfrm>
          <a:prstGeom prst="rect">
            <a:avLst/>
          </a:prstGeom>
        </p:spPr>
      </p:pic>
      <p:pic>
        <p:nvPicPr>
          <p:cNvPr id="5" name="Рисунок 4" descr="диета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0"/>
            <a:ext cx="2483768" cy="23313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ассейн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0" y="0"/>
            <a:ext cx="3810000" cy="3810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Прекрасно помогает бассейн и фитнес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18856" cy="4525963"/>
          </a:xfrm>
        </p:spPr>
        <p:txBody>
          <a:bodyPr/>
          <a:lstStyle/>
          <a:p>
            <a:r>
              <a:rPr lang="ru-RU" dirty="0" smtClean="0"/>
              <a:t>При занятиях фитнесом нельзя есть 3 часа до него и три часа после </a:t>
            </a:r>
          </a:p>
          <a:p>
            <a:r>
              <a:rPr lang="ru-RU" dirty="0" smtClean="0"/>
              <a:t>Лучше на фитнес ходить в 20.00 (последний раз пообедать в 17.00, а больше уже не есть)</a:t>
            </a:r>
            <a:endParaRPr lang="ru-RU" dirty="0"/>
          </a:p>
        </p:txBody>
      </p:sp>
      <p:pic>
        <p:nvPicPr>
          <p:cNvPr id="6" name="Рисунок 5" descr="фитне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789040"/>
            <a:ext cx="3851920" cy="25856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Что исключить из своего рациона:</a:t>
            </a:r>
            <a:endParaRPr lang="ru-RU" sz="3200" dirty="0"/>
          </a:p>
        </p:txBody>
      </p:sp>
      <p:pic>
        <p:nvPicPr>
          <p:cNvPr id="5" name="Содержимое 4" descr="бутерброды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228184" y="908720"/>
            <a:ext cx="2515563" cy="1800200"/>
          </a:xfrm>
        </p:spPr>
      </p:pic>
      <p:pic>
        <p:nvPicPr>
          <p:cNvPr id="6" name="Рисунок 5" descr="колбас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980728"/>
            <a:ext cx="1981204" cy="1478283"/>
          </a:xfrm>
          <a:prstGeom prst="rect">
            <a:avLst/>
          </a:prstGeom>
        </p:spPr>
      </p:pic>
      <p:pic>
        <p:nvPicPr>
          <p:cNvPr id="8" name="Рисунок 7" descr="майонез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2996952"/>
            <a:ext cx="1603896" cy="1603896"/>
          </a:xfrm>
          <a:prstGeom prst="rect">
            <a:avLst/>
          </a:prstGeom>
        </p:spPr>
      </p:pic>
      <p:pic>
        <p:nvPicPr>
          <p:cNvPr id="10" name="Содержимое 9" descr="Макдональдс.jp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rcRect l="30567" t="21366" r="30207" b="18012"/>
          <a:stretch>
            <a:fillRect/>
          </a:stretch>
        </p:blipFill>
        <p:spPr>
          <a:xfrm>
            <a:off x="1475656" y="836712"/>
            <a:ext cx="1584176" cy="1224136"/>
          </a:xfrm>
        </p:spPr>
      </p:pic>
      <p:pic>
        <p:nvPicPr>
          <p:cNvPr id="11" name="Рисунок 10" descr="пицц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51720" y="2708920"/>
            <a:ext cx="2133600" cy="1600200"/>
          </a:xfrm>
          <a:prstGeom prst="rect">
            <a:avLst/>
          </a:prstGeom>
        </p:spPr>
      </p:pic>
      <p:pic>
        <p:nvPicPr>
          <p:cNvPr id="12" name="Рисунок 11" descr="хлеб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39752" y="4941168"/>
            <a:ext cx="2136648" cy="1612392"/>
          </a:xfrm>
          <a:prstGeom prst="rect">
            <a:avLst/>
          </a:prstGeom>
        </p:spPr>
      </p:pic>
      <p:pic>
        <p:nvPicPr>
          <p:cNvPr id="13" name="Рисунок 12" descr="картофель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72200" y="2780928"/>
            <a:ext cx="1656206" cy="2129408"/>
          </a:xfrm>
          <a:prstGeom prst="rect">
            <a:avLst/>
          </a:prstGeom>
        </p:spPr>
      </p:pic>
      <p:pic>
        <p:nvPicPr>
          <p:cNvPr id="14" name="Рисунок 13" descr="макароны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1520" y="3284984"/>
            <a:ext cx="2049016" cy="2049016"/>
          </a:xfrm>
          <a:prstGeom prst="rect">
            <a:avLst/>
          </a:prstGeom>
        </p:spPr>
      </p:pic>
      <p:pic>
        <p:nvPicPr>
          <p:cNvPr id="7" name="Рисунок 6" descr="конфеты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364088" y="4869160"/>
            <a:ext cx="1891110" cy="16888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Неправильные способы похудения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3600400" cy="122413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Низкокалорийные диеты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1772816"/>
            <a:ext cx="3600400" cy="122413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Отказ от еды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284984"/>
            <a:ext cx="3600400" cy="122413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Есть 1-2 раза в день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284984"/>
            <a:ext cx="3600400" cy="122413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Использование таблеток для похудения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4797152"/>
            <a:ext cx="3600400" cy="122413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Использование чая и добавок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Низкокалорийная диета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малокалорийная диет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988840"/>
            <a:ext cx="4038600" cy="2947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038600" cy="5433467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Эти диеты обещают вам быстрое похудение на 10кг. Следствие таких диет: то, что вы мучительно сбросите за месяц, через 2-3 месяца наберёте вновь, стоит только начать нормально есть. На такой диете можно сидеть всю жизнь, отказывая себе во всём. Так живут балерины. Просто закрывают рот. </a:t>
            </a:r>
            <a:endParaRPr lang="ru-RU" sz="2000" dirty="0"/>
          </a:p>
        </p:txBody>
      </p:sp>
      <p:pic>
        <p:nvPicPr>
          <p:cNvPr id="7" name="Рисунок 6" descr="малокалорийная диета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404664"/>
            <a:ext cx="2323232" cy="1723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7030A0"/>
                </a:solidFill>
              </a:rPr>
              <a:t>Последствия диет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 smtClean="0"/>
              <a:t>Плохое настроение</a:t>
            </a:r>
          </a:p>
          <a:p>
            <a:r>
              <a:rPr lang="ru-RU" sz="2400" dirty="0" smtClean="0"/>
              <a:t>Дистрофия</a:t>
            </a:r>
          </a:p>
          <a:p>
            <a:r>
              <a:rPr lang="ru-RU" sz="2400" dirty="0" smtClean="0"/>
              <a:t>Нарушения работы желудочно-кишечного тракта</a:t>
            </a:r>
          </a:p>
          <a:p>
            <a:r>
              <a:rPr lang="ru-RU" sz="2400" dirty="0" smtClean="0"/>
              <a:t>Нарушение работы сердца</a:t>
            </a:r>
          </a:p>
          <a:p>
            <a:r>
              <a:rPr lang="ru-RU" sz="2400" dirty="0" smtClean="0"/>
              <a:t>Порча зубов</a:t>
            </a:r>
          </a:p>
          <a:p>
            <a:r>
              <a:rPr lang="ru-RU" sz="2400" dirty="0" smtClean="0"/>
              <a:t>Психические заболевания</a:t>
            </a:r>
          </a:p>
          <a:p>
            <a:endParaRPr lang="ru-RU" dirty="0"/>
          </a:p>
        </p:txBody>
      </p:sp>
      <p:pic>
        <p:nvPicPr>
          <p:cNvPr id="5" name="Содержимое 4" descr="дистрофия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r="50191"/>
          <a:stretch>
            <a:fillRect/>
          </a:stretch>
        </p:blipFill>
        <p:spPr>
          <a:xfrm>
            <a:off x="7246268" y="0"/>
            <a:ext cx="1897732" cy="3343275"/>
          </a:xfrm>
        </p:spPr>
      </p:pic>
      <p:pic>
        <p:nvPicPr>
          <p:cNvPr id="6" name="Рисунок 5" descr="болезни желуд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340768"/>
            <a:ext cx="2857500" cy="2143125"/>
          </a:xfrm>
          <a:prstGeom prst="rect">
            <a:avLst/>
          </a:prstGeom>
        </p:spPr>
      </p:pic>
      <p:pic>
        <p:nvPicPr>
          <p:cNvPr id="7" name="Рисунок 6" descr="болезни серд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3717032"/>
            <a:ext cx="2369840" cy="2369840"/>
          </a:xfrm>
          <a:prstGeom prst="rect">
            <a:avLst/>
          </a:prstGeom>
        </p:spPr>
      </p:pic>
      <p:pic>
        <p:nvPicPr>
          <p:cNvPr id="8" name="Рисунок 7" descr="зуб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31840" y="4221088"/>
            <a:ext cx="2857500" cy="20002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Последствия диет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/>
              <a:t>► После полного отказа от соли и сахара нарушается солевой и углеводный баланс, что ведет к болезненным изменениям в работе сердца и головного мозга.</a:t>
            </a:r>
          </a:p>
          <a:p>
            <a:pPr>
              <a:buNone/>
            </a:pPr>
            <a:r>
              <a:rPr lang="ru-RU" sz="1800" dirty="0" smtClean="0"/>
              <a:t>► </a:t>
            </a:r>
            <a:r>
              <a:rPr lang="ru-RU" sz="1800" dirty="0" err="1" smtClean="0"/>
              <a:t>Сыроедение</a:t>
            </a:r>
            <a:r>
              <a:rPr lang="ru-RU" sz="1800" dirty="0" smtClean="0"/>
              <a:t> может вызывать нарушение функций желудочно-кишечного тракта и </a:t>
            </a:r>
            <a:r>
              <a:rPr lang="ru-RU" sz="1800" dirty="0" err="1" smtClean="0"/>
              <a:t>дисбактериоз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► Длительными </a:t>
            </a:r>
            <a:r>
              <a:rPr lang="ru-RU" sz="1800" dirty="0" err="1" smtClean="0"/>
              <a:t>монодиетами</a:t>
            </a:r>
            <a:r>
              <a:rPr lang="ru-RU" sz="1800" dirty="0" smtClean="0"/>
              <a:t> (например, когда человек питается только кефиром или гречкой) можно довести себя до авитаминоза и снижения иммунитета.</a:t>
            </a:r>
          </a:p>
          <a:p>
            <a:pPr>
              <a:buNone/>
            </a:pPr>
            <a:r>
              <a:rPr lang="ru-RU" sz="1800" dirty="0" smtClean="0"/>
              <a:t>► При цветовых диетах (меню из продуктов одного цвета) в организме начинается процесс накопления агрессивных ферментов, что может вызвать проблемы с печенью и выработкой желчи.</a:t>
            </a:r>
          </a:p>
          <a:p>
            <a:pPr>
              <a:buNone/>
            </a:pPr>
            <a:r>
              <a:rPr lang="ru-RU" sz="1800" dirty="0" smtClean="0"/>
              <a:t>► Полный отказ от жиров, белков или углеводов приводит к нарушениям обмена веществ и гормональным сбоям. У женщин это может проявляться нарушениями цикла.</a:t>
            </a:r>
          </a:p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Какой вес у вас должен быть?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844824"/>
            <a:ext cx="5915000" cy="2913187"/>
          </a:xfrm>
          <a:ln w="38100">
            <a:solidFill>
              <a:srgbClr val="7030A0"/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Рост – 110см = вес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Например: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рост 162см – 110см = 52кг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пор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4627" y="0"/>
            <a:ext cx="686937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770984" cy="1143000"/>
          </a:xfrm>
          <a:gradFill flip="none" rotWithShape="1">
            <a:gsLst>
              <a:gs pos="76000">
                <a:schemeClr val="accent1">
                  <a:tint val="50000"/>
                  <a:satMod val="300000"/>
                  <a:alpha val="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Несколько правил: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412776"/>
            <a:ext cx="4067944" cy="3268960"/>
          </a:xfrm>
          <a:gradFill flip="none" rotWithShape="1">
            <a:gsLst>
              <a:gs pos="43000">
                <a:schemeClr val="accent1">
                  <a:tint val="66000"/>
                  <a:satMod val="160000"/>
                  <a:alpha val="2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r>
              <a:rPr lang="ru-RU" b="1" dirty="0" smtClean="0"/>
              <a:t>Не есть после 18.00</a:t>
            </a:r>
          </a:p>
          <a:p>
            <a:r>
              <a:rPr lang="ru-RU" b="1" dirty="0" smtClean="0"/>
              <a:t>Не есть сладкое и мучное</a:t>
            </a:r>
          </a:p>
          <a:p>
            <a:r>
              <a:rPr lang="ru-RU" b="1" dirty="0" smtClean="0"/>
              <a:t>Есть 5 раз в день и раздельно</a:t>
            </a:r>
          </a:p>
          <a:p>
            <a:r>
              <a:rPr lang="ru-RU" b="1" dirty="0" smtClean="0"/>
              <a:t>Заниматься спортом</a:t>
            </a:r>
            <a:endParaRPr lang="ru-RU" b="1" dirty="0"/>
          </a:p>
        </p:txBody>
      </p:sp>
      <p:pic>
        <p:nvPicPr>
          <p:cNvPr id="6" name="Содержимое 5" descr="18.0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485900" cy="1428750"/>
          </a:xfrm>
        </p:spPr>
      </p:pic>
      <p:pic>
        <p:nvPicPr>
          <p:cNvPr id="7" name="Рисунок 6" descr="не есть сладко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08" y="4797152"/>
            <a:ext cx="2285296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Правила раздельного питания: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раздельное питани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772816"/>
            <a:ext cx="5871118" cy="345638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68144" y="1600200"/>
            <a:ext cx="2818656" cy="4525963"/>
          </a:xfrm>
        </p:spPr>
        <p:txBody>
          <a:bodyPr/>
          <a:lstStyle/>
          <a:p>
            <a:r>
              <a:rPr lang="ru-RU" dirty="0" smtClean="0"/>
              <a:t>Есть через каждый 2-3 часа</a:t>
            </a:r>
          </a:p>
          <a:p>
            <a:r>
              <a:rPr lang="ru-RU" dirty="0" smtClean="0"/>
              <a:t>Есть мясо, рыбу или птицу с салатом из овощей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Меню на день (примерное)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Завтрак – кофе без сахара и сухарик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Второй завтрак – геркулес на воде с добавлением чернослива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Обед – первое без хлеба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Полдник – йогурт или творожок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Ужин – мясо, рыба </a:t>
            </a:r>
            <a:r>
              <a:rPr lang="ru-RU" b="1" smtClean="0"/>
              <a:t>или птица </a:t>
            </a:r>
            <a:r>
              <a:rPr lang="ru-RU" b="1" dirty="0" smtClean="0"/>
              <a:t>с салатом на гарнир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Второй ужин – любой фрукт, кроме банана или винограда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Диета: худеть или не худеть, и если худеть, то как?</vt:lpstr>
      <vt:lpstr>Неправильные способы похудения</vt:lpstr>
      <vt:lpstr>Низкокалорийная диета</vt:lpstr>
      <vt:lpstr>Последствия диет</vt:lpstr>
      <vt:lpstr>Последствия диет</vt:lpstr>
      <vt:lpstr>Какой вес у вас должен быть?</vt:lpstr>
      <vt:lpstr>Несколько правил:</vt:lpstr>
      <vt:lpstr>Правила раздельного питания:</vt:lpstr>
      <vt:lpstr>Меню на день (примерное)</vt:lpstr>
      <vt:lpstr>Прекрасно помогает бассейн и фитнес</vt:lpstr>
      <vt:lpstr>Что исключить из своего рациона: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Диета: худеть или не худеть, и если худеть, то как?</dc:title>
  <dc:creator>Administrator</dc:creator>
  <cp:lastModifiedBy>Windows User</cp:lastModifiedBy>
  <cp:revision>1</cp:revision>
  <dcterms:created xsi:type="dcterms:W3CDTF">2019-04-22T11:06:59Z</dcterms:created>
  <dcterms:modified xsi:type="dcterms:W3CDTF">2019-04-22T11:07:25Z</dcterms:modified>
</cp:coreProperties>
</file>