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4" r:id="rId4"/>
    <p:sldId id="275" r:id="rId5"/>
    <p:sldId id="272" r:id="rId6"/>
    <p:sldId id="273" r:id="rId7"/>
    <p:sldId id="276" r:id="rId8"/>
    <p:sldId id="277" r:id="rId9"/>
    <p:sldId id="278" r:id="rId10"/>
    <p:sldId id="279" r:id="rId11"/>
    <p:sldId id="280" r:id="rId12"/>
    <p:sldId id="258" r:id="rId13"/>
    <p:sldId id="259" r:id="rId14"/>
    <p:sldId id="260" r:id="rId15"/>
    <p:sldId id="261" r:id="rId16"/>
    <p:sldId id="263" r:id="rId17"/>
    <p:sldId id="264" r:id="rId18"/>
    <p:sldId id="281" r:id="rId19"/>
    <p:sldId id="266" r:id="rId20"/>
    <p:sldId id="282" r:id="rId21"/>
    <p:sldId id="267" r:id="rId22"/>
    <p:sldId id="268" r:id="rId23"/>
    <p:sldId id="269" r:id="rId24"/>
    <p:sldId id="283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0%D0%BB_(%D1%80%D0%B0%D1%81%D1%82%D0%B5%D0%BD%D0%B8%D0%B5)" TargetMode="External"/><Relationship Id="rId3" Type="http://schemas.openxmlformats.org/officeDocument/2006/relationships/hyperlink" Target="https://ru.wikipedia.org/wiki/%D0%A1%D0%B0%D0%B2%D0%B0%D0%BD%D0%BD%D0%B0" TargetMode="External"/><Relationship Id="rId7" Type="http://schemas.openxmlformats.org/officeDocument/2006/relationships/hyperlink" Target="https://ru.wikipedia.org/wiki/%D0%91%D0%B0%D0%BC%D0%B1%D1%83%D0%BA%D0%BE%D0%B2%D1%8B%D0%B5" TargetMode="External"/><Relationship Id="rId2" Type="http://schemas.openxmlformats.org/officeDocument/2006/relationships/hyperlink" Target="https://ru.wikipedia.org/wiki/%D0%A5%D0%B2%D0%BE%D0%B9%D0%BD%D1%8B%D0%B9_%D0%BB%D0%B5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0%D0%BD%D1%82%D0%B0%D0%BB_(%D1%80%D0%B0%D1%81%D1%82%D0%B5%D0%BD%D0%B8%D0%B5)" TargetMode="External"/><Relationship Id="rId5" Type="http://schemas.openxmlformats.org/officeDocument/2006/relationships/hyperlink" Target="https://ru.wikipedia.org/wiki/%D0%A2%D0%B8%D0%BA_(%D0%B4%D0%B5%D1%80%D0%B5%D0%B2%D0%BE)" TargetMode="External"/><Relationship Id="rId4" Type="http://schemas.openxmlformats.org/officeDocument/2006/relationships/hyperlink" Target="https://ru.wikipedia.org/wiki/%D0%90%D0%BA%D0%B0%D1%86%D0%B8%D1%8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tonkosti.ru/%D0%9A%D0%B5%D1%80%D0%B0%D0%BB%D0%B0" TargetMode="External"/><Relationship Id="rId2" Type="http://schemas.openxmlformats.org/officeDocument/2006/relationships/hyperlink" Target="http://tonkosti.ru/%D0%93%D0%BE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tonkosti.ru/%D0%9C%D1%83%D0%BC%D0%B1%D0%B0%D0%B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ru.wikipedia.org/wiki/%D0%AE%D0%B6%D0%BD%D0%B0%D1%8F_%D0%90%D0%B7%D0%B8%D1%8F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tonkosti.ru/%D0%9E%D1%82%D0%B5%D0%BB%D0%B8_%D0%98%D0%BD%D0%B4%D0%B8%D0%B8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8%D1%82%D0%B0%D0%B9" TargetMode="External"/><Relationship Id="rId7" Type="http://schemas.openxmlformats.org/officeDocument/2006/relationships/hyperlink" Target="https://ru.wikipedia.org/wiki/%D0%9C%D1%8C%D1%8F%D0%BD%D0%BC%D0%B0" TargetMode="External"/><Relationship Id="rId2" Type="http://schemas.openxmlformats.org/officeDocument/2006/relationships/hyperlink" Target="https://ru.wikipedia.org/wiki/%D0%9F%D0%B0%D0%BA%D0%B8%D1%81%D1%82%D0%B0%D0%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0%B0%D0%BD%D0%B3%D0%BB%D0%B0%D0%B4%D0%B5%D1%88" TargetMode="External"/><Relationship Id="rId5" Type="http://schemas.openxmlformats.org/officeDocument/2006/relationships/hyperlink" Target="https://ru.wikipedia.org/wiki/%D0%91%D1%83%D1%82%D0%B0%D0%BD_(%D0%B3%D0%BE%D1%81%D1%83%D0%B4%D0%B0%D1%80%D1%81%D1%82%D0%B2%D0%BE)" TargetMode="External"/><Relationship Id="rId4" Type="http://schemas.openxmlformats.org/officeDocument/2006/relationships/hyperlink" Target="https://ru.wikipedia.org/wiki/%D0%9D%D0%B5%D0%BF%D0%B0%D0%B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hyperlink" Target="https://ru.wikipedia.org/wiki/%D0%A5%D0%B8%D0%BD%D0%B4%D0%B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2%D0%B0%D0%B4%D1%80%D0%B0%D1%82%D0%BD%D1%8B%D0%B9_%D0%BA%D0%B8%D0%BB%D0%BE%D0%BC%D0%B5%D1%82%D1%80" TargetMode="External"/><Relationship Id="rId2" Type="http://schemas.openxmlformats.org/officeDocument/2006/relationships/hyperlink" Target="https://ru.wikipedia.org/wiki/%D0%A1%D0%BF%D0%B8%D1%81%D0%BE%D0%BA_%D1%81%D1%82%D1%80%D0%B0%D0%BD,_%D1%81%D0%BE%D1%80%D1%82%D0%B8%D1%80%D0%BE%D0%B2%D0%BA%D0%B0_%D0%BF%D0%BE_%D0%BF%D0%BB%D0%BE%D1%89%D0%B0%D0%B4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1%D0%BF%D0%B8%D1%81%D0%BE%D0%BA_%D1%81%D1%82%D1%80%D0%B0%D0%BD,_%D1%81%D0%BE%D1%80%D1%82%D0%B8%D1%80%D0%BE%D0%B2%D0%BA%D0%B0_%D0%BF%D0%BE_%D1%87%D0%B8%D1%81%D0%BB%D0%B5%D0%BD%D0%BD%D0%BE%D1%81%D1%82%D0%B8_%D0%BD%D0%B0%D1%81%D0%B5%D0%BB%D0%B5%D0%BD%D0%B8%D1%8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ru.wikipedia.org/wiki/%D0%9F%D1%82%D0%B8%D1%86%D1%8B" TargetMode="External"/><Relationship Id="rId7" Type="http://schemas.openxmlformats.org/officeDocument/2006/relationships/hyperlink" Target="https://ru.wikipedia.org/wiki/%D0%A6%D0%B2%D0%B5%D1%82%D0%BA%D0%BE%D0%B2%D1%8B%D0%B5_%D1%80%D0%B0%D1%81%D1%82%D0%B5%D0%BD%D0%B8%D1%8F" TargetMode="External"/><Relationship Id="rId2" Type="http://schemas.openxmlformats.org/officeDocument/2006/relationships/hyperlink" Target="https://ru.wikipedia.org/wiki/%D0%9C%D0%BB%D0%B5%D0%BA%D0%BE%D0%BF%D0%B8%D1%82%D0%B0%D1%8E%D1%89%D0%B8%D0%B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1%8B%D0%B1%D1%8B" TargetMode="External"/><Relationship Id="rId5" Type="http://schemas.openxmlformats.org/officeDocument/2006/relationships/hyperlink" Target="https://ru.wikipedia.org/wiki/%D0%97%D0%B5%D0%BC%D0%BD%D0%BE%D0%B2%D0%BE%D0%B4%D0%BD%D1%8B%D0%B5" TargetMode="External"/><Relationship Id="rId4" Type="http://schemas.openxmlformats.org/officeDocument/2006/relationships/hyperlink" Target="https://ru.wikipedia.org/wiki/%D0%9F%D1%80%D0%B5%D1%81%D0%BC%D1%8B%D0%BA%D0%B0%D1%8E%D1%89%D0%B8%D0%B5%D1%81%D1%8F" TargetMode="External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851648" cy="1049288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ИНДИЯ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105400"/>
            <a:ext cx="4104456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Работу выполнила ученица 4 «б» класса ГБОУ Лицей №554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Вавилова Арина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http://www.impalatravel.com/uploads/ckfinder/images/17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529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404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Естественный растительный покров сохранился мало, однако, он отличается большим разнообразием: от тропических дождевых лесов </a:t>
            </a:r>
            <a:r>
              <a:rPr lang="ru-RU" dirty="0" err="1" smtClean="0"/>
              <a:t>Андаманских</a:t>
            </a:r>
            <a:r>
              <a:rPr lang="ru-RU" dirty="0" smtClean="0"/>
              <a:t> </a:t>
            </a:r>
            <a:r>
              <a:rPr lang="ru-RU" dirty="0" smtClean="0"/>
              <a:t>островов </a:t>
            </a:r>
            <a:r>
              <a:rPr lang="ru-RU" dirty="0" smtClean="0"/>
              <a:t>до </a:t>
            </a:r>
            <a:r>
              <a:rPr lang="ru-RU" dirty="0" smtClean="0">
                <a:hlinkClick r:id="rId2" tooltip="Хвойный лес"/>
              </a:rPr>
              <a:t>хвойных лесов</a:t>
            </a:r>
            <a:r>
              <a:rPr lang="ru-RU" dirty="0" smtClean="0"/>
              <a:t> Гималаев.</a:t>
            </a:r>
          </a:p>
          <a:p>
            <a:pPr algn="just"/>
            <a:r>
              <a:rPr lang="ru-RU" dirty="0" smtClean="0"/>
              <a:t> На равнинах преобладают вторичные </a:t>
            </a:r>
            <a:r>
              <a:rPr lang="ru-RU" dirty="0" smtClean="0">
                <a:hlinkClick r:id="rId3" tooltip="Саванна"/>
              </a:rPr>
              <a:t>саванны</a:t>
            </a:r>
            <a:r>
              <a:rPr lang="ru-RU" dirty="0" smtClean="0"/>
              <a:t> из </a:t>
            </a:r>
            <a:r>
              <a:rPr lang="ru-RU" dirty="0" smtClean="0">
                <a:hlinkClick r:id="rId4" tooltip="Акация"/>
              </a:rPr>
              <a:t>акаций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В горах сохранились муссонные леса из </a:t>
            </a:r>
            <a:r>
              <a:rPr lang="ru-RU" dirty="0" err="1" smtClean="0">
                <a:hlinkClick r:id="rId5" tooltip="Тик (дерево)"/>
              </a:rPr>
              <a:t>тика</a:t>
            </a:r>
            <a:r>
              <a:rPr lang="ru-RU" dirty="0" err="1" smtClean="0"/>
              <a:t>,</a:t>
            </a:r>
            <a:r>
              <a:rPr lang="ru-RU" dirty="0" err="1" smtClean="0">
                <a:hlinkClick r:id="rId6" tooltip="Сантал (растение)"/>
              </a:rPr>
              <a:t>сандала</a:t>
            </a:r>
            <a:r>
              <a:rPr lang="ru-RU" dirty="0" smtClean="0"/>
              <a:t>, </a:t>
            </a:r>
            <a:r>
              <a:rPr lang="ru-RU" dirty="0" smtClean="0">
                <a:hlinkClick r:id="rId7" tooltip="Бамбуковые"/>
              </a:rPr>
              <a:t>бамбуков</a:t>
            </a:r>
            <a:r>
              <a:rPr lang="ru-RU" dirty="0" smtClean="0"/>
              <a:t>. </a:t>
            </a:r>
          </a:p>
          <a:p>
            <a:pPr algn="just"/>
            <a:r>
              <a:rPr lang="ru-RU" dirty="0" smtClean="0"/>
              <a:t>На </a:t>
            </a:r>
            <a:r>
              <a:rPr lang="ru-RU" dirty="0" err="1" smtClean="0"/>
              <a:t>Северо-Востоке</a:t>
            </a:r>
            <a:r>
              <a:rPr lang="ru-RU" dirty="0" smtClean="0"/>
              <a:t> полуострова растут листопадные смешанные леса с преобладанием </a:t>
            </a:r>
            <a:r>
              <a:rPr lang="ru-RU" dirty="0" smtClean="0">
                <a:hlinkClick r:id="rId8" tooltip="Сал (растение)"/>
              </a:rPr>
              <a:t>сала</a:t>
            </a:r>
            <a:r>
              <a:rPr lang="ru-RU" dirty="0" smtClean="0"/>
              <a:t>, на наветренных склонах Западных </a:t>
            </a:r>
            <a:r>
              <a:rPr lang="ru-RU" dirty="0" err="1" smtClean="0"/>
              <a:t>Гат</a:t>
            </a:r>
            <a:r>
              <a:rPr lang="ru-RU" dirty="0" smtClean="0"/>
              <a:t> — вечнозелёные смешанные леса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Индии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протяжении своей истории, Индия сумела сохранить древние культурные традиции, одновременно перенять новые обычаи и идеи от завоевателей и </a:t>
            </a:r>
            <a:r>
              <a:rPr lang="ru-RU" dirty="0" smtClean="0"/>
              <a:t>иммигрантов.</a:t>
            </a:r>
          </a:p>
          <a:p>
            <a:r>
              <a:rPr lang="ru-RU" dirty="0" smtClean="0"/>
              <a:t>В индийском обществе большим уважением пользуются традиционные семейные </a:t>
            </a:r>
            <a:r>
              <a:rPr lang="ru-RU" dirty="0" smtClean="0"/>
              <a:t>ценности.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912768" cy="72008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Тадж-Махал в </a:t>
            </a:r>
            <a:r>
              <a:rPr lang="ru-RU" sz="4000" b="1" dirty="0" err="1" smtClean="0"/>
              <a:t>Агре</a:t>
            </a:r>
            <a:endParaRPr lang="ru-RU" sz="4000" b="1" dirty="0"/>
          </a:p>
        </p:txBody>
      </p:sp>
      <p:pic>
        <p:nvPicPr>
          <p:cNvPr id="1026" name="Picture 2" descr="И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32856"/>
            <a:ext cx="5976664" cy="41764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63688" y="119675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Был построен </a:t>
            </a:r>
            <a:r>
              <a:rPr lang="ru-RU" dirty="0" err="1" smtClean="0"/>
              <a:t>Шах-Джаханом</a:t>
            </a:r>
            <a:r>
              <a:rPr lang="ru-RU" dirty="0" smtClean="0"/>
              <a:t> как мемориал для своей жены </a:t>
            </a:r>
            <a:r>
              <a:rPr lang="ru-RU" dirty="0" err="1" smtClean="0"/>
              <a:t>Мумтаз-Махал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5417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Священное животное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924944"/>
            <a:ext cx="7571184" cy="352986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Корова является священным животным и олицетворением матери в индуизме, поэтому в некоторых штатах Индии употребление в пищу говядины запрещено, а убийство коровы является уголовным преступлением.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https://encrypted-tbn3.gstatic.com/images?q=tbn:ANd9GcTiEWf5u6BYRwPSyS6S8c_lmmZSdKtVcH1HVho_DpNTfyW1j0r2C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980728"/>
            <a:ext cx="255270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04664"/>
            <a:ext cx="5544616" cy="1399032"/>
          </a:xfrm>
        </p:spPr>
        <p:txBody>
          <a:bodyPr/>
          <a:lstStyle/>
          <a:p>
            <a:r>
              <a:rPr lang="ru-RU" dirty="0" smtClean="0"/>
              <a:t>Босиком в храме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 входа в любой храм гостей попросят снять обувь. В некоторые храмы разрешено входить в носках, которые на выходе лучше всего безжалостно выбросить. Посему — необходимо запастись достаточным количеством пар носков или полиэтиленовых бахил перед </a:t>
            </a:r>
            <a:r>
              <a:rPr lang="ru-RU" dirty="0" smtClean="0"/>
              <a:t>поездкой.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yogadom.kz/files/image/Amritsar_/amritsar_sik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867224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04664"/>
            <a:ext cx="5544616" cy="1399032"/>
          </a:xfrm>
        </p:spPr>
        <p:txBody>
          <a:bodyPr/>
          <a:lstStyle/>
          <a:p>
            <a:r>
              <a:rPr lang="ru-RU" dirty="0" smtClean="0"/>
              <a:t>Оголенные плечи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924944"/>
            <a:ext cx="8229600" cy="36724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некоторые храмы не пустят с оголенными плечами (по большей части это касается представительниц слабого пола), а также в коротких юбках или шортах (последнее уже относится и к мужчинам). Поэтому отправляясь на экскурсию, дамам стоит захватить с собой платок, чтобы прикрыть плечи перед входом в храм (а лучше всего — одеть футболку). Мужчинам же на всякий случай рекомендуется надевать брюки.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foto.awd.ru/data/media/24/IMG_00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02327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8229600" cy="1399032"/>
          </a:xfrm>
        </p:spPr>
        <p:txBody>
          <a:bodyPr/>
          <a:lstStyle/>
          <a:p>
            <a:r>
              <a:rPr lang="ru-RU" dirty="0" smtClean="0"/>
              <a:t>Климат Индии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4452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Климат на юге Индии ближе к экваториальному, на </a:t>
            </a:r>
            <a:r>
              <a:rPr lang="ru-RU" dirty="0" smtClean="0"/>
              <a:t>с</a:t>
            </a:r>
            <a:r>
              <a:rPr lang="ru-RU" dirty="0" smtClean="0"/>
              <a:t>евере</a:t>
            </a:r>
            <a:r>
              <a:rPr lang="ru-RU" dirty="0" smtClean="0"/>
              <a:t> — к горному субтропическому. </a:t>
            </a:r>
            <a:endParaRPr lang="ru-RU" dirty="0" smtClean="0"/>
          </a:p>
          <a:p>
            <a:r>
              <a:rPr lang="ru-RU" dirty="0" smtClean="0"/>
              <a:t>Смена </a:t>
            </a:r>
            <a:r>
              <a:rPr lang="ru-RU" dirty="0" smtClean="0"/>
              <a:t>сезонов определяется муссонами. Жаркий и сухой сезон продолжается с апреля по июнь, средняя температура в это время +38…+46 °C, а с середины июня до начала октября длится сезон дождей (+35…+38 °С).</a:t>
            </a:r>
          </a:p>
          <a:p>
            <a:r>
              <a:rPr lang="ru-RU" dirty="0" smtClean="0"/>
              <a:t>«Высокий» туристический сезон в континентальной и </a:t>
            </a:r>
            <a:r>
              <a:rPr lang="ru-RU" dirty="0" smtClean="0"/>
              <a:t>Южной </a:t>
            </a:r>
            <a:r>
              <a:rPr lang="ru-RU" dirty="0" smtClean="0"/>
              <a:t>Индии длится с начала октября до конца марта. </a:t>
            </a:r>
            <a:endParaRPr lang="ru-RU" dirty="0" smtClean="0"/>
          </a:p>
          <a:p>
            <a:r>
              <a:rPr lang="ru-RU" dirty="0" smtClean="0"/>
              <a:t>Небо </a:t>
            </a:r>
            <a:r>
              <a:rPr lang="ru-RU" dirty="0" smtClean="0"/>
              <a:t>в этот период почти безоблачно, а температура воздуха днём +25…+30 °C, ночью +20…+25 °C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 Дели </a:t>
            </a:r>
            <a:r>
              <a:rPr lang="ru-RU" dirty="0" smtClean="0"/>
              <a:t> </a:t>
            </a:r>
            <a:r>
              <a:rPr lang="ru-RU" dirty="0" smtClean="0"/>
              <a:t>прохладно в декабре-январе, в это время средняя температура составляет около +13 °C.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8229600" cy="1399032"/>
          </a:xfrm>
        </p:spPr>
        <p:txBody>
          <a:bodyPr/>
          <a:lstStyle/>
          <a:p>
            <a:r>
              <a:rPr lang="ru-RU" dirty="0" smtClean="0"/>
              <a:t>Пляжи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221088"/>
            <a:ext cx="8496944" cy="2232248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Побережье Индии, общей протяжённостью почти в 6000 километров, может похвастать одними из самых красивых пляжей в мире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Наиболее </a:t>
            </a:r>
            <a:r>
              <a:rPr lang="ru-RU" sz="2400" dirty="0" smtClean="0"/>
              <a:t>красивые и </a:t>
            </a:r>
            <a:r>
              <a:rPr lang="ru-RU" sz="2400" dirty="0" smtClean="0"/>
              <a:t>популярные пляжные курорты находятся в штатах </a:t>
            </a:r>
            <a:r>
              <a:rPr lang="ru-RU" sz="2400" u="sng" dirty="0" err="1" smtClean="0">
                <a:hlinkClick r:id="rId2" tooltip="Гоа"/>
              </a:rPr>
              <a:t>Гоа</a:t>
            </a:r>
            <a:r>
              <a:rPr lang="ru-RU" sz="2400" dirty="0" smtClean="0"/>
              <a:t>, </a:t>
            </a:r>
            <a:r>
              <a:rPr lang="ru-RU" sz="2400" u="sng" dirty="0" err="1" smtClean="0">
                <a:hlinkClick r:id="rId3" tooltip="Керала"/>
              </a:rPr>
              <a:t>Керала</a:t>
            </a:r>
            <a:r>
              <a:rPr lang="ru-RU" sz="2400" dirty="0" smtClean="0"/>
              <a:t> </a:t>
            </a:r>
            <a:r>
              <a:rPr lang="ru-RU" sz="2400" dirty="0" smtClean="0"/>
              <a:t>и</a:t>
            </a:r>
            <a:r>
              <a:rPr lang="ru-RU" sz="2400" dirty="0" smtClean="0"/>
              <a:t> </a:t>
            </a:r>
            <a:r>
              <a:rPr lang="ru-RU" sz="2400" u="sng" dirty="0" err="1" smtClean="0">
                <a:hlinkClick r:id="rId4" tooltip="Мумбай"/>
              </a:rPr>
              <a:t>Мумбая</a:t>
            </a:r>
            <a:r>
              <a:rPr lang="ru-RU" sz="2400" dirty="0" smtClean="0"/>
              <a:t>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5" name="Рисунок 4" descr="http://tourizmik.ru/wp-content/uploads/2011/02/go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412776"/>
            <a:ext cx="40324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2.gstatic.com/images?q=tbn:ANd9GcTyS6RBF_hZ01Gezzo2SEnhHw1I8p2jAUMoE475_nAxG2Cmg35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412776"/>
            <a:ext cx="41044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3501008"/>
            <a:ext cx="8229600" cy="2953800"/>
          </a:xfrm>
          <a:prstGeom prst="rect">
            <a:avLst/>
          </a:prstGeom>
        </p:spPr>
        <p:txBody>
          <a:bodyPr vert="horz" anchor="t">
            <a:normAutofit fontScale="77500" lnSpcReduction="2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Пляжи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Андаманских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Никобарских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островов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Лакшадвип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отлично подходят для </a:t>
            </a:r>
            <a:r>
              <a:rPr kumimoji="0" lang="ru-RU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дайвинга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Это достаточно труднодоступные и, как следствие, малообжитые пляжи Индии: туда приезжают истинные любители одиночества, чтобы наслаждаться красотами дикой природы.</a:t>
            </a:r>
            <a:b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http://www.svali.ru/pic/pictures/33/r_p_818a072aa385ea0402ba951347e0c036.jpg"/>
          <p:cNvPicPr/>
          <p:nvPr/>
        </p:nvPicPr>
        <p:blipFill>
          <a:blip r:embed="rId2" cstate="print"/>
          <a:srcRect t="16111"/>
          <a:stretch>
            <a:fillRect/>
          </a:stretch>
        </p:blipFill>
        <p:spPr bwMode="auto">
          <a:xfrm>
            <a:off x="611560" y="404665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ncrypted-tbn0.gstatic.com/images?q=tbn:ANd9GcQtH4WS4WtqdVyr6SP5sBwcXwF_NE-QMszoWbgug3e3Ntj6VcQr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04664"/>
            <a:ext cx="432048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08920"/>
            <a:ext cx="2736304" cy="750960"/>
          </a:xfrm>
        </p:spPr>
        <p:txBody>
          <a:bodyPr/>
          <a:lstStyle/>
          <a:p>
            <a:r>
              <a:rPr lang="ru-RU" dirty="0" smtClean="0"/>
              <a:t>Отели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1008"/>
            <a:ext cx="9144000" cy="3202376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Прибрежные </a:t>
            </a:r>
            <a:r>
              <a:rPr lang="ru-RU" sz="2000" dirty="0" smtClean="0"/>
              <a:t>заведения категории пять «звезд» производят впечатление: это не просто места отдыха с большим набором услуг, а сказочные дворцы, где персонал старается выполнить практически все пожелания туристов. К самым изысканным в этой категории можно отнести отели международных «цепочек» </a:t>
            </a:r>
            <a:r>
              <a:rPr lang="ru-RU" sz="2000" dirty="0" err="1" smtClean="0"/>
              <a:t>Taj</a:t>
            </a:r>
            <a:r>
              <a:rPr lang="ru-RU" sz="2000" dirty="0" smtClean="0"/>
              <a:t> </a:t>
            </a:r>
            <a:r>
              <a:rPr lang="ru-RU" sz="2000" dirty="0" err="1" smtClean="0"/>
              <a:t>group</a:t>
            </a:r>
            <a:r>
              <a:rPr lang="ru-RU" sz="2000" dirty="0" smtClean="0"/>
              <a:t>, </a:t>
            </a:r>
            <a:r>
              <a:rPr lang="ru-RU" sz="2000" dirty="0" err="1" smtClean="0"/>
              <a:t>Marriott</a:t>
            </a:r>
            <a:r>
              <a:rPr lang="ru-RU" sz="2000" dirty="0" smtClean="0"/>
              <a:t> и </a:t>
            </a:r>
            <a:r>
              <a:rPr lang="ru-RU" sz="2000" dirty="0" err="1" smtClean="0"/>
              <a:t>Hyatt</a:t>
            </a:r>
            <a:r>
              <a:rPr lang="ru-RU" sz="2000" dirty="0" smtClean="0"/>
              <a:t>. А вот городские «пятёрки» далеко не всегда соответствуют своему высокому званию — сервис в них порой оставляет желать лучшего</a:t>
            </a:r>
            <a:r>
              <a:rPr lang="ru-RU" sz="2000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Рисунок 4" descr="http://turiststart.ru/images/1/go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446449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2.gstatic.com/images?q=tbn:ANd9GcQu-Jlzu_td3YI3vWkwLiEDGF2TUTUow7uJoZz7Jpv84ansERD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Индия расположена на территории </a:t>
            </a:r>
            <a:r>
              <a:rPr lang="ru-RU" dirty="0" smtClean="0">
                <a:hlinkClick r:id="rId2" tooltip="Южная Азия"/>
              </a:rPr>
              <a:t>Южной Азии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344" name="Picture 8" descr="https://upload.wikimedia.org/wikipedia/commons/thumb/3/3a/%D0%A0%D0%B5%D0%BB%D1%8C%D0%B5%D1%84_%D0%98%D0%BD%D0%B4%D0%B8%D0%B8.png/350px-%D0%A0%D0%B5%D0%BB%D1%8C%D0%B5%D1%84_%D0%98%D0%BD%D0%B4%D0%B8%D0%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44824"/>
            <a:ext cx="5832648" cy="4814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449744"/>
          </a:xfrm>
        </p:spPr>
        <p:txBody>
          <a:bodyPr/>
          <a:lstStyle/>
          <a:p>
            <a:r>
              <a:rPr lang="ru-RU" sz="3200" u="sng" dirty="0" smtClean="0">
                <a:hlinkClick r:id="rId2" tooltip="Отели Индии"/>
              </a:rPr>
              <a:t>Отели на курортах Индии</a:t>
            </a:r>
            <a:r>
              <a:rPr lang="ru-RU" sz="3200" dirty="0" smtClean="0"/>
              <a:t> строят не выше пальмы (9 метров) и не ближе 300 метров к морю из-за сильных приливов-отливов.</a:t>
            </a:r>
            <a:endParaRPr lang="ru-RU" dirty="0"/>
          </a:p>
        </p:txBody>
      </p:sp>
      <p:pic>
        <p:nvPicPr>
          <p:cNvPr id="6" name="Рисунок 5" descr="http://angelonyx.com/upload/iblock/892/892b8c7f1e956d31ce7841466e7b4db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0"/>
            <a:ext cx="5652120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1340768"/>
            <a:ext cx="2304256" cy="1399032"/>
          </a:xfrm>
        </p:spPr>
        <p:txBody>
          <a:bodyPr/>
          <a:lstStyle/>
          <a:p>
            <a:r>
              <a:rPr lang="ru-RU" dirty="0" smtClean="0"/>
              <a:t>Банки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6657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Даже в крупных городах по воскресеньям практически все банки и обменные пункты закрыты, а в тех немногих, что функционируют, обмен удастся произвести лишь по сильно заниженному курсу.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ya-ru.ru/wp-content/uploads/Reserve%20Bank%20of%20Indi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59832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8229600" cy="1399032"/>
          </a:xfrm>
        </p:spPr>
        <p:txBody>
          <a:bodyPr/>
          <a:lstStyle/>
          <a:p>
            <a:r>
              <a:rPr lang="ru-RU" dirty="0" smtClean="0"/>
              <a:t>Багаж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Важный момент: специи нельзя провозить в ручной клади — только багажом. В Индии можно и нужно торговаться (исключение — супермаркеты и им подобные магазины с фиксированными ценами).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Кухня и рестораны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93960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Основу на редкость разнообразной, эклектичной и остро-пряно-кисло-сладкой индийской кухни составляют разнообразные овощи, рыба, рис, мучные изделия, лепёшки «</a:t>
            </a:r>
            <a:r>
              <a:rPr lang="ru-RU" sz="2000" dirty="0" err="1" smtClean="0"/>
              <a:t>пури</a:t>
            </a:r>
            <a:r>
              <a:rPr lang="ru-RU" sz="2000" dirty="0" smtClean="0"/>
              <a:t>» и различные молочные </a:t>
            </a:r>
            <a:r>
              <a:rPr lang="ru-RU" sz="2000" dirty="0" smtClean="0"/>
              <a:t>продукты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endParaRPr lang="ru-RU" sz="1600" dirty="0"/>
          </a:p>
        </p:txBody>
      </p:sp>
      <p:sp>
        <p:nvSpPr>
          <p:cNvPr id="3074" name="AutoShape 2" descr="data:image/jpeg;base64,/9j/4AAQSkZJRgABAQAAAQABAAD/2wCEAAkGBxMTEhUUExQWFRUXGRwbGBgYGCAcIBwbHBoYHR8hGxseHyggHR8mHR8ZITEhJSkrLi4uGh81ODMsNygtLisBCgoKDg0OGxAQGzQkICQyNDQ0NTYtNDQ1NDQtMjQ0LCwvLSwsLCwsLCwsLywsLCwsLCwsLDQsLCwsLCwsLCwsLP/AABEIAMIBAwMBIgACEQEDEQH/xAAcAAACAgMBAQAAAAAAAAAAAAAFBgMEAAIHAQj/xABAEAACAQIEAwYDBgQFBAMBAQABAhEDIQAEEjEFQVEGEyJhcYEykaEUI0KxwdEHM+HwUmJygpIVQ6KyJMLxgxb/xAAbAQADAAMBAQAAAAAAAAAAAAACAwQAAQUGB//EADURAAEEAAQDBgUEAgIDAAAAAAEAAgMRBBIhMRNBUQUiMmFx8COBkaGxFDPB4ULxctEGQ1P/2gAMAwEAAhEDEQA/AORVsxB540WpMiGMbwNvW2JqgmD5x7EYkpOQrQzS9mvuOjdTMHCAQAuo5rydCqhzII2JxPlDIt15++NUIAIiCTvPLp84xmTaNQ+vQ2MjGGqWMLs2q3qxv/THi/pibMr1O8knzufqfzxXB8XlgeSaT3lHWzikRfEaVwIMTHUWPr5YtU6a6hI8Ia/XSDsPPGtcLqYxYzA2i9vlgwQNFM8SOOYlQ06gJtONtQA5+ULP/wCYlrZo1HkgDTTCjSIHhsLdcTcKHhb/AFqPnP7YxxrVZGM1DnqqXfDlq9xFvnjPtBnwqfPBuhXqZeqTSYKSBJ0g30q0DUDztiCjnHhqQ0wxLExfYzflIM+2BzeSIMdWh09EPGaJEMk9LxB8sbd+8x3ZnoN9unpi9SrHSEEAq+pdhvA/bF6vmH75ndpdQJIIJ2A3FjYi+NFw6IxG+6zIImaY7D/yH7Y2SrV2CzOwmfkIvixlcjUKu6p4VsYiQeVt43vg/S7O1BW0U6jXCvSfTADWnvAfhi45zI5HGyQFoONeJLoWupK90Q0EsukggDeRFhi29Gqppd4FGuYIImCJuCMEczw2rVqKzViWYRUZ7lXJJIIWZUk2/pgSUdRSNQN/McDVOwiwPOCeWBOqJj62KmrVYUGmsnUIJOxv1mMVWzlT/CNo32HTb+4xPkqQ1GDF5mbalU88TV6bk1GYzqN/MyZJ8yZwNgaJ7Q51EGr99FUbN1YnQLc5Ppvizlcz3ihmCiTfeLW/LGtWo603XU0MRqWLEi497G2NOGNFIEwILb++MNFt0tDMJBqVippZBMfGAQeRKwZ9DjfJ1WAqEyWCT4rzDR/fpjGjWkmw13P+pfbEpcferGnSDzmQWBEe2Nk6LTW2+vey9jMaabmgkVWKodZEsCARY2uRvbGlOpWNRU7pGYsU0692JIgnnfafLFh1UsoLRJIkmIIVbeRv9MS08spYKfETJjVB+EmZ5RAM+Uc8DxCOSIw795VuHoWrLSq0lWzCxMrokEedxHPFriVJqbotEK5aYBtyHMnzj2xDw15rapjTSMmNizHkfPG+WQd9T1gMB3jGbAwHN7WsBeMYXG7WmRjIfyvaFLNVWKrlqblRt3kc/NgD7fXGi5uuun7mmovEseQWfOwjEXdKQGJMgCZ32F/XE+TNN5X8Qax6zNp8oHzxrObW+DVHNv76LyktZl8NKjCtpF3sxkxAvzJjzxPlKGaqDTTp0WC3MLUYDTO42tfGZvMosMjCWGmsqzZlkLUDTckbxsYxNl2YBh3xRShnTPjI/CALXJ52F99sYXmtkDYyb1USfaWEipl4PQORjMXMlmqzIpp1WpLFkXSQItuyyTNzPMnGYwuPQIcr+pSc+x8o+kDElLZgYA3BiTPID98aslvWQfWMYl+Q2EdQRb8h9RhyxwpbVKXpce5vynFbLC5Hpg7n6TEAuVZAqIrKRfw6hA3LKDBtyA54AUpDQen9cYNigsB4KtVFtYkj5cziEN++J6kaSR/f93OIaggkDlb2k74wJjjRC3gG5E329p3xK9MEkkqBLQBOnyg7xONCfCRtMH/3H6/TFh9YoKCJpsxIMSdSrBjmLVFtzjyxgS3ClXWpT1UgFIYIwq/5m1EyD/pgR5Y94dAFQKZjS3yMf/bFYuVZCU0gQNWkiSDMmed4t0xcy4irUERqUyfVlP7Y27YoITseh/KscQzCmtIsNKifMWk9MVqtKYZSOmN1oGrWCKBqcADle+/yxCp+IR9emApUMI8JWomLx6+2DPCODd7V7vvRScIrgMDuYYA9Nx0H5EGy+EN+EsQLwZEE+18OeVzzKg1mjULXhYLLvpGqYJGlR7xtjTrASXvBNBEa32WnUVapWmag010pwBo8RYmAIJspFiJmDyLdmaGXYFBoqslPUxChpJZbKdyJhZ8umEHs3mH+0VAVHek/E0QoU+ZMfXlGHDI5vNuWiugZVLaYk6VPlAMiTG9sTylwNIo2W3NatcVyFE0WeSxQd4yJ/MCjVrGk/Cfha8TBtMYBtkKdUDWBWADtTbxKDPhBI5GYJsA3PbDBxXtDnky2qp3NekwI1IJIWI1EX0mDHi89xgH2byVak1SnUpMtCqHqZflq0lNgGsT93+GY23OHM1ap3GneSUamSqUX0VR4iASNQaQVYbg8xiahLVJIsDJJaSdo9DcXi8Yt9oaKq4IpMjtq8WoFWhOgHxX3t6bHHuXKU6lSpSay3Rip8enQtgRzBZvQY242qozoPJUc74Q6MFMwVIsBcSSvWJHlitw0/dDzJ/8Aa/zAwQ4hk1RampgKigCxBDGV2P1wPyDfdLBgyfqSMYDbUf8A7B6FSZhdLiNoY35SQb+m2LJI8dhJG42N5t88QZmpNTpaDbzvY9MYrGTMXCwQoFonl8sYfCjZ4/mrmaqS4XUVGwAHxRBE9T4j9MWa9LQabBgIsUI+ITOxtF4+WNctQDFSR4UBL3v8ShiPbSAOuLuZK6gaktYhl2I0kqoJ9FGEuOyI7nRB8lUJaqVjURTCzsJk9REfriejXirrIhhTex21OGX6avW2K/DdQp1inxgrAgXAW+/Py542zYBLgDYAAdLgz7b+2Dd0WMAyn3zV2jVYsEZFlVidtQgXjrYTiDN5Hc3vyFok3nqI/PGn2pqhKMqiBuLGCJ6+uJc9rp01Kj420qehUeLf19Mao2mZ25T0UWYy0mnTnQrsB0hQQWPoMWaOU0rqBOkVKtFjG4J1U2J2vysN98e5x2fMUw6qi6V0nYBWMT1uZYk3v6Y8q1iEErFOpClv8LgSsdGgxPRcZrskHU5rQivkfEfXr/XGYOLw2ooAqUamrmdBaQbgyAQZEHfnjMbznqmfBOtBKyuCQdjb9fniTLVdFVTEhWmDtAI3HTES/DB5bfPG6mD6Gb+f9jDiptatGkZQqswRkLOzBVOq0W1gGPi1aRYAX3wvRDj++uDVNPu1Bq6dOpyjT8QC6dI/EXB9tBO2AubWHkWEi3TG2pb9Pqp6qjSesXv5HljbNA6tUWb9gfyIOMDcucGMeOhKBgNhH/k39MYEx+9hZSuImL/vicVlgwCGEaIO25YsOpECR0GK9KNz1/T+/liXvh4tSiWVYJ5AMpkHr4Y9zgeaxwFAr3iPetRpfF3AbSCSDNQ6iSLyJH5Y1y+YlyLbbnlEYhz+vSgiFA1EAyYL7v5ybeWMprDA9ZHzGDI0SYjTzXUL16xDSCVZTKsDffr/AHvjYAGnVdvikWH+ZjOPcstPvPvS2jxWXckbAW3O2CvCeCUzVprXezQzKDpgHaSdzHkLYEuDRqtv1Om6AuveIYIlSNKdZ+I+ggYNcKzKQ2mmwdKZ0uxuHB3JHyjBDt32YFFjWplBShQAq6ZkbjkRIg++BvZHvqj1Uolfh/GsysgEe9p9cae9pjzDZJjHxBe6hosUemxBLmdV4BHKefX1x0r+GxpPnKLuiknUFBUGGj97zhDzeqm6VHJNbWyIhuAFPhAjkNQHPbDh2LrmnnqAkArqJ91aZxNKbLSq3DukK322zCtmGpJQWmDVKkBCuoXuSBEE/niNe9omgpHeoCoKkM1RV0gmojTCi/wi3ngx29zzq1JyQtJySDPNSJPuAcD8jw/PZealN6b01pqwFVo06fa8oImbe2FPdR1KBgtqTe0ddJprTrMw1NrpvYhgIViJNtNpnl74hQVKS0w/hjV3cQwOyVSSNoUKRgLmM69as1RwAxEWG8CBMbmABPOMdDpCi1GlSFTQKlIgK1NwboRIaNJIn6jrixwy6LTX90JN4hT1pURNOmihJb/GA/xR1Mi2wAGB/D/5SievudUR8pxtn6ba6mnxBZlhMMoYCRz0m3zxrkL0luQbW6gsZ+WCqmpoNv8AkVvPjM8gBe9tTD3xJThrCYG0+p5cusY0y9iwMnwgHr/3JNp2/TE1Egb8t/b9xywDtk6HxK9TUBoJLa0LLHJyWWPMBgpxPxGp4WVSTJLXFyxW4J8iD8j1xRpVfvKTA9RE3WGkETy9OmJcw2pjOmbT4gTLMBJjaATbzwst1W7VPLVNAcxOp2FzG0c/Lf2xMomq19JkD15EetxbHmS/lzAks8E9GaDF98b5DMldbAA6i4IYSLixE7ETI9ME466I2tIZat0MsndVWqqJChaZIHxh1YAi9tIIJtExzjEWYFWtTQKR4D8J3GphfTGxNib7HFTLMAsFS2n4VRirA8yOR+RxOMyzU5M94oWxIDKTJB/xEMGk6YExvOCApJedfVS8CzqBu9dDU07U2urEhgQzXiLMLX0keeJ/sZIg6lpkim7MPxaQWAUA3HKb2EmTjXhiGmpYCqfEpfSYFRQ6iEtdxVi421HEL1dVKmulg7VG1XixVSANRg+IMDNz74Et10Wi462rf/XM4kL3jkKAoIKCVAgGDcSI3xmNqrOWPeeJ5hiXAuLbaTEbRNojGYzudAk2Eo6pLDlv85/rj1wZUjoPpb9MaUGkiea/lOJRTJ+G8dPfDzujBzNtHcoXqrZqksqUiE0jwgHUGJIsqLbkTMm2AHGauuoXAADXgCAPQdMWczVkINIUquk+IAtdidV77ge2KdXr4f8AkPynGN3SpKIOqmkab+v9/wB88RDf6/3643pDwCwMiL+n5yMaDe/Tl8rfnjAmnbZb0+W24/X9sa1htpJiOZ/LpjW8b+e4H541cdIFo+IX9euMAQOeNiFJmH00LLBZoLBp1KIMFCeTaYaBtjRORxsao0uBTQloglhKxM6b85v6Yqu/hXy/v9MHVhTtdlcSrYTUxkkAAkEcjAj6xhx/hzw6pVr0cxUcaFqaBrmXtMB7gxBsYthKrhqVSCdLJpNvRWEH5Y6Bk6dU0wzVFKVKTsCpOqVujlhGl1JiRhE7qbXVMb3nGkM7acQGYzeYRDGVVoXSLs1OATLfDqOq/kDGB2TnJVAaQFXvlIUyRADkEPFiRpFxAM4Z+AZJM6lSpUbx6wveERrAUDUR/iNr8wMa8RyVAUMyyohNCoFU8yKgM2mxDab+RwkygfDrRE2DZwOqUsvUqPmkrVqbVEQzoVtFhJABE6RPOZOG3g+co1c4rKxAMsur4lAX8Ri8bdDgbV4QEpI9OrqDISLww0iSs3mxtv8ACRiv2QYJVhyS9Jg6k81tMYxzmvbmHJMERZ3TzTj26zQzk0VZdRCldLeCVJDghfKCJE7xhfTtBm8tlzQr0++plGpiqjSwXTEN1id7HzNsNWZ4cz5h1p1F7us4cEyAy92RJYEbQOfI26i8znEy7tdXBOl3MKujoi7KAdlXC87QMpFpQjs2DS5tkh4xJnbnPUe2OjdluMUhlyjamOXiomkFiQ6nwgf6pg8reWFitwmlUZ6lBlamBLhblYO8C+k9eXvi9wio1Om1amyIDVFGoyXdAwOlgpFkmfXyjFL3B2qINPDAS7xbMP3tc6TTL3YAFRDR+E+fPGmSRitIDTdT8VpvtOGvtZlavgpuKIZ6YAganGlr+KxCmBCmed8Lq5SrSVQ6OukGCVK3mZGoeuCzAhFG05rKhWSHIA2UxfkCTffE1FvCSeR5dB1v/cYjyqkiqw/DpkAgGGMCBzvv5Yt5WkrKNJtPTnzsSIvgXbKiJ2v1WUqochST8A0gxaAJA/O+JRUUMoE2IBMc18XyAGMhQRLtIsCKYmSOur0xI1MMD43DGWkoBJbVf4vMn3wBq7R6kUq2UYrSQEWIB59Z+s/TESqPFo8Sgg33AuSY9ARi3GlFWZhImegEyOkn6YjyKX1AH+W8ybFSDMAjxETMAzbGAgko3WGBSVsmAoJ5CRjahW1BmdXKhSw0+QjUx/CurnyG18VqxjLnSx1M6wVJgAWY7QN1uTJ1bWwVGb7qnoWGRjFZFJ1NTUgqrAr4RJN1Nwxm4xmSuaU6YvO1UpMrXASmdL6lQvCIVWNLeOVIOn4VZgQSR5AHRMnDUUqKaQdUYMrSCrtKsASYKi0TaPPECooUrC/yxINUsCWII7tRzJM6WspDHeMS5liFAI0mSQsqQoJhVsSw0iwVojpfGnoGg2h701lgyliGYFtUyQxEyTJmJxmKeYy1QNAd+XXoPLGYPKOqHjkaUfshatcGbgx88SZmmGWZAI3/AH8seOlmb0Mek49q1dQI6g++Hc0rTKQVQW9v0xapBB8SsfS35zi3w+mj06oZXOlNSBFmGLKCajbhAJ9yMVisX/P9+uDJSGRkaqVHUi0qJ9YxEAdQA32vjyi0ah5zjyoRO/1wAGqoz20WrNCpTAmsHI/yEA/UHBcZXJlZGXzRgT/MQj9MAGIMjDT2fBbLMLn7tj7jCpnFgtE0NeSCeSWagWo0ZejVkSSJLmBuYAsB1xQILEQCSbAdcE+FZmsgd6AZXST3itGlT4WU8mDAxp54qcFn7RRjcVFj/kMU7C1zrJIaeaKdosq9DMKxbUWRWDFREhY2iDBEbdMQZPioKlarvAB0xtcibAc4Hywa7dM05V3B0lHA/wCbzHzwn164MQoWAAY5kACfc398Ki+LGCUx7+FIaThku1jqZopI0hdBvGnYjyi0eXni/wAdzLDKI76A9Rj91plgkfEWm1/6745/Qrabix5HDP3NQ0SajEa92JJ8IgxPUnl5YVLA1rg5Oinc5tc1rwrglWrSqVQwK0xqYahOxiBPSScE8vl0MKUZHp0/E6tzCzN55fOSLbjbhObp0qb06Cmq7QGLWUjxTexAIMDB+nmspUSG8BiNLoytHQ6QRU6TaRhL5iDtYT+ESBrqveyvDs1mAaVKvSKhA8NTYkT5C0z58xgb2s4MMu9J3qVHJaLgKAw5AbCfPpht7NZ9MolXMbSpCAgAn1X8KgCADfHMu1vaGtmybnRPzIJvbGR5nyaaBKc4su9Uz9nsslSp3qvUpGNMiCRBM8jqEGOnrgbx/gFPLVe6FXu1Yks77MAwIKpbxLJBGx3tOBnBeLGgqliUZN1dJDwbAH0M/wC3zxDxXidSutNKmphSGlT0sBp+QB54a1jwSDst5maOB3WvE8/VzNSoQAxUGHJ0nQkwQOsXgHmcNPZysTSDsST3Y3J9MJNei6glRFjBBvpgzfpGG7glYDJi3/ZH/sf2wrFt+GAOqZA/vmzeiEcNqM9POuHIP3bRzb7yPpIOKaVCp00yLklgwmOfljbg5Pc5uOlIfOoMRZZiGBaxAP8A7RP64eRv75Io/P3qpqFWoX0grPIaT++2NK2cqKusFCD/AJSJI9/PfF+kviYKNLcg0zAnby9OuA3EVgaCrJ4vhYREkbDpjbdTVInnKywddUVqO2m++n9FP6/TEFLxCpMkrEeVh+vPFmuD4ukSAPaL+xxq4QhzOm/ivzAiB7fnhYpVOzaAFStml00lCHVEVDE652B6bxO/tjPtjUg2kkgAHlBIJADqwhmBtEETiBNUht2U7nyuJAxvUK64CN3RgqQB8cAkSRG/6b42ANkmSxsr9LL1FXvTTmVZyHAMggEkBugM+QIIxBSq6pZ9ZRdLO0yxEC0tzGw6nyE4iy1SpUEd4BOotqJv4YIHMkgAAc4j02pUGcKGKiJKiI+Y5zb54A0DqtNLiaCwZk/5/mf0AGPMVajuSTqK/wCUAQPpjMFSz6/ZVKKgpUlb6QVPSGE+sqT8sUqb2WfT64tZJa1SqtNUAZ5Ak8iL39MWK/BKgzC0FK+NmEs0aNJOovyWwLc7RzxQN8p3UrzoX61dKjka5UsgLpqDKxWZKkHwEcwTHyx5XpwoJPIbjf3+kjEuSoHUzAGYOlieZESBvcTuMTVQWCU4YRZZNtTMATPIEBbTuD1xskWliN+S8u6FJWhydpxrXqScWM/wurScq9NlKmDzG3UbzvirUosdlODFHUKcl4FLYH5YdOycimsGCUqD2J5SQJwjr74fOzFJSKCsD4lYf8g2JsYaYFRhRZKAvw5qUVqDmppOqV8LU6i+Ia0MzsYN5jAXLVprKzXl5Nupvhl4RQK518u19epGJ5jT4fKzwZwq12OtibHUZjkZ5Yew5rHl+VK8BpDh1/CbO02TUCkQoCioF23nrhYy2TarVFNBcmIjb2w19qqo+y0oUg6gZ6W/PAHs4x78dTN564TA4thJ6WqMTGHYjL1XVOyv8JX7sVGKSbibmPbbDNV7MZWlTP3oa0OrQZPL8on0OK/ZCs1Re7XMNRAkyAD7XxzHP8RzH2mtTLTSWoVBdtIa5jxRcmxxz2ufiLrf1/CaWCI0T9AjParKUiVq5VWgyKgCwJ3GnzAtGFqpxK5JFYQIAW0HzkGfS2GBAn3bO6KNSSqaqkamWToIANuQ3E9cPYzaUa9NKqBlZWBAQIfCZ2BJBK9TOGD4YGbVNLswpi49Qp5yvTJRW7oNpLHkTtI+mHLhHYgMJqVSGPS36TGJs12woDNZhaP3dKpTWEIjS9OLmRzGBB7fFhpJseu49MalM7tI20EUcTACZHC/VMPD+xGln1eNSsi8gjnInpjn+f4YlLOGlqhSRDteAxi/UC8+mGBuLVqad99oqIpUmFaCVG40732vheyWZNVjVdmGo6CSuoLTYOrf7hqG3UnpiqAPA7ylkDA7uofnnI1AE7EErswmL/v0jDz2Rg5dlIn7lB73/fChxeo0KDpmoqSAB8MCPQmJPrhx7GECmwP+Bf1wvGHuD1RwjvFKHDTpo5oET/LBHo/9DiEMpIvy2/3AW9vywXymQ1LxBVUsy6GSGAI+8BJ0m7WOIez2SR0aoyTDaQG2ECTbrJGHFwALveybE/Mcigo3RnFMELZr9fCIEzB/TAtq3ip2iG25/Fz5mNsPAp0j4TTUECT4be1rxitSzNNaS1hTRabmBpAnnBaIN4PljUModypZiIjHQuygb62lVBJJIFuUny6Ri4OGVhqPdsJZiCVbaTGynlGD65rSyoaWrWFAYRAmZI1AgGDaBhk4FWzFVwc02t4MBmBCIRpAAPhDRqmZN98IfiomNzEFPMM+9jn1XM6+SqEFTpH/ADnbnKY9rXWG0K1r61FxcRqjfnjptSnlRmzlBTGZdgSup2CIwUkyVGojbc22wHbgYD91UqFG1GNIlRMwBfVFtrx1OD/V4egddddlO2LEPvbT7pUo0n0hBSDFys1BpbSNQ+GJjz6ycU8zUZCWKgMCVGoRs3IHl++GxezQrEKhpvUDsGGnSQoiCCIYsTNrDa+Mp9nKzqBl6jF1BNWi9RGKEEwdNU+JSo/CTBBF7YY10TzTXaoTJNHq9hSjUEkkxPr/AFxmDX/XMwLfcmOf3i/+IsMZjOE/y+qZ+ub0+yG0eG1AQ2tabKZX8QmPl5XviywDgCqsPElgdQPS8/nfG+ZrpoVu91S11MSD1PlPI4u1wGpzIlWBCgC8W5QYgk26Ymc916r0kMDGg5TfXbXzr+QheZyJ0/drLDcFtxb4RFzirneHtVC93AFtQJi43tuT5eRwfOZWA1i7VVWOg0s1gfO3sMB+8KPpFPS1Mlg9OZINvELzvvE4OIu+anxoiAIOx0OtURrvWx5qftqzVVXMKqUwiIulDOoHYk9ZJ3uL3wEzdPSYUiIE+99+uLee7+qoppRqrTkEkoRMbb4zMZNt+7qbC3dty8wuHsDmtAcuLiHQmYmI92h9edWgdaj4CT5RcdcO3CKpV8teACmFPiNdSopopLEySQQbTChfrODXCKmYzDABFXQB4nJUSuwvckmBbabwMaxDHOaCfNTxSMa5wHOlY7Ur3Wfp1gf+4s/MH98LXF8n/wDKqKLBnJB5Qxkfnh+4p2Z799Veq1M6ZlVBGrSbATNiP/zFin2Wpqqk6nhYHeDQwuYkxG+09cIZiWxtGtmqRuwb3ctLtBe01Oi2WqqjCQyFADM2gz7XGEjh1fu6itFgb46ieC0+6paqJOt4qR4dKg3JU3mDvt9MKvbDsuaINalBo2O2kiZ3G3IbdcHhZmVwyd0OKw72nigbJp7L5ioxY0kd52Kgke52HvhI4rXqUMzXpitYsNek2JgNHqptPlhg7J0HYha9Sr3ZAOlWsbbaR8XpgZ2hyaPWhI0rCjnJ2PyMj2wMDGxyOHVZPI57QhdTi7sZLSQI1ECSBYT198Muc7StVy6ToDo3xK5BMC5VRGiRFxv6zgPkeAK76B4zEgKDMegJwW//AMr3QOuhVvtq1r0vGkT8+uKHtYa0QRyuB1QqlXoEkVEBLXktzt+ImRO88vPEVZKYqnuUBUE6REmZEb339cGk4XltIhFUgmVZXb6zH69cMOTNOmPC6oPEB92UHKDqi03kk2tgM4GyJzi7Wks8TybPTRLI9VwO7ssSdR1n8NhacHuK8RpUcu1E5NkSkw0li16iAlQxHheWHnvgNmOztOvXZzmu7pbsY1f8Y3O/X3wXPDcsEjVUzNDXGXFYspYhRqJ0hSoJNucLjT6aA4lbw0L5nFoGvVc+1aqw8QiZ2gW5Y6N2aKqHmw0gfngecrlixAy2WXwyB42JMbai0A+RjFZ+GwiugppqPwmwFyPiJgx5DCp3MlrWlbH2fiI7Bbfz+yYuzObydOtUaqqVLVNWpQYin4SpNpNx1tjnXA+OLRLq6nu3OqF5HlbmMFuJ5Rsu510lamRdqZYEahF9Q6HYrG2D/Y/g9DL1FfSlU6FqK1TlqLQCvJgVII9+eDa6OOMl5sKN8c3FaGinKvwpnqgPSoVqikWIoVGF+hClYwLPZiqlQq+XqhG+GoVcaRJMFYE9NuYOOoZ/t/UplVdxTRiRrAJ67RsBG0c8LGd7Q/aK0Gorp/ieR6R45A22E74WzENaLY00nSwSyazODcqGdmqGZarVpMURlA7l6jKF1aiR8UMbCNSg6TEiDiKmM9l6jGpQd3Md5TDSSJEOqg+IFouJHpfB6twylUJUeG0kTO+wIJOBWbyGbyS99lK1RRcsotAsZKt4XEEEiLYBk8DzRbRK25mKaLY+wgi8VzGUzIr1abUnfUYqoyyrHlNx9YxpxjtUcxmBVBamDoGlHk2PURJud+uOi9m+2S5xNebbKrXQmO9lBVUx/LbXpQgCDIblsDafiebyebq9zSytCpTgI1Soe7K3EilpQ2sfF1NrYp4UecOrXa/4UrcViHXTbrdIWZq1mdqn2l6CKAQx3ZukA3/oMe1uPNVIfVoYU4NQKBqANtQFjbePljp2c/hPw9qIpoe6IYkvr1sQeUmIA5R7zgVx7+HGRpjWazgIsaadSkNVualdz5Yw4dvP+FQztEmSw06/P7IIKtUAA1kaw8WoCRAgxO8RjMCv+g0RtVzKjkJSw5DbkMeYiMTb8X2XTBmr9o/ZBqGVpterKWGooNRb2IgHz+hxBlq1VZRZZR+IITbkTzwCzxYksQUnkTH0mcX+B8eNIhWBIHQ8vQ+/THRdE7L1UDMfGZqstG1/1Q3TpwrJUcs3eZyi2YAEqi2Gs7ajIgXEkBueCeZ7V1GVFpU6GVBJEU6YmLwSxBJHKbYV8z2mpsbF4iCpUnnyIJjGjdq0uvcs+qwsdyeQJPlicnEFoaR9FUBgQ4vc6/Wz9EyVGLoQf5rSQQQb+R2j1xpwzjWYpIw1qpnSQQLxBNp+s497N8H4hXjRlWphv+5mH7v/AMQus+v1wczH8LM66kjOUKbHfRSaT/8A0LFtumAZC8Ehzv5SZsdgv8WZtOlLn1Zx9rQ1NJYHVF95ttB3wx5bOS6VdTB0DhW1EyGiFgmAZkWxDV/g/wASolnQ0swOiVCGn/cB+eAFXiedyx+z5qgVUTFKopW3lyYDkRN8PlhL6ylSQ4uMNIy7n6I3xniysq00kuzOJAEgEib8zHM3t54J0cpmUT74A6tKhtVysgDrAg8+eEuvx7VtR0tFip2/8Bfni3lu1OaqOoZHqaFgBSwgczCoTJm5xOcK/LQoKr9THmzGz002/tMWXQmqEJDKFY6wxDMJJglrfiiLgxyxd43XpU8nSL+CVLFGIMhhYwZgjfe3ngP/ANVzRUhKVKmDM94smTJMmqxJ/wCGNMj2KrZkmpmahE7kxtA2Fgto+ewxrgtabe76LH4mR4prdPNL2R45So0SKaMapBGpm0gb3WDLW5EAeWLvZ2hTruCy1CogwNptMkXiLzI9MPGa4XlMpS7qmmWNQgHXUQMQJv4jfVvANr+WLeXzaLRZ0psEUElqaiBG5gC49MMfiQPANSpGYQu1cdF7mO1Yy9MUsrTSh+EaFAJN/ExIkxvv88C8vncxmqs1HDAFStyRP+aTcneJgWwa4R2qytYiFp+Hc1BGq22mDqtjBTpVSz0aQRkaCslFg846HefMYklMpadbKtj4LHZcte+fNZU4QhAMqIN/DAFuYETe1+eAPGKdBHFPRUZXkGXJ6dOfTEHFuPGhWqUs0CAwhVSmzBhIIKtsfbY4o5rtWdYanScsPhFUgQevdLLn3YYRBgsRu46eqeMTC075vIBBeN8MOUrFlYtSjUwa0SLA/wCaTAwZ7FVHzIqdypqBVXvBp2W8LuNyPwnlOFzjaZnNMsnUxk6bBVtv0H1PK+Ol/wAE+zdTL1Kj1vCKtPSBPxyQQYiwABg89WOzHE17AHmyue/EzQOdkFN6Hr5IHw3stnald6gyrgMSRrGhVM2liQSB5b4l45wypS7s5plRFDKjIHcaiZg6UJ5mxiYGO10ckaKNoAJ3k3ny8sLzrNPSQDqYyItfqMOOEYtM7YnqhQry/wCyVyJs7QbwU0r16gNmYCkp892ciLXA6YA53idSm6vSPdlTpCgkjnqsdwTO+O253gOUCaVpLT1QPASlzb8JA+mEfin8PSa1TuKqVdLRpdADYKWHeC2pSf8ACJAPTCpGNiAuqK2cXx9Xk2PfJAqvaEldFeitQFQRt/6uIH1wU4Jm6Fcoe7VBIDaVUPCnkR8Ptf0xouSp5WqrZ0UsyVAFOgCTb/Py0jla98GO1vCKeZ/+VktNKooXXQUBZi2umRAYgQCpE2F7XWMK2tAAffJZLiml4FnLzKu57iHDqTkUqA7yxZ69R3JJE82IJ9TjQ8bypGmsFKbBQSsarE+GOU4R2RkYrUBV7yGsT56TcjzE7743WncBkvYgMCLna3MHEM0b3OBedvRehw2BwckXwXWfXVF8rm8hUNWn3NOqi6xRhUU6CTA8cNsYJmbTitluzlbuQ+U1vpEtRc+KDypkAEkdDvIjDHkloZvL0kdQKtJpXQsE9QY5H8xhl4Nmss6aVlKimLnxSDFxz2xFLjnMsgHfUHb2Vz5G8Cy1pDxpY6dfQ81zHh3aQTpq1DSZJGl5Vr8muBY+QOC9BkcDxKel5+X93we7ScKpZmsyZlQzKPu6qWYyOZFmII2Nscx4ZwKl9qVK6KdBLMqnwvpEgT62MYsg4OL2tpUb8TPCM9Aptq5zSSvjEWgICPoYx7g3S7Y5lAERqVNVEKiooCjkAIx5i39Ewf5rB2s//wCf3P8A0lql/D/IyAz5h2iYLqn/ANScE+D9iODuKvejMUWpRM1QQdUgaIS+20YqcPyFYk1KZgeLu2mQOtis7dBj2twuszIagPd01vDfERB1Fj8tvfEjMbI1xDngivuq5OzYMpyDW/Q7/ReZ7sPkKlTTROc1EwuruzO34YB+uHvsZ2By+QU1J76vF6oGw5hFuV9Rc/TFb+GvD1qipnCJOo00bn4T4j0vYe3njoKMYmwHTFDXyEU8rjY5zGvLGcvuo6aCQRuBz3A98S015yNMbR9Z/TFbP8Sp0gCzqBzlgLdSTtha4h/EXLIGFFWrFRJIELHWd484AvvgmgA+ilZFJKaYLTia39MDu0PB6ObpNSroGUggErJUkbqeRG845nxTthmKppj7ukJmk4CnTupOtgYMEiRe/nhcqZuvUDNUzmYkcjWcgiY2BABkjoMa4/IldWPsLEEZiQPfkqnazsS+UzeikXNBmAps4mSVBIBHxab3tt74Z+FZbLZZWTVUJY/HAkE9Rp28sKHEA5iWcxcMajNt/hkxcwZHTEOTzFZais7Mw8vi6Tq64CX4rVezs6WHxG/MLovEeG9yoqpNVSocsAAwv4iRubbQfbFCpmawUuKdI0VGtKitJY7/AAfFMc4O3PArhPbpMuGDjwliIIOrTEA8x8sWTxzL5qotNBopgRTqWADgSIGwO402NjhXCO+VS5iHFrjsoONcJXNDVRINUF20SNTiZgDrEwLYj7HZ1UqNl2JNNuV7MDBUjl54s13otmEqo6nMJ8QXwggEWaLSLiQBuPXDHxBVqeIKq1gJjSBqiwYNEk/P0xl03KVhJzA8kg8R4Mq14y7MlRC0qBs0kjSTbSRH9MT9k8wdFWmSRWkIl7XYkTyFwRPnhiqZqhmKhWm6DMAABhYk+IQw3MWA9cAuz2VZc0zEL4EJqCIuCJN9jznzOGZyW5SsDRmtMPaLhgrZdkrlBWRGemJue7YBgvMiDPTCZnT3aqFCoLSBF9oNhBO+Ju2PEjmnTuglHuQwaop1awxWIEbzI354WmyjUzqd2qNJF7+sTN7/AJYYyMULPyRsEws5NOun+07ZDI0xSOpGJKtsTtFyI+KDpEyANW87dzOQUqhQRpA0+giAfbHLv4c5mnVDVHKNWVVinHISA8bFQBAXkxYm5x1jKZsOsj5dMW4ZpaCVx8a9xfryW9XLht5kDqQPkMKecqaGIYER1/fDdmcwtNGdyAqgkk8gLnHMcnxf7fXzc6gjaVQbFQNiB15keZxmJnbE0EoMNG591yQvtDxdtf3ZuOc7GRHvzxnZbiXcis9R2GiHJIuTO/uG+uKOZyzJUZGEHeCNx198VM+Yp10v46Z+gDD12GONNIZiL2XTjY0NpMvGuz+TzA+0JJ71depG+F7ESrECGvI5RaJxSyfZsvC1NWkiRPhgiQdUGbHkCN8LnYBVdGFXNGiitYaS+4B8RmFHr57Y6Lm8lWFHQmmsCZWopuVO4I3E++NSPkY4tzIA1goV7/ClrdlVqUAveHwxbu0ew/whwYPQzyxy3t3xEpnO5VnU0aaJq1BriW8QiNiNgCMdOyxrBVBJEcj09fXHL+3nCa1LNVK9Ql0qwQ8cwAulx1AAuN/nirCxP8bwg4hY6gUMTjWayr3Wm3MNpI1f8SPre+LOU7YhXNU5QNUJkla1RQTPQzj3JUJoK7xCsCBNxqbSPI7N5wowG4zWNCtrPiDkst4IE3BBBG/MYpjbE95a5ov0T8VLNHEJGONHzRvin8S6zC2VpITzLVCfoVwqN2mrmqtQlZX4VAhQDuIG89TJxf4vxfL1KIVaLB2/G7AiRvpj5Rb3wsYqZBFHowAegXGfPI4ak/NOw7Q5N/E/eqx3UAEA+RxmFBMoxE4zAGKNVtxOLAAC6PwurVy6ye7S8gsxkbSLHblitxftHTIYly5IjSggAXtJvF8AKrD8TFj5mcXeHZEO6g77m1lHtz/LHPEDLzuXexEzIW1GBf1/pdQ4dnKTUcq2WL0KxpU3rd2wCE6RIemwKMxiSYBEi+DVTtjVp+LuRmKd5CHRVUgxOlgFdf8ASZHnhe4dw8IhZbQBMgi0C4wtdq+KsrqyGApvHO8H5jAcUvf5dFxHQgjXfqiHabtCM1Vqa6VQohIpAtCFhIYtEF4NhBtEcziBcw7I1QaBTACimzBjpVlMMs6iCYEncD3K59u0ipqBZZ2BuCefnebTzxcXPI9KXYiB93Cqo/zarSeWMc1x2Gi9HgHYNsTQCA7nf8IxSfvKBAKypjU0jSpIc6ZOlbwoWbgMcVsvkR8T6jSUjXpU6oYGCY/DI84PngVl+J6NQSpp1AqwBNwd5EXxC3GkBKiqTFvDq2B5Tym8YERvdsF0XTQw5vitAJvf6/0mGtmwxFMUDYeJGdrFQYK3BmIMGeYGIKlCFLOUCiNPjEIYmGQXExewv74C1eKqzagGYs0yxi552k/UYo8QqVHB1G17bD+vqZOKGYN7tXaLkYntvDwjLD3j86+pP4HqoeIOK9QlVACjkImSbn2t7YG5du6qOHUGRYETJ5W9cWcln3ou+imtQsBY8on98M38PsimdzlQ5kaTTp6lVNKmNQBixk3HzxXI5sURcdgF5nO6aYucdSUb4NW1Zf7ykod4J0yOQsdVhHQeWJshVKV1Cm+n4dWpdJMxp0iAL3BGD3G+EUaaN3TVJCTBi3kRA+mEVyaBasqEzYtO3tvHnjiNn4pOVeow+EidHns6ddE15zs89BnzC06TAjxASIkzImYn9cKPHGrFanchaZqLpYkydMQVVhZQRYzyJGGI5gsivr8LCQC/LzE+mKlanJmR8INjM8uXljUWIew2dSmt7PjkjLHnfmEiZbOuB3biHUR6j9fXGZjNMwAOw9v7/pgr2kyqAowi8225cvXp5YAlSx0oCSdgBJ9oGOtGWyAPA3UEnEw4MTnWG/hXMjVdNNVSVIcgMJsY8tjF5HnjpvZL+JZUaM0CbCKqCSZt40G9+a/8RhS4J/D7itZYXL6EYhpqtouOYEzsSNueD2b/AIUZhWWatOnrDeFQzi0EmY8PK5NzGKG52nRcuSaF+h1Tv2x4vTr8OmhXFYO6r4SLR4iCNwYHPC/wFhRRXWQ2kgHyInbnfC1U7MDLmPtSTMnwML7G53HkZxZ+3sAFZqVQLzXUn0iNsQ42KSUhwTMO+KNpbe/knOvGZUB0BiDNwROxUg4TeNcHJLpRWtVMHUqMphbTq5xtcTifK9o+6sUqFdpABt7H9sBeKZtnctl6hTUCDIYWME3UHoMRwwyNf3hoqwWOb3CLVfhdJcvTLrdluDMS7HSoPlJ26Th/7FceYCjRIJ/D0sFN/PbHPqWUcU1DlVIYMZVwCBJ5pv5eWCPC+M/ZahdCrkTdp0rIj8M39SN8PMZc8E9Vp7bZQHJdRzNUXJwpdpeJpWRsuE7wMLmDCwRBBH4gbi/LCtX7XVqsCSxmDoAF+Ub2/wB3PAavx+q1XuVKhU8NmmfQxJ88dBz3f4qOOONpt5tW+L06rU6dLKJULKZdkRisgQADeecnrgPnOC5uuf8A5DMGUHTrUz1I/M4eOznD658TMJAL6dckqLwItPkSMLOa4gXNVhPwtv8A5pHLAtIaBl3TZfiXnBrTmUo1+H1BvMLiCllGZgqglmMAdScNeT4qI0vDA2KkTPp+wxayCLRc1mQUxBFIu0eIkCYaTtI98MbK86UkTYaBuxVcdl66iHq0gw3EM0e4EHHmD1TK1ZM6p8lEe18ZhfEHUIg01pm+qTs8i07gXHM3w29lMv3VEOZ11IY3j0A9o+Zws1aCvSqlnCkCQoj+yDtbDJlMz9wj5aXphQCJBZdI2bYgzO9sImzGPKOqY9zTiHHYJoHF9Ig2MQRy52tbCp2jotUpkoInmSAJnqYwwcN4BUcirmSKamDLC/lpXYnzO0jBCgEprmgaS5juwdD6yAJA0gtMCxExJBnbkEcGTVxSnyZtGBc4y/DK4Uh9ito9TflO5xMMtUVApWVBsSIifOT0wdp8ZzLsVskLEUkGgFhqAJaQW6XPPA/P1czrVmYoQQVDVtQud1UhdUCT4sOzapggoXdnyQpcyaZOqmNUWaZAPyF464D8PVnqQilmO4HqdzsB5m2GrjlAhizVgxgGNAUlSqmSB4RzEXO3PHuUyOXpZdgdWsgFt7zzJG0Tb0wwYhjGjTfoljs6eeSr26qDhNLLkE1nHhMQjT8jz/LBCvksu1NhLBonVNh5dDy98V8vkkCyqJeGkAkdJ9YvGLGdp5ZBRclyDKMtwLiQRz62xHJO9z+64/6Xdj7NhijaXsB5X/JKjyfAqNSkXpABgJnUTfoSTvH5jEdfhOYpvSq0Wpq4HL6ioCbqdp2+eJcrlygdqJimQPATNpsLXne+LLSQKhsdgSp2Anf8RwriyAnWx5/hOd2dDLRc3KfJQZvtLV77u85NJreGPCehDDcHri39vokR3iX5Fh+RwrdpK9SpmFRySEVQk7gTcHpcm3KMa8QyAFenTdu7BI1MVLBR1IW59sUtwEb2hw7vouU7tiXCyGGg4DTomrTStDII2+8A/XEnFOM5YJdpqDkg1Br/AIm2Hrf0wqtTFO5AnFSoSxBawb4Rza/Tkvn8vJkfZ8W7yTSVN27iJKEYAKN8G4RW4nmlVfAmwPIDmfP1x3bg3Z3IcLpavApAlqrxqMDqfyGOTcJ4h9mUaPDa5GKfGDmc8+osTRpwaksAEUtGo3kjrAMQcVl0cYAUsWEnxQMjz3b1PUlPnFP4oVGU/ZqUA6tLtJ8IYjVpjpHOxwsZrtRnswn8x4pq2soxEqbEsAYsJuBacBzTNNSyulyUIVrxflvpIG/p1xY0rVYNVroohVkIZjTvoAEgbE/njmunkcd16+Hs/C4doLWA+dEm/RZkc0Klema7KVURLglYVSF1Ab8vXE3F6GXg1KboG1QtJEhdGndjJvqm5mbbYI1cnlRRWuMuzKZGgO53YBNVRZCveSpjlHQr2Xy4diNS0xBI1Hpso6tyG2AL3DcrbIMNO8y5C0N0Og+e1lF0r0g9Mdy6q6IQElySRBIFyQWB2+QxJxLg+WrIWoVFLjdSNDD1U2P0OK+cySZfM6S1Wmg8VOodyYlTIHwlrW2nFavw6qUqZlU7umXk+KW1NEXaWKzc7fF5jDWSkHVcufsyF1GPQEb+ZOm536gJdRQaul6hpi4I0qQT0kjwieoMYZsrwbSL5bvLfE51xI5EyAPTCjxFS5JCsGFmQ7iMOH8OuMFlOXq3t92x5RuPTp/XDJ3OyZmcuS8h2xDioRma7QfcdUHfIulxTQb7JEdRt5D5Ygy+VoMjUiO4diGDpcahcWJt6AjHTXywbcSMAOPdl9QLU/iifXEEeMdeq8/B2hMHauSlV4jXy50VpZWMd6lp8nG4Pv8APElJqZZttI8JNjckRMxOKVZ3UFSJg3U3+WPaHCNQr0mqAKtVdb7nZzAHNvpYk+fSiibJqND5L1mE7bxD4w19GiOXTzRmnkVEPTH3oIIKgkA32lbHbywC4x2ca9SpU0ljM1jBM3O/iYgzsDi/kBRoyFpahzZ2JJ9ApQD6+uB/F8+hJBoqBzEuD89Zw9kIjNF9+/RWz42OdhJjAPv0QTOZ5tZ7mtUWmICjUV2AEwDAkyffGYlTLZYiYqieWsW/8MZh2Zq5eU9Putc9R1sCBew+ZjDZ2R4bSTMNUCu4pgEhVkxO4E7SBv54VsyxkGw8ttsXOG8TqUmNRT8Q0sJK6lPKRdSORH74l1Ld11ZY28Uuq+q63l+1WZzOZRTS+6UGNfh8QurMFgGDHgMj3GFfO5rvK5Su3fuIlVpqmpgFEQDpiLX2A3xVyPHOHGgqZnvkqIfA5TUFEbSnxXvJvgSmfyId2GYqXPKmxJ+cRhLmyHQgn31TGzYZr8wGWhSbMpUzFSyUzTdNWgBdbIsDbod7/XAfK5TM944WhrfUA7VAABJu1STE8zO18Vz2wXuzSppU0H4jISbR+GTEcpwO4rxSoaIFqdKb06Y0qTa5G7Ha7E7DBx4V7tXaBJPaUcIOTUqtx7ilMaaNPQSGPe1VOpWMmAhgeEbm2/UCSWztAd5PeTrKxaBJjlJmP0wi0KHeVQgMajudgOZPoL4ZF7X1hTp0giFQoERcxEaY2NsFPA7ThhFgu0gHvdObukw5IMhZDcnVCkWuN4G4xV4tk2mgoJcKbiwtAgx1wf7I8C4hmyai0u7VhAqVj8K89IEE/TD1wr+F1ASa9V6x5gHSs/6Rv7k4mjw8ue10sT2vhiyhZ228vVcoyDop0h2EnxKTzuOnXFtFcNSQq7pTJ8YRoKkdDzmNsdR4/wACoZSnNMrTtYfiPoMc24pxNiTDEjzbDDhWjxFSHtiV5HDZX1KEcb4dVq1S9DLsB4TOkCSDJtNv1xtmsozxUrK4qTcMkL/y2xZy2Zc7OB/u3vgrkcwJhqoX/UDHzvhjZWsAYDsubLC+Rxe7c+SRuO8YWyhNTAQGYQo9AR4/90DyOBWWrsW1sSzTJJuTjtOV7LJnPCO5c8yGH54T+1f8P62SOsIdHJhcD5W/L0w3iBw0CVGA1/eK1zNXVk9S3Os6jz2QD/7Y8p5ioqsiswVviUMQGifijexO+BnBeIhCaTmA+2o2J9TsQdifMHfBDMUihKkEHzEfPpibFNNgr1fYc0ZY6FxFjYdfMK3mcrzSk+liNLatfIyvhEEyCeoj1xCTqQhKdk8RaCWANvERyv0xd4LxqpSlFCkPAXVbS14KMbKZMkxizRz2tDQtScnT4BqFQF5bW1ydMFgR1PW0tLqmWWM04WBzs/WvL+1TyYqOy06NQ6dY0I5jxbyQJBuv5WxazGQ7uqhy9UVaoLlhpA0skk2NiIBid4NsSZkZek7rS7xqb0wO8V9UBipl1CjaCCvOB1wWz+fqRTGXK6qid06vSguUA1MWcxAKgCQD4zNzjA3qppcS/OMgoEc61057/wAINk+LVmYFFVNR7umQgKq7FTpXVq0gkiQP8Xtinn6zoatFqneeKCVY6SRE2sCLAX202wSyXHlp0qX3bsyArrLEQbGUvpJXcKwO9zGBeaziNUqOV16p0l4F+pVQFJjkNt8aJ80+BhEhPDpo9NSDpr6IJnM0RmEdvEWgNPMWX5gc8Wez1Q06r1QJFIOxvAIFh8yAMZncmz1EVC1XVpK+AgkyRAFybjfFjtJWpZGl9k1BszUIbMQZFNRdac7TPiPti6Bhc3XovM9r8J8gj5OPpQ5pio9vqJEmjUB6WI+Yv9MVsx22fSdKUwf8PjJv/tA+uFHKVFNyfbltiKtnA1TxMqKTduQ9t/liRuHZmoNUcn/jnZ0Q4jia9UQyvFS71a7BFamhfnE6lURJPilhBM7bWxT4Dpq6aKfdGpUJDMWawETc+IxMKN4i04I0MhSKaKZLUy2pnYQajQQDp/CoBIVfMk3Nh3aHhyJTQ0lClTLRYkHn1sQPSTjrtiDG0FyY8jXZWCgmlOEJTU1Fy1SqFMO9Qlo89IIQfI4ROKVpduYkkcov8sFq+br1UAbMVATyLnQ3rGx87j0wIzFB6d2WB13X2YWwkua7Zdf9M+IU8KqtW3wn5TjMS6h0+WMxl+SDIOqlqjxN6HFagfCMZjMCfCqj+6ffRW6RxZ4nQUAEKoM7wJxmMwUO6DtMDhKnld8GeOKPsCmB8R/TGYzFh2XneaTKBs3p+ow9fwmoK+Z8Sq0FYkA/njMZhZTV9QU1AAAAAAsBgbxNytCoVJBvcGD88ZjMDzCJq+feP5uo1Rizux82J5+eFjNMSbk4zGYif+4V6HD+FGuIOdeWEmBl6UDpMk/W+Jq52xmMxHN4gqeStcIrslZCrMpncEjmOmO5Uzro0g/iBqCdV59Z3xmMxZh/AuLjfEvnDtfTAqZsAABavhAFh42FhytbBzgbluG02YlmFRlBNyFAsJPLyxmMxTL4EvCfuN+SrAYN1rcPouLOKtUBhYgFRYHeMZjMcobr6FjfDH6j8FUM3XcVahDMCwg3Nx4LHqNrYjzBgtFpAnz+HfHuMxpyPDgUPQfgKBqjQFk6bmJtO0x1i04jfY49xmM5p58DvUpv/h4IymeqC1RKR0OPiXwt8Lbj2xx7Omajk3JJJJxmMx2of2l82xH7sn/JVqrEbEj0xZ4YJYTf1vyxmMxp2ymaTmpOvB/5OK9T+dSHV0B8wSJnGYzDD4fkkM8SoZfb0JxcoMQwAsDv8zjMZjknxL38X7Q9Ai6cPpESaVMn/QP2x7jMZi0Lyr/E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http://s19.postimage.org/d83h61y2b/indiyskaia_kuhni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789040"/>
            <a:ext cx="36724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ussian-asia.com/content/images/indian_food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89040"/>
            <a:ext cx="42484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953800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. Число оригинальных блюд в ней до сих пор никем не подсчитано (нереально). Ну а главная «визитная карточка» местных поваров — это, разумеется, специи, которые здесь добавляют практически в любое блюдо, даже в сладости, причём в самых необычных сочетаниях. Поэтому, если желудок туриста не нуждается в особо ярких впечатлениях, ему лучше сразу предупредить об этом официанта.</a:t>
            </a:r>
            <a:endParaRPr lang="ru-RU" dirty="0"/>
          </a:p>
        </p:txBody>
      </p:sp>
      <p:pic>
        <p:nvPicPr>
          <p:cNvPr id="4" name="Рисунок 3" descr="http://nsn.taba.ru/fid/cnRlaW1hZ2VfdGh1bWI6YmY1YzY1ZTAyYzRkNjM2ODAwY2RlNTk3ODEwYjc4NTAvLw/im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139952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ndiada.ru/wp-content/uploads/indian-kitchen-foo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32656"/>
            <a:ext cx="4464496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39903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96944" cy="5760640"/>
          </a:xfrm>
        </p:spPr>
        <p:txBody>
          <a:bodyPr>
            <a:normAutofit fontScale="90000"/>
          </a:bodyPr>
          <a:lstStyle/>
          <a:p>
            <a:r>
              <a:rPr lang="ru-RU" sz="3000" b="1" dirty="0" smtClean="0"/>
              <a:t>Индия имеет сухопутные границы с </a:t>
            </a:r>
            <a:r>
              <a:rPr lang="ru-RU" sz="3000" b="1" dirty="0" smtClean="0">
                <a:hlinkClick r:id="rId2" tooltip="Пакистан"/>
              </a:rPr>
              <a:t>Пакистаном</a:t>
            </a:r>
            <a:r>
              <a:rPr lang="ru-RU" sz="3000" b="1" dirty="0" smtClean="0"/>
              <a:t> на </a:t>
            </a:r>
            <a:r>
              <a:rPr lang="ru-RU" sz="3000" b="1" dirty="0" smtClean="0"/>
              <a:t>Западе</a:t>
            </a:r>
            <a:r>
              <a:rPr lang="ru-RU" sz="3000" b="1" dirty="0" smtClean="0"/>
              <a:t>, с </a:t>
            </a:r>
            <a:r>
              <a:rPr lang="ru-RU" sz="3000" b="1" dirty="0" smtClean="0">
                <a:hlinkClick r:id="rId3" tooltip="Китай"/>
              </a:rPr>
              <a:t>Китаем</a:t>
            </a:r>
            <a:r>
              <a:rPr lang="ru-RU" sz="3000" b="1" dirty="0" smtClean="0"/>
              <a:t>, </a:t>
            </a:r>
            <a:r>
              <a:rPr lang="ru-RU" sz="3000" b="1" dirty="0" smtClean="0">
                <a:hlinkClick r:id="rId4" tooltip="Непал"/>
              </a:rPr>
              <a:t>Непалом</a:t>
            </a:r>
            <a:r>
              <a:rPr lang="ru-RU" sz="3000" b="1" dirty="0" smtClean="0"/>
              <a:t> и </a:t>
            </a:r>
            <a:r>
              <a:rPr lang="ru-RU" sz="3000" b="1" dirty="0" smtClean="0">
                <a:hlinkClick r:id="rId5" tooltip="Бутан (государство)"/>
              </a:rPr>
              <a:t>Бутаном</a:t>
            </a:r>
            <a:r>
              <a:rPr lang="ru-RU" sz="3000" b="1" dirty="0" smtClean="0"/>
              <a:t> на </a:t>
            </a:r>
            <a:r>
              <a:rPr lang="ru-RU" sz="3000" b="1" dirty="0" err="1" smtClean="0"/>
              <a:t>Северо-Востоке</a:t>
            </a:r>
            <a:r>
              <a:rPr lang="ru-RU" sz="3000" b="1" dirty="0" smtClean="0"/>
              <a:t>, с </a:t>
            </a:r>
            <a:r>
              <a:rPr lang="ru-RU" sz="3000" b="1" dirty="0" smtClean="0">
                <a:hlinkClick r:id="rId6" tooltip="Бангладеш"/>
              </a:rPr>
              <a:t>Бангладеш</a:t>
            </a:r>
            <a:r>
              <a:rPr lang="ru-RU" sz="3000" b="1" dirty="0" smtClean="0"/>
              <a:t> и </a:t>
            </a:r>
            <a:r>
              <a:rPr lang="ru-RU" sz="3000" b="1" dirty="0" smtClean="0">
                <a:hlinkClick r:id="rId7" tooltip="Мьянма"/>
              </a:rPr>
              <a:t>Мьянмой</a:t>
            </a:r>
            <a:r>
              <a:rPr lang="ru-RU" sz="3000" b="1" dirty="0" smtClean="0"/>
              <a:t> на </a:t>
            </a:r>
            <a:r>
              <a:rPr lang="ru-RU" sz="3000" b="1" dirty="0" smtClean="0"/>
              <a:t>Востоке.</a:t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r>
              <a:rPr lang="ru-RU" sz="3000" b="1" dirty="0" smtClean="0"/>
              <a:t>Кроме того, Индия имеет морские границы с Мальдивскими островами на </a:t>
            </a:r>
            <a:r>
              <a:rPr lang="ru-RU" sz="3000" b="1" dirty="0" err="1" smtClean="0"/>
              <a:t>Юго-Западе</a:t>
            </a:r>
            <a:r>
              <a:rPr lang="ru-RU" sz="3000" b="1" dirty="0" smtClean="0"/>
              <a:t>, со Шри-Ланкой на Юге и с Индонезией на </a:t>
            </a:r>
            <a:r>
              <a:rPr lang="ru-RU" sz="3000" b="1" dirty="0" err="1" smtClean="0"/>
              <a:t>Юго-Востоке</a:t>
            </a:r>
            <a:r>
              <a:rPr lang="ru-RU" sz="3000" b="1" dirty="0" smtClean="0"/>
              <a:t>.</a:t>
            </a:r>
            <a:br>
              <a:rPr lang="ru-RU" sz="3000" b="1" dirty="0" smtClean="0"/>
            </a:br>
            <a:r>
              <a:rPr lang="ru-RU" sz="3000" b="1" dirty="0" smtClean="0"/>
              <a:t>Спорная территория штата Джамму и Кашмир имеет границу с Афганистаном. </a:t>
            </a:r>
            <a:br>
              <a:rPr lang="ru-RU" sz="3000" b="1" dirty="0" smtClean="0"/>
            </a:br>
            <a:r>
              <a:rPr lang="ru-RU" sz="3000" b="1" dirty="0" smtClean="0"/>
              <a:t/>
            </a:r>
            <a:br>
              <a:rPr lang="ru-RU" sz="3000" b="1" dirty="0" smtClean="0"/>
            </a:br>
            <a:endParaRPr lang="ru-RU" sz="30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3040" y="3789040"/>
            <a:ext cx="8640960" cy="2376264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484632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000" b="1" i="0" u="none" strike="noStrike" kern="1200" cap="none" spc="0" normalizeH="0" baseline="0" noProof="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>
                  <a:tint val="83000"/>
                  <a:satMod val="150000"/>
                </a:schemeClr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49338"/>
          </a:xfrm>
        </p:spPr>
        <p:txBody>
          <a:bodyPr>
            <a:normAutofit/>
          </a:bodyPr>
          <a:lstStyle/>
          <a:p>
            <a:pPr marL="484632" lvl="8" algn="l" rtl="0">
              <a:spcBef>
                <a:spcPct val="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Индия  подразделяется </a:t>
            </a:r>
            <a:r>
              <a:rPr lang="ru-RU" sz="3200" dirty="0">
                <a:solidFill>
                  <a:schemeClr val="tx1"/>
                </a:solidFill>
              </a:rPr>
              <a:t>на 29 штатов и 7 союзных территорий.</a:t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3490408"/>
          </a:xfrm>
        </p:spPr>
        <p:txBody>
          <a:bodyPr>
            <a:normAutofit/>
          </a:bodyPr>
          <a:lstStyle/>
          <a:p>
            <a:r>
              <a:rPr lang="ru-RU" dirty="0" smtClean="0"/>
              <a:t>. Государственные языки — </a:t>
            </a:r>
            <a:r>
              <a:rPr lang="ru-RU" dirty="0" smtClean="0">
                <a:hlinkClick r:id="rId2"/>
              </a:rPr>
              <a:t>хинди</a:t>
            </a:r>
            <a:r>
              <a:rPr lang="ru-RU" dirty="0" smtClean="0"/>
              <a:t> и </a:t>
            </a:r>
            <a:r>
              <a:rPr lang="ru-RU" dirty="0" smtClean="0">
                <a:hlinkClick r:id="rId3"/>
              </a:rPr>
              <a:t>английский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Плотность населения 364 человека на квадратный километр.</a:t>
            </a:r>
          </a:p>
          <a:p>
            <a:r>
              <a:rPr lang="ru-RU" dirty="0" smtClean="0"/>
              <a:t>Национальная валюта – Индийская рупия.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6128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Страна занимает </a:t>
            </a:r>
            <a:r>
              <a:rPr lang="ru-RU" sz="3600" dirty="0" smtClean="0">
                <a:hlinkClick r:id="rId2" tooltip="Список стран, сортировка по площади"/>
              </a:rPr>
              <a:t>седьмое место в мире</a:t>
            </a:r>
            <a:r>
              <a:rPr lang="ru-RU" sz="3600" dirty="0" smtClean="0"/>
              <a:t> по площади (3 287 590 </a:t>
            </a:r>
            <a:r>
              <a:rPr lang="ru-RU" sz="3600" dirty="0" smtClean="0">
                <a:hlinkClick r:id="rId3" tooltip="Квадратный километр"/>
              </a:rPr>
              <a:t>км²</a:t>
            </a:r>
            <a:r>
              <a:rPr lang="ru-RU" sz="3600" dirty="0" smtClean="0"/>
              <a:t>, в том числе, суши: 90,44 %, водной поверхности: 9,56 %) и </a:t>
            </a:r>
            <a:r>
              <a:rPr lang="ru-RU" sz="3600" dirty="0" smtClean="0">
                <a:hlinkClick r:id="rId4" tooltip="Список стран, сортировка по численности населения"/>
              </a:rPr>
              <a:t>второе место</a:t>
            </a:r>
            <a:r>
              <a:rPr lang="ru-RU" sz="3600" dirty="0" smtClean="0"/>
              <a:t> по численности населения (1 192 910 000 чел</a:t>
            </a:r>
            <a:r>
              <a:rPr lang="ru-RU" sz="3600" dirty="0" smtClean="0"/>
              <a:t>.).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Крупнейшие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Мумбаи</a:t>
            </a:r>
            <a:endParaRPr lang="ru-RU" dirty="0" smtClean="0"/>
          </a:p>
          <a:p>
            <a:r>
              <a:rPr lang="ru-RU" dirty="0" smtClean="0"/>
              <a:t>Дели</a:t>
            </a:r>
          </a:p>
          <a:p>
            <a:r>
              <a:rPr lang="ru-RU" dirty="0" err="1" smtClean="0"/>
              <a:t>Бангапор</a:t>
            </a:r>
            <a:endParaRPr lang="ru-RU" dirty="0" smtClean="0"/>
          </a:p>
          <a:p>
            <a:r>
              <a:rPr lang="ru-RU" dirty="0" err="1" smtClean="0"/>
              <a:t>Ченнаи</a:t>
            </a:r>
            <a:endParaRPr lang="ru-RU" dirty="0" smtClean="0"/>
          </a:p>
          <a:p>
            <a:r>
              <a:rPr lang="ru-RU" dirty="0" smtClean="0"/>
              <a:t>Калькутта</a:t>
            </a:r>
          </a:p>
          <a:p>
            <a:r>
              <a:rPr lang="ru-RU" dirty="0" smtClean="0"/>
              <a:t>Столица Индии – </a:t>
            </a:r>
            <a:r>
              <a:rPr lang="ru-RU" dirty="0" err="1" smtClean="0"/>
              <a:t>Нью-Дели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4608512" cy="936104"/>
          </a:xfrm>
        </p:spPr>
        <p:txBody>
          <a:bodyPr/>
          <a:lstStyle/>
          <a:p>
            <a:pPr algn="ctr"/>
            <a:r>
              <a:rPr lang="ru-RU" dirty="0" err="1" smtClean="0"/>
              <a:t>Нью-Дели</a:t>
            </a:r>
            <a:endParaRPr lang="ru-RU" dirty="0"/>
          </a:p>
        </p:txBody>
      </p:sp>
      <p:pic>
        <p:nvPicPr>
          <p:cNvPr id="4" name="Содержимое 3" descr="https://upload.wikimedia.org/wikipedia/commons/thumb/a/a1/Delhi_Montage.jpg/320px-Delhi_Montag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340768"/>
            <a:ext cx="316835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Растительный и животный мир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https://upload.wikimedia.org/wikipedia/commons/4/49/Panthera_tigris_tigri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3347848" cy="226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860032" y="2060848"/>
            <a:ext cx="2167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Бенгальский тигр</a:t>
            </a:r>
            <a:endParaRPr lang="ru-RU" dirty="0"/>
          </a:p>
        </p:txBody>
      </p:sp>
      <p:pic>
        <p:nvPicPr>
          <p:cNvPr id="7" name="Рисунок 6" descr="https://encrypted-tbn3.gstatic.com/images?q=tbn:ANd9GcTehcFI8ceXjdb4TBgru4wc_T0BbG4P4xIxkXXpp3OyzcULZl4e2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05064"/>
            <a:ext cx="388843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20072" y="4653136"/>
            <a:ext cx="2098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Индийский слон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704856" cy="28803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8817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dirty="0" smtClean="0"/>
              <a:t>Индия — родина 7,6 % видов всех </a:t>
            </a:r>
            <a:r>
              <a:rPr lang="ru-RU" sz="3200" dirty="0" smtClean="0">
                <a:hlinkClick r:id="rId2" tooltip="Млекопитающие"/>
              </a:rPr>
              <a:t>млекопитающих</a:t>
            </a:r>
            <a:r>
              <a:rPr lang="ru-RU" sz="3200" dirty="0" smtClean="0"/>
              <a:t>, </a:t>
            </a:r>
            <a:br>
              <a:rPr lang="ru-RU" sz="3200" dirty="0" smtClean="0"/>
            </a:br>
            <a:r>
              <a:rPr lang="ru-RU" sz="3200" dirty="0" smtClean="0"/>
              <a:t>12,6 % всех </a:t>
            </a:r>
            <a:r>
              <a:rPr lang="ru-RU" sz="3200" dirty="0" smtClean="0">
                <a:hlinkClick r:id="rId3" tooltip="Птицы"/>
              </a:rPr>
              <a:t>птиц</a:t>
            </a:r>
            <a:r>
              <a:rPr lang="ru-RU" sz="3200" dirty="0" smtClean="0"/>
              <a:t>, </a:t>
            </a:r>
            <a:br>
              <a:rPr lang="ru-RU" sz="3200" dirty="0" smtClean="0"/>
            </a:br>
            <a:r>
              <a:rPr lang="ru-RU" sz="3200" dirty="0" smtClean="0"/>
              <a:t>6,2 % всех </a:t>
            </a:r>
            <a:r>
              <a:rPr lang="ru-RU" sz="3200" dirty="0" smtClean="0">
                <a:hlinkClick r:id="rId4" tooltip="Пресмыкающиеся"/>
              </a:rPr>
              <a:t>пресмыкающихся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 4,4 % всех </a:t>
            </a:r>
            <a:r>
              <a:rPr lang="ru-RU" sz="3200" dirty="0" smtClean="0">
                <a:hlinkClick r:id="rId5" tooltip="Земноводные"/>
              </a:rPr>
              <a:t>земноводных</a:t>
            </a:r>
            <a:r>
              <a:rPr lang="ru-RU" sz="3200" dirty="0" smtClean="0"/>
              <a:t>, </a:t>
            </a:r>
            <a:br>
              <a:rPr lang="ru-RU" sz="3200" dirty="0" smtClean="0"/>
            </a:br>
            <a:r>
              <a:rPr lang="ru-RU" sz="3200" dirty="0" smtClean="0"/>
              <a:t>11,7 % </a:t>
            </a:r>
            <a:r>
              <a:rPr lang="ru-RU" sz="3200" dirty="0" err="1" smtClean="0"/>
              <a:t>всех</a:t>
            </a:r>
            <a:r>
              <a:rPr lang="ru-RU" sz="3200" dirty="0" err="1" smtClean="0">
                <a:hlinkClick r:id="rId6" tooltip="Рыбы"/>
              </a:rPr>
              <a:t>рыб</a:t>
            </a:r>
            <a:r>
              <a:rPr lang="ru-RU" sz="3200" dirty="0" smtClean="0"/>
              <a:t> и 6,0 % всех </a:t>
            </a:r>
            <a:r>
              <a:rPr lang="ru-RU" sz="3200" dirty="0" smtClean="0">
                <a:hlinkClick r:id="rId7" tooltip="Цветковые растения"/>
              </a:rPr>
              <a:t>цветковых растений</a:t>
            </a:r>
            <a:r>
              <a:rPr lang="ru-RU" sz="3200" dirty="0" smtClean="0"/>
              <a:t>.</a:t>
            </a:r>
            <a:endParaRPr lang="ru-RU" dirty="0"/>
          </a:p>
        </p:txBody>
      </p:sp>
      <p:pic>
        <p:nvPicPr>
          <p:cNvPr id="4" name="Рисунок 3" descr="Magnolia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764704"/>
            <a:ext cx="25241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859-Martinique.web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404664"/>
            <a:ext cx="1581150" cy="236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55776" y="692696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Пальма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836712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Магнолия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202</TotalTime>
  <Words>538</Words>
  <Application>Microsoft Office PowerPoint</Application>
  <PresentationFormat>Экран (4:3)</PresentationFormat>
  <Paragraphs>65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ИНДИЯ</vt:lpstr>
      <vt:lpstr>Индия расположена на территории Южной Азии.</vt:lpstr>
      <vt:lpstr>Индия имеет сухопутные границы с Пакистаном на Западе, с Китаем, Непалом и Бутаном на Северо-Востоке, с Бангладеш и Мьянмой на Востоке.  Кроме того, Индия имеет морские границы с Мальдивскими островами на Юго-Западе, со Шри-Ланкой на Юге и с Индонезией на Юго-Востоке. Спорная территория штата Джамму и Кашмир имеет границу с Афганистаном.   </vt:lpstr>
      <vt:lpstr>Индия  подразделяется на 29 штатов и 7 союзных территорий. </vt:lpstr>
      <vt:lpstr>Слайд 5</vt:lpstr>
      <vt:lpstr>Крупнейшие города</vt:lpstr>
      <vt:lpstr>Нью-Дели</vt:lpstr>
      <vt:lpstr>Растительный и животный мир </vt:lpstr>
      <vt:lpstr>       </vt:lpstr>
      <vt:lpstr>Слайд 10</vt:lpstr>
      <vt:lpstr>Культура Индии</vt:lpstr>
      <vt:lpstr>Тадж-Махал в Агре</vt:lpstr>
      <vt:lpstr>Священное животное</vt:lpstr>
      <vt:lpstr>Босиком в храме</vt:lpstr>
      <vt:lpstr>Оголенные плечи </vt:lpstr>
      <vt:lpstr>Климат Индии</vt:lpstr>
      <vt:lpstr>Пляжи </vt:lpstr>
      <vt:lpstr>Слайд 18</vt:lpstr>
      <vt:lpstr>Отели </vt:lpstr>
      <vt:lpstr>Слайд 20</vt:lpstr>
      <vt:lpstr>Банки </vt:lpstr>
      <vt:lpstr>Багаж </vt:lpstr>
      <vt:lpstr>Кухня и рестораны</vt:lpstr>
      <vt:lpstr>Слайд 24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ИНДИЯ</dc:title>
  <dc:creator>Виола</dc:creator>
  <cp:lastModifiedBy>Виола</cp:lastModifiedBy>
  <cp:revision>27</cp:revision>
  <dcterms:created xsi:type="dcterms:W3CDTF">2014-11-17T18:30:12Z</dcterms:created>
  <dcterms:modified xsi:type="dcterms:W3CDTF">2014-11-17T22:28:22Z</dcterms:modified>
</cp:coreProperties>
</file>