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7" r:id="rId2"/>
    <p:sldId id="259" r:id="rId3"/>
    <p:sldId id="261" r:id="rId4"/>
    <p:sldId id="277" r:id="rId5"/>
    <p:sldId id="262" r:id="rId6"/>
    <p:sldId id="260" r:id="rId7"/>
    <p:sldId id="278" r:id="rId8"/>
    <p:sldId id="280" r:id="rId9"/>
    <p:sldId id="279" r:id="rId10"/>
    <p:sldId id="275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AFE58-5108-43F6-8451-C0C0CBC2C99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41263-B26B-48E5-B5D2-F7DC6B8A91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396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0E886ACF-BD27-4B6F-91C8-66CFA40927A3}" type="datetime1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816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74E45-254B-4D80-B870-0D10AF14C248}" type="datetime1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7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57C6-4FDC-4215-87EB-200DDF092756}" type="datetime1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820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76DC2-410C-4F18-BD63-EA189A2C1C98}" type="datetime1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126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5B3-D409-428F-A0B8-02303F290A64}" type="datetime1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876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F2E1-9E4B-4E8C-8DEF-E491F66B2DCB}" type="datetime1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992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EC67-7E20-4C94-9DF1-717426650A15}" type="datetime1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364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0BDB-6DF6-43F4-BB86-3FE805D301C1}" type="datetime1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244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279F-98EE-4509-B699-E38DA74C3525}" type="datetime1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963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64E2-3ABC-47DD-A096-6C0C3BC782E7}" type="datetime1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057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2CFB-2DA9-4E5C-8B37-021000B5B8C5}" type="datetime1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644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76B-5B3F-40D2-9965-FAE4FD5712F8}" type="datetime1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80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FDEDC-B627-47D7-AF24-59E78300B449}" type="datetime1">
              <a:rPr lang="ru-RU" smtClean="0"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156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05BC-44BA-4E46-8C9F-A2C119E79DF4}" type="datetime1">
              <a:rPr lang="ru-RU" smtClean="0"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134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87AF-56D7-4345-AD51-6C671CFC404B}" type="datetime1">
              <a:rPr lang="ru-RU" smtClean="0"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780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66775-F53A-40AF-B5C4-FC2A3D0C62B6}" type="datetime1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255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69F-B2C9-4D24-8664-840BDC0B4B37}" type="datetime1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707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40F5C6-6845-4A94-8E53-5556638D39F6}" type="datetime1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7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193971"/>
            <a:ext cx="9144000" cy="489856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05377" y="6324599"/>
            <a:ext cx="395510" cy="279400"/>
          </a:xfrm>
        </p:spPr>
        <p:txBody>
          <a:bodyPr/>
          <a:lstStyle/>
          <a:p>
            <a:fld id="{8CC97A22-6694-4910-97CD-6DE4C3C95D31}" type="slidenum">
              <a:rPr lang="ru-RU" sz="14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fld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02772"/>
            <a:ext cx="9144000" cy="859973"/>
          </a:xfrm>
          <a:prstGeom prst="rect">
            <a:avLst/>
          </a:prstGeom>
          <a:blipFill dpi="0" rotWithShape="1">
            <a:blip r:embed="rId3">
              <a:alphaModFix amt="61000"/>
              <a:duotone>
                <a:schemeClr val="accent6">
                  <a:shade val="74000"/>
                  <a:satMod val="130000"/>
                  <a:lumMod val="90000"/>
                </a:schemeClr>
                <a:schemeClr val="accent6">
                  <a:tint val="94000"/>
                  <a:satMod val="120000"/>
                  <a:lumMod val="104000"/>
                </a:schemeClr>
              </a:duotone>
            </a:blip>
            <a:srcRect/>
            <a:tile tx="0" ty="0" sx="100000" sy="100000" flip="none" algn="tl"/>
          </a:blip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803" y="526501"/>
            <a:ext cx="648657" cy="61251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8" y="320068"/>
            <a:ext cx="8958672" cy="6607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795502" y="5866661"/>
            <a:ext cx="7663543" cy="684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solidFill>
                  <a:schemeClr val="tx1"/>
                </a:solidFill>
                <a:latin typeface="Times New Roman"/>
                <a:ea typeface="JournalC"/>
              </a:rPr>
              <a:t>Живые организмы 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54" y="0"/>
            <a:ext cx="2468663" cy="254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86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402772"/>
            <a:ext cx="9144000" cy="859973"/>
          </a:xfrm>
          <a:prstGeom prst="rect">
            <a:avLst/>
          </a:prstGeom>
          <a:blipFill dpi="0" rotWithShape="1">
            <a:blip r:embed="rId2">
              <a:alphaModFix amt="61000"/>
              <a:duotone>
                <a:schemeClr val="accent6">
                  <a:shade val="74000"/>
                  <a:satMod val="130000"/>
                  <a:lumMod val="90000"/>
                </a:schemeClr>
                <a:schemeClr val="accent6">
                  <a:tint val="94000"/>
                  <a:satMod val="120000"/>
                  <a:lumMod val="104000"/>
                </a:schemeClr>
              </a:duotone>
            </a:blip>
            <a:srcRect/>
            <a:tile tx="0" ty="0" sx="100000" sy="100000" flip="none" algn="tl"/>
          </a:blip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ln w="6350">
                  <a:noFill/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 урока</a:t>
            </a:r>
            <a:endParaRPr lang="ru-RU" sz="4000" b="1" dirty="0">
              <a:ln w="6350">
                <a:noFill/>
              </a:ln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803" y="526501"/>
            <a:ext cx="648657" cy="61251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4157" y="1399792"/>
            <a:ext cx="7935685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системы органов узнали? </a:t>
            </a:r>
          </a:p>
          <a:p>
            <a:pPr marL="457200" indent="-457200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заменить одну систему органов на другую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57200" indent="-457200">
              <a:buFontTx/>
              <a:buChar char="-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Почему?</a:t>
            </a:r>
          </a:p>
          <a:p>
            <a:pPr marL="457200" indent="-457200">
              <a:buFontTx/>
              <a:buChar char="-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Д/з: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стр.10- 13 прочитать, ответить </a:t>
            </a:r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53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07568" y="693776"/>
            <a:ext cx="7663543" cy="6422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/>
                <a:ea typeface="JournalC"/>
                <a:cs typeface="Times New Roman"/>
              </a:rPr>
              <a:t>Рождаются </a:t>
            </a:r>
            <a:endParaRPr lang="ru-RU" sz="4800" dirty="0">
              <a:solidFill>
                <a:srgbClr val="FFFF00"/>
              </a:solidFill>
              <a:latin typeface="Times New Roman"/>
              <a:ea typeface="JournalC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7568" y="1722838"/>
            <a:ext cx="7663543" cy="696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/>
                <a:ea typeface="JournalC"/>
                <a:cs typeface="Times New Roman"/>
              </a:rPr>
              <a:t>Дышат </a:t>
            </a:r>
            <a:endParaRPr lang="ru-RU" sz="4800" dirty="0">
              <a:solidFill>
                <a:srgbClr val="FFFF00"/>
              </a:solidFill>
              <a:latin typeface="Times New Roman"/>
              <a:ea typeface="JournalC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7568" y="2683571"/>
            <a:ext cx="7663543" cy="660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/>
                <a:ea typeface="JournalC"/>
                <a:cs typeface="Times New Roman"/>
              </a:rPr>
              <a:t>Питаются</a:t>
            </a:r>
            <a:r>
              <a:rPr lang="ru-RU" sz="3400" dirty="0" smtClean="0">
                <a:solidFill>
                  <a:srgbClr val="FFFF00"/>
                </a:solidFill>
                <a:latin typeface="Times New Roman"/>
                <a:ea typeface="JournalC"/>
                <a:cs typeface="Times New Roman"/>
              </a:rPr>
              <a:t> </a:t>
            </a:r>
            <a:endParaRPr lang="ru-RU" sz="3400" dirty="0">
              <a:solidFill>
                <a:srgbClr val="FFFF00"/>
              </a:solidFill>
              <a:latin typeface="Times New Roman"/>
              <a:ea typeface="JournalC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7569" y="3551762"/>
            <a:ext cx="7663543" cy="681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/>
                <a:ea typeface="JournalC"/>
              </a:rPr>
              <a:t>Размножаются 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7569" y="4502209"/>
            <a:ext cx="7663543" cy="684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/>
                <a:ea typeface="JournalC"/>
              </a:rPr>
              <a:t>Умирают 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16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3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314" y="674913"/>
            <a:ext cx="7620000" cy="16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FFFF00"/>
                </a:solidFill>
                <a:latin typeface="Times New Roman"/>
                <a:ea typeface="JournalC"/>
                <a:cs typeface="Times New Roman"/>
              </a:rPr>
              <a:t>Раздел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FFFF00"/>
                </a:solidFill>
                <a:latin typeface="Times New Roman"/>
                <a:ea typeface="JournalC"/>
                <a:cs typeface="Times New Roman"/>
              </a:rPr>
              <a:t>Человеческий организм</a:t>
            </a:r>
            <a:endParaRPr lang="ru-RU" sz="4400" b="1" dirty="0">
              <a:solidFill>
                <a:srgbClr val="FFFF00"/>
              </a:solidFill>
              <a:latin typeface="Times New Roman"/>
              <a:ea typeface="JournalC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314" y="2407919"/>
            <a:ext cx="7620000" cy="375774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400" b="1" dirty="0" smtClean="0">
                <a:solidFill>
                  <a:srgbClr val="7030A0"/>
                </a:solidFill>
                <a:latin typeface="Times New Roman"/>
                <a:ea typeface="JournalC"/>
                <a:cs typeface="Times New Roman"/>
              </a:rPr>
              <a:t>Организм-</a:t>
            </a:r>
            <a:r>
              <a:rPr lang="ru-RU" sz="3400" dirty="0" smtClean="0">
                <a:solidFill>
                  <a:srgbClr val="7030A0"/>
                </a:solidFill>
                <a:latin typeface="Times New Roman"/>
                <a:ea typeface="JournalC"/>
                <a:cs typeface="Times New Roman"/>
              </a:rPr>
              <a:t> (от лат. «неделимый»)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400" dirty="0" smtClean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это живое тело человека, животного или живое растение как ЕДИНОЕ целое, в котором согласованно функционируют различные органы.</a:t>
            </a:r>
            <a:endParaRPr lang="ru-RU" sz="34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558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997" y="510669"/>
            <a:ext cx="4513963" cy="4661059"/>
          </a:xfrm>
          <a:prstGeom prst="rect">
            <a:avLst/>
          </a:prstGeom>
        </p:spPr>
      </p:pic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6146891" y="1111986"/>
            <a:ext cx="1276350" cy="2270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</a:t>
            </a:r>
          </a:p>
        </p:txBody>
      </p:sp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6537960" y="3195126"/>
            <a:ext cx="1276350" cy="228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тело</a:t>
            </a:r>
          </a:p>
        </p:txBody>
      </p:sp>
      <p:sp>
        <p:nvSpPr>
          <p:cNvPr id="6152" name="WordArt 8"/>
          <p:cNvSpPr>
            <a:spLocks noChangeArrowheads="1" noChangeShapeType="1" noTextEdit="1"/>
          </p:cNvSpPr>
          <p:nvPr/>
        </p:nvSpPr>
        <p:spPr bwMode="auto">
          <a:xfrm>
            <a:off x="6358146" y="2319278"/>
            <a:ext cx="1276350" cy="2270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</a:t>
            </a:r>
          </a:p>
        </p:txBody>
      </p:sp>
      <p:sp>
        <p:nvSpPr>
          <p:cNvPr id="6153" name="WordArt 9"/>
          <p:cNvSpPr>
            <a:spLocks noChangeArrowheads="1" noChangeShapeType="1" noTextEdit="1"/>
          </p:cNvSpPr>
          <p:nvPr/>
        </p:nvSpPr>
        <p:spPr bwMode="auto">
          <a:xfrm>
            <a:off x="6537960" y="4191000"/>
            <a:ext cx="1276350" cy="2270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</a:t>
            </a:r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H="1">
            <a:off x="4193176" y="1225493"/>
            <a:ext cx="1780903" cy="6233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H="1" flipV="1">
            <a:off x="3631473" y="3313564"/>
            <a:ext cx="2906485" cy="447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>
            <a:off x="2929346" y="2447965"/>
            <a:ext cx="3373786" cy="75999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H="1">
            <a:off x="4371702" y="2430805"/>
            <a:ext cx="1889759" cy="24702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H="1">
            <a:off x="2929346" y="4335169"/>
            <a:ext cx="3608614" cy="40434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 flipH="1" flipV="1">
            <a:off x="3988524" y="4228257"/>
            <a:ext cx="2549435" cy="10691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820781" y="5405977"/>
            <a:ext cx="7663543" cy="684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/>
              </a:rPr>
              <a:t>Внешнее строение человека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32" name="WordArt 7"/>
          <p:cNvSpPr>
            <a:spLocks noChangeArrowheads="1" noChangeShapeType="1" noTextEdit="1"/>
          </p:cNvSpPr>
          <p:nvPr/>
        </p:nvSpPr>
        <p:spPr bwMode="auto">
          <a:xfrm>
            <a:off x="803636" y="2841198"/>
            <a:ext cx="1276350" cy="228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спина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Line 11"/>
          <p:cNvSpPr>
            <a:spLocks noChangeShapeType="1"/>
          </p:cNvSpPr>
          <p:nvPr/>
        </p:nvSpPr>
        <p:spPr bwMode="auto">
          <a:xfrm flipV="1">
            <a:off x="2079986" y="2841199"/>
            <a:ext cx="744859" cy="7779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91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51" grpId="0" animBg="1"/>
      <p:bldP spid="6152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  <p:bldP spid="6159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193971"/>
            <a:ext cx="9144000" cy="489856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05377" y="6324599"/>
            <a:ext cx="395510" cy="279400"/>
          </a:xfrm>
        </p:spPr>
        <p:txBody>
          <a:bodyPr/>
          <a:lstStyle/>
          <a:p>
            <a:fld id="{8CC97A22-6694-4910-97CD-6DE4C3C95D31}" type="slidenum">
              <a:rPr lang="ru-RU" sz="14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fld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803" y="526501"/>
            <a:ext cx="648657" cy="612513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793569" y="976388"/>
            <a:ext cx="7253152" cy="521758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</a:t>
            </a:r>
            <a:r>
              <a:rPr lang="ru-RU" sz="5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органов, связанных друг с другом и совместно выполняющих общую задачу.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1306" y="912591"/>
            <a:ext cx="6037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органов </a:t>
            </a:r>
            <a:r>
              <a:rPr lang="ru-RU" sz="5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486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6</a:t>
            </a:fld>
            <a:endParaRPr lang="ru-RU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116874" y="1139014"/>
            <a:ext cx="6988629" cy="3722914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устроен организм человека?</a:t>
            </a:r>
            <a:endParaRPr lang="ru-RU" sz="54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803" y="526501"/>
            <a:ext cx="648657" cy="61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4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68529" y="1244603"/>
            <a:ext cx="7663543" cy="16479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/>
              </a:rPr>
              <a:t>1.  Какие системы органов есть в организме человека?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8528" y="3506039"/>
            <a:ext cx="7663543" cy="1701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dirty="0" smtClean="0">
                <a:solidFill>
                  <a:srgbClr val="FFFF00"/>
                </a:solidFill>
                <a:latin typeface="Times New Roman"/>
              </a:rPr>
              <a:t>2. Какие задачи( функции) они выполняют?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731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17160" y="668273"/>
            <a:ext cx="8044190" cy="6186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1.Узнать какая «система органов»?</a:t>
            </a:r>
          </a:p>
          <a:p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2.Записать название </a:t>
            </a:r>
          </a:p>
          <a:p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Вписать пропущенные слова</a:t>
            </a:r>
          </a:p>
          <a:p>
            <a:r>
              <a:rPr lang="ru-RU" sz="4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искать информацию </a:t>
            </a:r>
          </a:p>
          <a:p>
            <a:r>
              <a:rPr lang="ru-RU" sz="4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учебнике ст. </a:t>
            </a:r>
            <a:r>
              <a:rPr lang="ru-RU" sz="44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10-13</a:t>
            </a:r>
            <a:endParaRPr lang="ru-RU" sz="44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4. Представить полученную </a:t>
            </a:r>
          </a:p>
          <a:p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информацию классу</a:t>
            </a:r>
          </a:p>
          <a:p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5. Записать в таблицу </a:t>
            </a:r>
          </a:p>
          <a:p>
            <a:pPr marL="914400" indent="-914400">
              <a:buAutoNum type="arabicPeriod"/>
            </a:pP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74762" y="-167751"/>
            <a:ext cx="50113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Работа в группах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466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203" y="1510511"/>
            <a:ext cx="2490001" cy="3679371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66206" y="-182880"/>
            <a:ext cx="815993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страна </a:t>
            </a:r>
            <a:endParaRPr lang="ru-RU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</a:t>
            </a:r>
          </a:p>
          <a:p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жители</a:t>
            </a: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92886" y="1510511"/>
            <a:ext cx="316992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</a:p>
          <a:p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endParaRPr lang="ru-RU" sz="4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4867" y="4149272"/>
            <a:ext cx="307238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дороги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44877" y="4439985"/>
            <a:ext cx="340003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__________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51001" y="1554841"/>
            <a:ext cx="2465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органы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0295" y="3373718"/>
            <a:ext cx="383791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кровеносные</a:t>
            </a:r>
          </a:p>
          <a:p>
            <a:pPr algn="ctr"/>
            <a:r>
              <a:rPr lang="ru-RU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сосуды</a:t>
            </a:r>
            <a:endParaRPr lang="ru-RU" sz="4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58204" y="4325632"/>
            <a:ext cx="1569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мозг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8913" y="928806"/>
            <a:ext cx="2276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клетки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141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6c7f822882db8cdfa1553c678aa4f5dca576e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359</TotalTime>
  <Words>177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k110</cp:lastModifiedBy>
  <cp:revision>36</cp:revision>
  <dcterms:created xsi:type="dcterms:W3CDTF">2013-02-04T11:34:54Z</dcterms:created>
  <dcterms:modified xsi:type="dcterms:W3CDTF">2019-12-04T11:22:04Z</dcterms:modified>
</cp:coreProperties>
</file>