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3" r:id="rId7"/>
    <p:sldId id="270" r:id="rId8"/>
    <p:sldId id="273" r:id="rId9"/>
    <p:sldId id="274" r:id="rId10"/>
    <p:sldId id="264" r:id="rId11"/>
    <p:sldId id="271" r:id="rId12"/>
    <p:sldId id="272" r:id="rId13"/>
    <p:sldId id="268" r:id="rId14"/>
    <p:sldId id="267" r:id="rId15"/>
    <p:sldId id="275" r:id="rId16"/>
    <p:sldId id="276" r:id="rId17"/>
    <p:sldId id="279" r:id="rId18"/>
    <p:sldId id="277" r:id="rId19"/>
    <p:sldId id="278" r:id="rId20"/>
    <p:sldId id="285" r:id="rId21"/>
    <p:sldId id="281" r:id="rId22"/>
    <p:sldId id="265" r:id="rId23"/>
    <p:sldId id="283" r:id="rId24"/>
    <p:sldId id="266" r:id="rId25"/>
    <p:sldId id="284" r:id="rId26"/>
    <p:sldId id="282" r:id="rId27"/>
    <p:sldId id="262" r:id="rId28"/>
    <p:sldId id="269"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4" autoAdjust="0"/>
    <p:restoredTop sz="94660"/>
  </p:normalViewPr>
  <p:slideViewPr>
    <p:cSldViewPr>
      <p:cViewPr>
        <p:scale>
          <a:sx n="90" d="100"/>
          <a:sy n="90" d="100"/>
        </p:scale>
        <p:origin x="-840" y="22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F27585D-5491-4179-AF7F-334DB39B4BCC}" type="datetimeFigureOut">
              <a:rPr lang="ru-RU" smtClean="0"/>
              <a:pPr/>
              <a:t>04.12.2019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3AC738-CE8A-4E46-BA0D-511C4EEFEBE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27585D-5491-4179-AF7F-334DB39B4BCC}" type="datetimeFigureOut">
              <a:rPr lang="ru-RU" smtClean="0"/>
              <a:pPr/>
              <a:t>04.12.2019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3AC738-CE8A-4E46-BA0D-511C4EEFEBE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704" y="2204864"/>
            <a:ext cx="9144000" cy="1658615"/>
          </a:xfrm>
        </p:spPr>
        <p:txBody>
          <a:bodyPr>
            <a:normAutofit/>
          </a:bodyPr>
          <a:lstStyle/>
          <a:p>
            <a:r>
              <a:rPr lang="ru-RU" sz="4000" b="1" dirty="0" smtClean="0">
                <a:solidFill>
                  <a:schemeClr val="bg1"/>
                </a:solidFill>
                <a:latin typeface="BatangChe" panose="02030609000101010101" pitchFamily="49" charset="-127"/>
                <a:ea typeface="BatangChe" panose="02030609000101010101" pitchFamily="49" charset="-127"/>
              </a:rPr>
              <a:t>Максим Горький</a:t>
            </a:r>
            <a:br>
              <a:rPr lang="ru-RU" sz="4000" b="1" dirty="0" smtClean="0">
                <a:solidFill>
                  <a:schemeClr val="bg1"/>
                </a:solidFill>
                <a:latin typeface="BatangChe" panose="02030609000101010101" pitchFamily="49" charset="-127"/>
                <a:ea typeface="BatangChe" panose="02030609000101010101" pitchFamily="49" charset="-127"/>
              </a:rPr>
            </a:br>
            <a:r>
              <a:rPr lang="ru-RU" sz="4000" b="1" dirty="0" smtClean="0">
                <a:solidFill>
                  <a:schemeClr val="bg1"/>
                </a:solidFill>
                <a:latin typeface="BatangChe" panose="02030609000101010101" pitchFamily="49" charset="-127"/>
                <a:ea typeface="BatangChe" panose="02030609000101010101" pitchFamily="49" charset="-127"/>
              </a:rPr>
              <a:t>«На дне»</a:t>
            </a:r>
            <a:endParaRPr lang="ru-RU" sz="4000" b="1" dirty="0">
              <a:solidFill>
                <a:schemeClr val="bg1"/>
              </a:solidFill>
              <a:latin typeface="BatangChe" panose="02030609000101010101" pitchFamily="49" charset="-127"/>
              <a:ea typeface="BatangChe" panose="02030609000101010101" pitchFamily="49" charset="-127"/>
            </a:endParaRPr>
          </a:p>
        </p:txBody>
      </p:sp>
      <p:sp>
        <p:nvSpPr>
          <p:cNvPr id="3" name="TextBox 2"/>
          <p:cNvSpPr txBox="1"/>
          <p:nvPr/>
        </p:nvSpPr>
        <p:spPr>
          <a:xfrm>
            <a:off x="4786314" y="5500702"/>
            <a:ext cx="3888693" cy="923330"/>
          </a:xfrm>
          <a:prstGeom prst="rect">
            <a:avLst/>
          </a:prstGeom>
          <a:noFill/>
        </p:spPr>
        <p:txBody>
          <a:bodyPr wrap="none" rtlCol="0">
            <a:spAutoFit/>
          </a:bodyPr>
          <a:lstStyle/>
          <a:p>
            <a:r>
              <a:rPr lang="ru-RU" dirty="0" smtClean="0">
                <a:solidFill>
                  <a:schemeClr val="bg1"/>
                </a:solidFill>
              </a:rPr>
              <a:t>Воронежский музыкальный колледж </a:t>
            </a:r>
          </a:p>
          <a:p>
            <a:r>
              <a:rPr lang="ru-RU" dirty="0" smtClean="0">
                <a:solidFill>
                  <a:schemeClr val="bg1"/>
                </a:solidFill>
              </a:rPr>
              <a:t>им. Ростроповичей</a:t>
            </a:r>
          </a:p>
          <a:p>
            <a:r>
              <a:rPr lang="ru-RU" dirty="0" err="1" smtClean="0">
                <a:solidFill>
                  <a:schemeClr val="bg1"/>
                </a:solidFill>
              </a:rPr>
              <a:t>Бобрышева</a:t>
            </a:r>
            <a:r>
              <a:rPr lang="ru-RU" dirty="0" smtClean="0">
                <a:solidFill>
                  <a:schemeClr val="bg1"/>
                </a:solidFill>
              </a:rPr>
              <a:t> Н.И.</a:t>
            </a:r>
            <a:endParaRPr lang="ru-RU"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3000"/>
            <a:ext cx="8229600" cy="825446"/>
          </a:xfrm>
        </p:spPr>
        <p:txBody>
          <a:bodyPr>
            <a:normAutofit fontScale="90000"/>
          </a:bodyPr>
          <a:lstStyle/>
          <a:p>
            <a:r>
              <a:rPr lang="ru-RU" dirty="0" smtClean="0">
                <a:latin typeface="Batang" panose="02030600000101010101" pitchFamily="18" charset="-127"/>
                <a:ea typeface="Batang" panose="02030600000101010101" pitchFamily="18" charset="-127"/>
              </a:rPr>
              <a:t>В.А.Гиляровский</a:t>
            </a:r>
            <a:r>
              <a:rPr lang="en-US" dirty="0" smtClean="0">
                <a:latin typeface="Batang" panose="02030600000101010101" pitchFamily="18" charset="-127"/>
                <a:ea typeface="Batang" panose="02030600000101010101" pitchFamily="18" charset="-127"/>
              </a:rPr>
              <a:t/>
            </a:r>
            <a:br>
              <a:rPr lang="en-US" dirty="0" smtClean="0">
                <a:latin typeface="Batang" panose="02030600000101010101" pitchFamily="18" charset="-127"/>
                <a:ea typeface="Batang" panose="02030600000101010101" pitchFamily="18" charset="-127"/>
              </a:rPr>
            </a:br>
            <a:r>
              <a:rPr lang="ru-RU" dirty="0" smtClean="0">
                <a:latin typeface="Batang" panose="02030600000101010101" pitchFamily="18" charset="-127"/>
                <a:ea typeface="Batang" panose="02030600000101010101" pitchFamily="18" charset="-127"/>
              </a:rPr>
              <a:t> </a:t>
            </a:r>
            <a:r>
              <a:rPr lang="ru-RU" b="1" dirty="0">
                <a:latin typeface="Batang" panose="02030600000101010101" pitchFamily="18" charset="-127"/>
                <a:ea typeface="Batang" panose="02030600000101010101" pitchFamily="18" charset="-127"/>
              </a:rPr>
              <a:t>Час </a:t>
            </a:r>
            <a:r>
              <a:rPr lang="ru-RU" b="1" dirty="0" smtClean="0">
                <a:latin typeface="Batang" panose="02030600000101010101" pitchFamily="18" charset="-127"/>
                <a:ea typeface="Batang" panose="02030600000101010101" pitchFamily="18" charset="-127"/>
              </a:rPr>
              <a:t>"на дне"</a:t>
            </a:r>
            <a:r>
              <a:rPr lang="ru-RU" b="1" dirty="0"/>
              <a:t/>
            </a:r>
            <a:br>
              <a:rPr lang="ru-RU" b="1" dirty="0"/>
            </a:br>
            <a:r>
              <a:rPr lang="ru-RU" dirty="0" smtClean="0"/>
              <a:t> </a:t>
            </a:r>
            <a:endParaRPr lang="ru-RU" dirty="0"/>
          </a:p>
        </p:txBody>
      </p:sp>
      <p:sp>
        <p:nvSpPr>
          <p:cNvPr id="4" name="Содержимое 3"/>
          <p:cNvSpPr>
            <a:spLocks noGrp="1"/>
          </p:cNvSpPr>
          <p:nvPr>
            <p:ph sz="half" idx="2"/>
          </p:nvPr>
        </p:nvSpPr>
        <p:spPr>
          <a:xfrm>
            <a:off x="0" y="1340768"/>
            <a:ext cx="3419872" cy="5184576"/>
          </a:xfrm>
        </p:spPr>
        <p:txBody>
          <a:bodyPr>
            <a:normAutofit lnSpcReduction="10000"/>
          </a:bodyPr>
          <a:lstStyle/>
          <a:p>
            <a:pPr marL="0" indent="0">
              <a:buNone/>
            </a:pPr>
            <a:r>
              <a:rPr lang="ru-RU" b="1" i="1" dirty="0"/>
              <a:t>Владимир Алексеевич </a:t>
            </a:r>
            <a:r>
              <a:rPr lang="ru-RU" b="1" i="1" dirty="0" smtClean="0"/>
              <a:t>Гиляровский </a:t>
            </a:r>
            <a:r>
              <a:rPr lang="ru-RU" dirty="0" smtClean="0"/>
              <a:t>- известный </a:t>
            </a:r>
            <a:r>
              <a:rPr lang="ru-RU" dirty="0"/>
              <a:t>писатель, поэт и журналист</a:t>
            </a:r>
            <a:r>
              <a:rPr lang="ru-RU" dirty="0" smtClean="0"/>
              <a:t>, автор книги «Москва и москвичи». </a:t>
            </a:r>
          </a:p>
          <a:p>
            <a:pPr marL="0" indent="0">
              <a:buNone/>
            </a:pPr>
            <a:r>
              <a:rPr lang="ru-RU" dirty="0" smtClean="0"/>
              <a:t>Во время постановки пьесы «Н</a:t>
            </a:r>
            <a:r>
              <a:rPr lang="ru-RU" dirty="0"/>
              <a:t>а</a:t>
            </a:r>
            <a:r>
              <a:rPr lang="ru-RU" dirty="0" smtClean="0"/>
              <a:t> дне» он организовал экскурсию артистам Московского </a:t>
            </a:r>
            <a:r>
              <a:rPr lang="ru-RU" dirty="0"/>
              <a:t>Художественного театра  </a:t>
            </a:r>
            <a:r>
              <a:rPr lang="ru-RU" dirty="0" smtClean="0"/>
              <a:t>в трущобы Хитровки.</a:t>
            </a:r>
            <a:br>
              <a:rPr lang="ru-RU" dirty="0" smtClean="0"/>
            </a:br>
            <a:r>
              <a:rPr lang="ru-RU" dirty="0" smtClean="0"/>
              <a:t/>
            </a:r>
            <a:br>
              <a:rPr lang="ru-RU" dirty="0" smtClean="0"/>
            </a:br>
            <a:endParaRPr lang="ru-RU" dirty="0"/>
          </a:p>
        </p:txBody>
      </p:sp>
      <p:sp>
        <p:nvSpPr>
          <p:cNvPr id="6" name="Содержимое 5"/>
          <p:cNvSpPr>
            <a:spLocks noGrp="1"/>
          </p:cNvSpPr>
          <p:nvPr>
            <p:ph sz="quarter" idx="4"/>
          </p:nvPr>
        </p:nvSpPr>
        <p:spPr>
          <a:xfrm>
            <a:off x="3415696" y="1479201"/>
            <a:ext cx="5566588" cy="398884"/>
          </a:xfrm>
        </p:spPr>
        <p:txBody>
          <a:bodyPr>
            <a:normAutofit fontScale="70000" lnSpcReduction="20000"/>
          </a:bodyPr>
          <a:lstStyle/>
          <a:p>
            <a:pPr marL="0" indent="0">
              <a:buNone/>
            </a:pPr>
            <a:r>
              <a:rPr lang="ru-RU" dirty="0" smtClean="0"/>
              <a:t>Фотографии обитателей </a:t>
            </a:r>
            <a:r>
              <a:rPr lang="ru-RU" dirty="0"/>
              <a:t>Хитровки из книги Гиляровского </a:t>
            </a:r>
            <a:endParaRPr lang="ru-RU" dirty="0" smtClean="0"/>
          </a:p>
        </p:txBody>
      </p:sp>
      <p:pic>
        <p:nvPicPr>
          <p:cNvPr id="9" name="Рисунок 8"/>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357686" y="2071678"/>
            <a:ext cx="4656766" cy="3104510"/>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857356" y="1000108"/>
            <a:ext cx="6753369" cy="4530385"/>
          </a:xfrm>
          <a:prstGeom prst="rect">
            <a:avLst/>
          </a:prstGeom>
        </p:spPr>
      </p:pic>
    </p:spTree>
    <p:extLst>
      <p:ext uri="{BB962C8B-B14F-4D97-AF65-F5344CB8AC3E}">
        <p14:creationId xmlns="" xmlns:p14="http://schemas.microsoft.com/office/powerpoint/2010/main" val="1731888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 xmlns:a14="http://schemas.microsoft.com/office/drawing/2010/main" val="0"/>
              </a:ext>
            </a:extLst>
          </a:blip>
          <a:srcRect b="2856"/>
          <a:stretch>
            <a:fillRect/>
          </a:stretch>
        </p:blipFill>
        <p:spPr>
          <a:xfrm>
            <a:off x="1285852" y="1500174"/>
            <a:ext cx="6929486" cy="4500594"/>
          </a:xfrm>
          <a:prstGeom prst="rect">
            <a:avLst/>
          </a:prstGeom>
        </p:spPr>
      </p:pic>
    </p:spTree>
    <p:extLst>
      <p:ext uri="{BB962C8B-B14F-4D97-AF65-F5344CB8AC3E}">
        <p14:creationId xmlns="" xmlns:p14="http://schemas.microsoft.com/office/powerpoint/2010/main" val="5924357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10"/>
            <a:ext cx="9082336" cy="939017"/>
          </a:xfrm>
        </p:spPr>
        <p:txBody>
          <a:bodyPr>
            <a:normAutofit/>
          </a:bodyPr>
          <a:lstStyle/>
          <a:p>
            <a:r>
              <a:rPr lang="ru-RU" dirty="0" smtClean="0">
                <a:latin typeface="Batang" panose="02030600000101010101" pitchFamily="18" charset="-127"/>
                <a:ea typeface="Batang" panose="02030600000101010101" pitchFamily="18" charset="-127"/>
              </a:rPr>
              <a:t>Поговорим о героях</a:t>
            </a:r>
            <a:endParaRPr lang="ru-RU" dirty="0">
              <a:latin typeface="Batang" panose="02030600000101010101" pitchFamily="18" charset="-127"/>
              <a:ea typeface="Batang" panose="02030600000101010101" pitchFamily="18" charset="-127"/>
            </a:endParaRPr>
          </a:p>
        </p:txBody>
      </p:sp>
      <p:sp>
        <p:nvSpPr>
          <p:cNvPr id="4" name="Содержимое 3"/>
          <p:cNvSpPr>
            <a:spLocks noGrp="1"/>
          </p:cNvSpPr>
          <p:nvPr>
            <p:ph sz="half" idx="2"/>
          </p:nvPr>
        </p:nvSpPr>
        <p:spPr>
          <a:xfrm>
            <a:off x="0" y="1412776"/>
            <a:ext cx="4040188" cy="5731653"/>
          </a:xfrm>
        </p:spPr>
        <p:txBody>
          <a:bodyPr>
            <a:normAutofit/>
          </a:bodyPr>
          <a:lstStyle/>
          <a:p>
            <a:pPr>
              <a:lnSpc>
                <a:spcPct val="80000"/>
              </a:lnSpc>
            </a:pPr>
            <a:r>
              <a:rPr lang="ru-RU" dirty="0" smtClean="0"/>
              <a:t>Имя </a:t>
            </a:r>
            <a:r>
              <a:rPr lang="ru-RU" i="1" dirty="0" smtClean="0"/>
              <a:t>Лука</a:t>
            </a:r>
            <a:r>
              <a:rPr lang="ru-RU" dirty="0" smtClean="0"/>
              <a:t> происходит от слова "лукавый". Именно таким видят старика и современники Горького (Д.Мережковский: «Религия старца лукавого есть религия лжи»). </a:t>
            </a:r>
          </a:p>
          <a:p>
            <a:pPr>
              <a:lnSpc>
                <a:spcPct val="80000"/>
              </a:lnSpc>
            </a:pPr>
            <a:r>
              <a:rPr lang="ru-RU" dirty="0" smtClean="0"/>
              <a:t>В Красноярске жил современник М.Горького архиепископ Лука (1877-1961). Это был известный священник и хирург, человек, достойный уважения. Безусловно, он был известен Горькому.</a:t>
            </a:r>
          </a:p>
        </p:txBody>
      </p:sp>
      <p:sp>
        <p:nvSpPr>
          <p:cNvPr id="6" name="Содержимое 5"/>
          <p:cNvSpPr>
            <a:spLocks noGrp="1"/>
          </p:cNvSpPr>
          <p:nvPr>
            <p:ph sz="quarter" idx="4"/>
          </p:nvPr>
        </p:nvSpPr>
        <p:spPr>
          <a:xfrm>
            <a:off x="4040188" y="1500175"/>
            <a:ext cx="4896544" cy="488666"/>
          </a:xfrm>
        </p:spPr>
        <p:txBody>
          <a:bodyPr/>
          <a:lstStyle/>
          <a:p>
            <a:pPr marL="0" indent="0">
              <a:buNone/>
            </a:pPr>
            <a:r>
              <a:rPr lang="ru-RU" sz="2000" i="1" dirty="0" smtClean="0"/>
              <a:t>Лука</a:t>
            </a:r>
            <a:r>
              <a:rPr lang="ru-RU" sz="2000" dirty="0" smtClean="0"/>
              <a:t> (актёр Алексей Грибов, 1952 г.)</a:t>
            </a:r>
          </a:p>
          <a:p>
            <a:pPr marL="0" indent="0">
              <a:buNone/>
            </a:pPr>
            <a:endParaRPr lang="ru-RU" dirty="0"/>
          </a:p>
        </p:txBody>
      </p:sp>
      <p:pic>
        <p:nvPicPr>
          <p:cNvPr id="5" name="Рисунок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429124" y="2571744"/>
            <a:ext cx="4175150" cy="3131363"/>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lstStyle/>
          <a:p>
            <a:r>
              <a:rPr lang="ru-RU" dirty="0" smtClean="0">
                <a:latin typeface="Batang" panose="02030600000101010101" pitchFamily="18" charset="-127"/>
                <a:ea typeface="Batang" panose="02030600000101010101" pitchFamily="18" charset="-127"/>
              </a:rPr>
              <a:t>Прототипы героев</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457200" y="1052736"/>
            <a:ext cx="8229600" cy="5544616"/>
          </a:xfrm>
        </p:spPr>
        <p:txBody>
          <a:bodyPr>
            <a:normAutofit fontScale="77500" lnSpcReduction="20000"/>
          </a:bodyPr>
          <a:lstStyle/>
          <a:p>
            <a:pPr marL="0" indent="0">
              <a:lnSpc>
                <a:spcPct val="80000"/>
              </a:lnSpc>
              <a:buNone/>
              <a:defRPr/>
            </a:pPr>
            <a:r>
              <a:rPr lang="ru-RU" dirty="0" smtClean="0"/>
              <a:t>Как </a:t>
            </a:r>
            <a:r>
              <a:rPr lang="ru-RU" dirty="0"/>
              <a:t>указывал сам Горький, он наблюдал прототипы героев в Нижнем Новгороде. Почти у каждого героя был свой прототип:</a:t>
            </a:r>
          </a:p>
          <a:p>
            <a:pPr>
              <a:lnSpc>
                <a:spcPct val="80000"/>
              </a:lnSpc>
              <a:defRPr/>
            </a:pPr>
            <a:endParaRPr lang="ru-RU" dirty="0"/>
          </a:p>
          <a:p>
            <a:pPr>
              <a:lnSpc>
                <a:spcPct val="80000"/>
              </a:lnSpc>
              <a:defRPr/>
            </a:pPr>
            <a:r>
              <a:rPr lang="ru-RU" dirty="0"/>
              <a:t> артист Колосовский-Соколовский послужил прототипом </a:t>
            </a:r>
            <a:r>
              <a:rPr lang="ru-RU" b="1" dirty="0" smtClean="0"/>
              <a:t>Актёра</a:t>
            </a:r>
            <a:r>
              <a:rPr lang="ru-RU" dirty="0"/>
              <a:t>;</a:t>
            </a:r>
          </a:p>
          <a:p>
            <a:pPr>
              <a:lnSpc>
                <a:spcPct val="80000"/>
              </a:lnSpc>
              <a:defRPr/>
            </a:pPr>
            <a:endParaRPr lang="ru-RU" dirty="0"/>
          </a:p>
          <a:p>
            <a:pPr>
              <a:lnSpc>
                <a:spcPct val="80000"/>
              </a:lnSpc>
              <a:defRPr/>
            </a:pPr>
            <a:r>
              <a:rPr lang="ru-RU" dirty="0"/>
              <a:t> </a:t>
            </a:r>
            <a:r>
              <a:rPr lang="ru-RU" b="1" dirty="0"/>
              <a:t>Бубнова </a:t>
            </a:r>
            <a:r>
              <a:rPr lang="ru-RU" dirty="0"/>
              <a:t>Горький писал не только со своего знакомого босяка, но и с одного интеллигента, своего учителя; </a:t>
            </a:r>
          </a:p>
          <a:p>
            <a:pPr>
              <a:lnSpc>
                <a:spcPct val="80000"/>
              </a:lnSpc>
              <a:defRPr/>
            </a:pPr>
            <a:r>
              <a:rPr lang="ru-RU" dirty="0"/>
              <a:t> </a:t>
            </a:r>
          </a:p>
          <a:p>
            <a:pPr>
              <a:lnSpc>
                <a:spcPct val="80000"/>
              </a:lnSpc>
              <a:defRPr/>
            </a:pPr>
            <a:r>
              <a:rPr lang="ru-RU" dirty="0"/>
              <a:t>В Нижнем Новгороде, да и в других местах, Горький видел много странников, так что у писателя накопился огромный материал для создания образа</a:t>
            </a:r>
            <a:r>
              <a:rPr lang="ru-RU" b="1" dirty="0"/>
              <a:t> </a:t>
            </a:r>
            <a:r>
              <a:rPr lang="ru-RU" b="1" dirty="0" smtClean="0"/>
              <a:t>Луки</a:t>
            </a:r>
            <a:r>
              <a:rPr lang="ru-RU" dirty="0" smtClean="0"/>
              <a:t>; </a:t>
            </a:r>
            <a:endParaRPr lang="ru-RU" dirty="0"/>
          </a:p>
          <a:p>
            <a:pPr>
              <a:lnSpc>
                <a:spcPct val="80000"/>
              </a:lnSpc>
              <a:defRPr/>
            </a:pPr>
            <a:endParaRPr lang="ru-RU" dirty="0"/>
          </a:p>
          <a:p>
            <a:pPr>
              <a:lnSpc>
                <a:spcPct val="80000"/>
              </a:lnSpc>
              <a:defRPr/>
            </a:pPr>
            <a:r>
              <a:rPr lang="ru-RU" b="1" dirty="0"/>
              <a:t>Сатин</a:t>
            </a:r>
            <a:r>
              <a:rPr lang="ru-RU" dirty="0"/>
              <a:t> также писался с конкретного человека. </a:t>
            </a:r>
            <a:br>
              <a:rPr lang="ru-RU" dirty="0"/>
            </a:br>
            <a:endParaRPr lang="ru-RU" dirty="0"/>
          </a:p>
          <a:p>
            <a:pPr>
              <a:lnSpc>
                <a:spcPct val="80000"/>
              </a:lnSpc>
              <a:defRPr/>
            </a:pPr>
            <a:r>
              <a:rPr lang="ru-RU" dirty="0"/>
              <a:t>    Герои пьесы </a:t>
            </a:r>
            <a:r>
              <a:rPr lang="ru-RU" dirty="0" smtClean="0"/>
              <a:t>«На дне» </a:t>
            </a:r>
            <a:r>
              <a:rPr lang="ru-RU" dirty="0"/>
              <a:t>получились обобщенными, собирательными образами, хотя они, без сомнения, типичны, </a:t>
            </a:r>
            <a:r>
              <a:rPr lang="ru-RU" dirty="0" smtClean="0"/>
              <a:t>знакомы </a:t>
            </a:r>
            <a:r>
              <a:rPr lang="ru-RU" dirty="0"/>
              <a:t>и близки Горькому. </a:t>
            </a:r>
            <a:br>
              <a:rPr lang="ru-RU" dirty="0"/>
            </a:b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163"/>
            <a:ext cx="9143999" cy="1143000"/>
          </a:xfrm>
        </p:spPr>
        <p:txBody>
          <a:bodyPr>
            <a:normAutofit fontScale="90000"/>
          </a:bodyPr>
          <a:lstStyle/>
          <a:p>
            <a:r>
              <a:rPr lang="ru-RU" dirty="0" smtClean="0">
                <a:latin typeface="Batang" panose="02030600000101010101" pitchFamily="18" charset="-127"/>
                <a:ea typeface="Batang" panose="02030600000101010101" pitchFamily="18" charset="-127"/>
              </a:rPr>
              <a:t>Характеристика героев пьесы</a:t>
            </a:r>
            <a:r>
              <a:rPr lang="ru-RU" dirty="0" smtClean="0"/>
              <a:t/>
            </a:r>
            <a:br>
              <a:rPr lang="ru-RU" dirty="0" smtClean="0"/>
            </a:br>
            <a:endParaRPr lang="ru-RU" dirty="0"/>
          </a:p>
        </p:txBody>
      </p:sp>
      <p:sp>
        <p:nvSpPr>
          <p:cNvPr id="3" name="Текст 2"/>
          <p:cNvSpPr>
            <a:spLocks noGrp="1"/>
          </p:cNvSpPr>
          <p:nvPr>
            <p:ph type="body" idx="1"/>
          </p:nvPr>
        </p:nvSpPr>
        <p:spPr>
          <a:xfrm>
            <a:off x="43512" y="579332"/>
            <a:ext cx="4272157" cy="639762"/>
          </a:xfrm>
        </p:spPr>
        <p:txBody>
          <a:bodyPr/>
          <a:lstStyle/>
          <a:p>
            <a:pPr algn="ctr"/>
            <a:r>
              <a:rPr lang="ru-RU" i="1" dirty="0" smtClean="0"/>
              <a:t>Лука</a:t>
            </a:r>
            <a:endParaRPr lang="ru-RU" i="1" dirty="0"/>
          </a:p>
        </p:txBody>
      </p:sp>
      <p:sp>
        <p:nvSpPr>
          <p:cNvPr id="4" name="Объект 3"/>
          <p:cNvSpPr>
            <a:spLocks noGrp="1"/>
          </p:cNvSpPr>
          <p:nvPr>
            <p:ph sz="half" idx="2"/>
          </p:nvPr>
        </p:nvSpPr>
        <p:spPr>
          <a:xfrm>
            <a:off x="43512" y="1233589"/>
            <a:ext cx="4283968" cy="5164309"/>
          </a:xfrm>
        </p:spPr>
        <p:txBody>
          <a:bodyPr>
            <a:normAutofit/>
          </a:bodyPr>
          <a:lstStyle/>
          <a:p>
            <a:pPr marL="0" indent="0">
              <a:buNone/>
            </a:pPr>
            <a:r>
              <a:rPr lang="ru-RU" sz="2000" dirty="0" smtClean="0"/>
              <a:t>Появившись </a:t>
            </a:r>
            <a:r>
              <a:rPr lang="ru-RU" sz="2000" dirty="0"/>
              <a:t>в ночлежке, </a:t>
            </a:r>
            <a:r>
              <a:rPr lang="ru-RU" altLang="ru-RU" sz="2000" dirty="0" smtClean="0"/>
              <a:t>Лука,</a:t>
            </a:r>
            <a:r>
              <a:rPr lang="ru-RU" altLang="ru-RU" sz="2000" dirty="0"/>
              <a:t> </a:t>
            </a:r>
            <a:r>
              <a:rPr lang="ru-RU" sz="2000" dirty="0" smtClean="0"/>
              <a:t>60-летний старик,</a:t>
            </a:r>
            <a:r>
              <a:rPr lang="ru-RU" sz="2000" dirty="0"/>
              <a:t> </a:t>
            </a:r>
            <a:r>
              <a:rPr lang="ru-RU" altLang="ru-RU" sz="2000" dirty="0" smtClean="0"/>
              <a:t>пытается, не без помощи лжи, показать другую </a:t>
            </a:r>
            <a:r>
              <a:rPr lang="ru-RU" altLang="ru-RU" sz="2000" dirty="0"/>
              <a:t>истину </a:t>
            </a:r>
            <a:r>
              <a:rPr lang="ru-RU" altLang="ru-RU" sz="2000" dirty="0" smtClean="0"/>
              <a:t>обитателям </a:t>
            </a:r>
            <a:r>
              <a:rPr lang="ru-RU" altLang="ru-RU" sz="2000" dirty="0"/>
              <a:t>ночлежки</a:t>
            </a:r>
            <a:r>
              <a:rPr lang="ru-RU" altLang="ru-RU" sz="2000" dirty="0" smtClean="0"/>
              <a:t>: </a:t>
            </a:r>
            <a:r>
              <a:rPr lang="ru-RU" altLang="ru-RU" sz="2000" dirty="0"/>
              <a:t>истину, где нет шокирующей и </a:t>
            </a:r>
            <a:r>
              <a:rPr lang="ru-RU" altLang="ru-RU" sz="2000" dirty="0" smtClean="0"/>
              <a:t>безнадёжной действительности. </a:t>
            </a:r>
            <a:r>
              <a:rPr lang="ru-RU" sz="2000" dirty="0" smtClean="0"/>
              <a:t>Лука </a:t>
            </a:r>
            <a:r>
              <a:rPr lang="ru-RU" sz="2000" dirty="0"/>
              <a:t>действует на судьбы многих </a:t>
            </a:r>
            <a:r>
              <a:rPr lang="ru-RU" sz="2000" dirty="0" smtClean="0"/>
              <a:t>персонажей. «Ложь </a:t>
            </a:r>
            <a:r>
              <a:rPr lang="ru-RU" sz="2000" dirty="0"/>
              <a:t>во </a:t>
            </a:r>
            <a:r>
              <a:rPr lang="ru-RU" sz="2000" dirty="0" smtClean="0"/>
              <a:t>спасение» сначала даёт </a:t>
            </a:r>
            <a:r>
              <a:rPr lang="ru-RU" sz="2000" dirty="0"/>
              <a:t>людям надежду на лучшее, но </a:t>
            </a:r>
            <a:r>
              <a:rPr lang="ru-RU" sz="2000" dirty="0" smtClean="0"/>
              <a:t>затем герои пьесы </a:t>
            </a:r>
            <a:r>
              <a:rPr lang="ru-RU" sz="2000" dirty="0"/>
              <a:t>понимают, что им не удастся ничего изменить, и это приносит только разочарование. С помощью образа Луки М. Горький разоблачает теорию лжи во имя блага</a:t>
            </a:r>
            <a:r>
              <a:rPr lang="ru-RU" sz="2000" dirty="0" smtClean="0"/>
              <a:t>.</a:t>
            </a:r>
            <a:endParaRPr lang="ru-RU" sz="2000" dirty="0"/>
          </a:p>
        </p:txBody>
      </p:sp>
      <p:sp>
        <p:nvSpPr>
          <p:cNvPr id="6" name="Текст 5"/>
          <p:cNvSpPr>
            <a:spLocks noGrp="1"/>
          </p:cNvSpPr>
          <p:nvPr>
            <p:ph type="body" sz="quarter" idx="3"/>
          </p:nvPr>
        </p:nvSpPr>
        <p:spPr>
          <a:xfrm>
            <a:off x="4254093" y="571500"/>
            <a:ext cx="4889906" cy="639762"/>
          </a:xfrm>
        </p:spPr>
        <p:txBody>
          <a:bodyPr/>
          <a:lstStyle/>
          <a:p>
            <a:pPr algn="ctr"/>
            <a:r>
              <a:rPr lang="ru-RU" i="1" dirty="0" smtClean="0"/>
              <a:t>Сатин</a:t>
            </a:r>
            <a:endParaRPr lang="ru-RU" i="1" dirty="0"/>
          </a:p>
        </p:txBody>
      </p:sp>
      <p:sp>
        <p:nvSpPr>
          <p:cNvPr id="11" name="Объект 10"/>
          <p:cNvSpPr>
            <a:spLocks noGrp="1"/>
          </p:cNvSpPr>
          <p:nvPr>
            <p:ph sz="quarter" idx="4"/>
          </p:nvPr>
        </p:nvSpPr>
        <p:spPr>
          <a:xfrm>
            <a:off x="4239574" y="1233589"/>
            <a:ext cx="4924299" cy="4830976"/>
          </a:xfrm>
        </p:spPr>
        <p:txBody>
          <a:bodyPr>
            <a:noAutofit/>
          </a:bodyPr>
          <a:lstStyle/>
          <a:p>
            <a:pPr marL="0" indent="0">
              <a:buNone/>
            </a:pPr>
            <a:r>
              <a:rPr lang="ru-RU" sz="2000" dirty="0"/>
              <a:t>В образе Сатина во многом воплощает свои идеи сам Горький. Главное отличие Сатина от прочих </a:t>
            </a:r>
            <a:r>
              <a:rPr lang="ru-RU" sz="2000" dirty="0" smtClean="0"/>
              <a:t>героев пьесы </a:t>
            </a:r>
            <a:r>
              <a:rPr lang="ru-RU" sz="2000" dirty="0"/>
              <a:t>состоит в том, что он считает человека прекрасным, гордым, свободным существом, способным самостоятельно строить свою жизнь, вершить свою судьбу. Устами Сатина автор призывает человека к активным действиям. При этом образ жизни Сатина совершенно противоположен его словам, ведь обустраивать и улучшать свою жизнь он сознательно отказывается. И тем не менее, именно Сатина автор вводит в роли «проповедника» правды в своей пьесе, так как из всех персонажей только он обладает достаточным внутренним стержнем для этого.</a:t>
            </a:r>
          </a:p>
          <a:p>
            <a:endParaRPr lang="ru-RU"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11879" y="1"/>
            <a:ext cx="4380820" cy="1052736"/>
          </a:xfrm>
        </p:spPr>
        <p:txBody>
          <a:bodyPr/>
          <a:lstStyle/>
          <a:p>
            <a:pPr algn="ctr"/>
            <a:r>
              <a:rPr lang="ru-RU" i="1" dirty="0"/>
              <a:t>Барон</a:t>
            </a:r>
          </a:p>
          <a:p>
            <a:endParaRPr lang="ru-RU" dirty="0"/>
          </a:p>
        </p:txBody>
      </p:sp>
      <p:sp>
        <p:nvSpPr>
          <p:cNvPr id="4" name="Объект 3"/>
          <p:cNvSpPr>
            <a:spLocks noGrp="1"/>
          </p:cNvSpPr>
          <p:nvPr>
            <p:ph sz="half" idx="2"/>
          </p:nvPr>
        </p:nvSpPr>
        <p:spPr>
          <a:xfrm>
            <a:off x="111879" y="764704"/>
            <a:ext cx="4197153" cy="5949280"/>
          </a:xfrm>
        </p:spPr>
        <p:txBody>
          <a:bodyPr>
            <a:normAutofit fontScale="92500"/>
          </a:bodyPr>
          <a:lstStyle/>
          <a:p>
            <a:pPr marL="0" indent="0">
              <a:buNone/>
            </a:pPr>
            <a:r>
              <a:rPr lang="ru-RU" sz="2200" dirty="0"/>
              <a:t>Прошлое Барона отличается от историй остальных героев пьесы “На дне”. Образ бывшего аристократа очерчен Горьким более детально. От родителей Барону досталось большое наследство, но он быстро промотал его. Деньги для него были источником развлечений. Увлекшись азартными играми, Барон растратил казенные деньги и попал в тюрьму. Однако, даже потеряв всё своё состояние, он так и не </a:t>
            </a:r>
            <a:r>
              <a:rPr lang="ru-RU" sz="2200" dirty="0" smtClean="0"/>
              <a:t>изменился.</a:t>
            </a:r>
            <a:endParaRPr lang="ru-RU" sz="2200" dirty="0"/>
          </a:p>
          <a:p>
            <a:pPr marL="0" indent="0">
              <a:buNone/>
            </a:pPr>
            <a:r>
              <a:rPr lang="ru-RU" sz="2200" dirty="0" smtClean="0"/>
              <a:t>Барон </a:t>
            </a:r>
            <a:r>
              <a:rPr lang="ru-RU" sz="2200" dirty="0"/>
              <a:t>один из самых низко павших персонажей в пьесе, который даже со своим новым положением смириться не в силах, продолжая уповать воспоминаниями о прошлой богатой жизни. </a:t>
            </a:r>
          </a:p>
          <a:p>
            <a:pPr marL="0" indent="0">
              <a:buNone/>
            </a:pPr>
            <a:endParaRPr lang="ru-RU" dirty="0"/>
          </a:p>
        </p:txBody>
      </p:sp>
      <p:sp>
        <p:nvSpPr>
          <p:cNvPr id="7" name="Текст 6"/>
          <p:cNvSpPr>
            <a:spLocks noGrp="1"/>
          </p:cNvSpPr>
          <p:nvPr>
            <p:ph type="body" sz="quarter" idx="3"/>
          </p:nvPr>
        </p:nvSpPr>
        <p:spPr>
          <a:xfrm>
            <a:off x="4501350" y="0"/>
            <a:ext cx="4399782" cy="1052737"/>
          </a:xfrm>
        </p:spPr>
        <p:txBody>
          <a:bodyPr/>
          <a:lstStyle/>
          <a:p>
            <a:pPr algn="ctr"/>
            <a:r>
              <a:rPr lang="ru-RU" i="1" dirty="0"/>
              <a:t>Бубнов</a:t>
            </a:r>
          </a:p>
          <a:p>
            <a:endParaRPr lang="ru-RU" dirty="0"/>
          </a:p>
        </p:txBody>
      </p:sp>
      <p:sp>
        <p:nvSpPr>
          <p:cNvPr id="5" name="Объект 4"/>
          <p:cNvSpPr>
            <a:spLocks noGrp="1"/>
          </p:cNvSpPr>
          <p:nvPr>
            <p:ph sz="quarter" idx="4"/>
          </p:nvPr>
        </p:nvSpPr>
        <p:spPr>
          <a:xfrm>
            <a:off x="4501350" y="766284"/>
            <a:ext cx="4399782" cy="5947700"/>
          </a:xfrm>
        </p:spPr>
        <p:txBody>
          <a:bodyPr>
            <a:normAutofit/>
          </a:bodyPr>
          <a:lstStyle/>
          <a:p>
            <a:pPr marL="0" indent="0">
              <a:buNone/>
            </a:pPr>
            <a:r>
              <a:rPr lang="ru-RU" sz="2000" dirty="0"/>
              <a:t>Бубнов убежден, что человек бессилен перед сложившейся ситуацией и поэтому необходимо просто смириться с данным фактом и принять все как есть. В своей неудавшейся жизни Бубнов не намерен ничего </a:t>
            </a:r>
            <a:r>
              <a:rPr lang="ru-RU" sz="2000" dirty="0" smtClean="0"/>
              <a:t>менять.</a:t>
            </a:r>
          </a:p>
          <a:p>
            <a:pPr marL="0" indent="0">
              <a:buNone/>
            </a:pPr>
            <a:r>
              <a:rPr lang="ru-RU" sz="2000" dirty="0" smtClean="0"/>
              <a:t>Появившийся </a:t>
            </a:r>
            <a:r>
              <a:rPr lang="ru-RU" sz="2000" dirty="0"/>
              <a:t>в ночлежке Лука спорит с Бубновым и Сатиным относительно правды и лжи. У Бубнова мнение категорично: нужно говорить только правду, даже если она тяжела для человека. Он считает, что нечего стесняться, что нужно «валить» правду, несмотря ни на что. Сам Бубнов говорит, что не умеет врать.</a:t>
            </a:r>
          </a:p>
          <a:p>
            <a:pPr marL="0" indent="0">
              <a:buNone/>
            </a:pPr>
            <a:endParaRPr lang="ru-RU"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6" name="Текст 5"/>
          <p:cNvSpPr>
            <a:spLocks noGrp="1"/>
          </p:cNvSpPr>
          <p:nvPr>
            <p:ph type="body" idx="1"/>
          </p:nvPr>
        </p:nvSpPr>
        <p:spPr>
          <a:xfrm>
            <a:off x="1" y="0"/>
            <a:ext cx="4473822" cy="476672"/>
          </a:xfrm>
        </p:spPr>
        <p:txBody>
          <a:bodyPr/>
          <a:lstStyle/>
          <a:p>
            <a:pPr algn="ctr"/>
            <a:r>
              <a:rPr lang="ru-RU" i="1" dirty="0" smtClean="0"/>
              <a:t>Актёр</a:t>
            </a:r>
            <a:endParaRPr lang="ru-RU" i="1" dirty="0"/>
          </a:p>
        </p:txBody>
      </p:sp>
      <p:sp>
        <p:nvSpPr>
          <p:cNvPr id="7" name="Объект 6"/>
          <p:cNvSpPr>
            <a:spLocks noGrp="1"/>
          </p:cNvSpPr>
          <p:nvPr>
            <p:ph sz="half" idx="2"/>
          </p:nvPr>
        </p:nvSpPr>
        <p:spPr>
          <a:xfrm>
            <a:off x="0" y="332656"/>
            <a:ext cx="4644008" cy="6984776"/>
          </a:xfrm>
        </p:spPr>
        <p:txBody>
          <a:bodyPr>
            <a:noAutofit/>
          </a:bodyPr>
          <a:lstStyle/>
          <a:p>
            <a:pPr marL="0" indent="0">
              <a:buNone/>
            </a:pPr>
            <a:r>
              <a:rPr lang="ru-RU" sz="1900" dirty="0" smtClean="0"/>
              <a:t>Когда-то Актёр играл </a:t>
            </a:r>
            <a:r>
              <a:rPr lang="ru-RU" sz="1900" dirty="0"/>
              <a:t>на сцене, был артистом. Но его погубила страсть к алкоголю. Спившийся Актёр сожалеет о том далёком времени, и в душе его теплится надежда вернуться к той жизни, где у него были признание, слава, успех. </a:t>
            </a:r>
          </a:p>
          <a:p>
            <a:pPr marL="0" indent="0">
              <a:buNone/>
            </a:pPr>
            <a:r>
              <a:rPr lang="ru-RU" sz="1900" dirty="0"/>
              <a:t>Новый постоялец Лука из лучших побуждений рисует ему картины лечения в бесплатной больнице. Актёр и раньше понимал, что на «дно» человека ведёт отсутствие веры в свои силы, в себя. Чтобы двигаться дальше, нужна опора, жизненный стержень. Когда Актёр только поверил в себя, настроился на счастливое будущее, его надежда была срезана под корень, и он сломался, и толчком к этому послужила притча Луки о праведной земле.</a:t>
            </a:r>
          </a:p>
          <a:p>
            <a:pPr marL="0" indent="0">
              <a:buNone/>
            </a:pPr>
            <a:r>
              <a:rPr lang="ru-RU" sz="1900" dirty="0"/>
              <a:t> Самоубийство Актёра – это уход из жизни человека, у которого не осталось ни собственного имени, ни надежды его вновь обрести.</a:t>
            </a:r>
          </a:p>
        </p:txBody>
      </p:sp>
      <p:sp>
        <p:nvSpPr>
          <p:cNvPr id="8" name="Текст 7"/>
          <p:cNvSpPr>
            <a:spLocks noGrp="1"/>
          </p:cNvSpPr>
          <p:nvPr>
            <p:ph type="body" sz="quarter" idx="3"/>
          </p:nvPr>
        </p:nvSpPr>
        <p:spPr>
          <a:xfrm>
            <a:off x="4473824" y="0"/>
            <a:ext cx="4670176" cy="476672"/>
          </a:xfrm>
        </p:spPr>
        <p:txBody>
          <a:bodyPr/>
          <a:lstStyle/>
          <a:p>
            <a:pPr algn="ctr"/>
            <a:r>
              <a:rPr lang="ru-RU" i="1" dirty="0" smtClean="0"/>
              <a:t>Клещ</a:t>
            </a:r>
            <a:endParaRPr lang="ru-RU" i="1" dirty="0"/>
          </a:p>
        </p:txBody>
      </p:sp>
      <p:sp>
        <p:nvSpPr>
          <p:cNvPr id="9" name="Объект 8"/>
          <p:cNvSpPr>
            <a:spLocks noGrp="1"/>
          </p:cNvSpPr>
          <p:nvPr>
            <p:ph sz="quarter" idx="4"/>
          </p:nvPr>
        </p:nvSpPr>
        <p:spPr>
          <a:xfrm>
            <a:off x="4643438" y="238336"/>
            <a:ext cx="4666260" cy="6619664"/>
          </a:xfrm>
        </p:spPr>
        <p:txBody>
          <a:bodyPr>
            <a:normAutofit fontScale="70000" lnSpcReduction="20000"/>
          </a:bodyPr>
          <a:lstStyle/>
          <a:p>
            <a:endParaRPr lang="ru-RU" dirty="0"/>
          </a:p>
          <a:p>
            <a:pPr marL="0" indent="0">
              <a:buNone/>
            </a:pPr>
            <a:r>
              <a:rPr lang="ru-RU" sz="2700" dirty="0"/>
              <a:t>В характере Клеща превалируют негативные качества, выражающиеся в его злобе и ненависти к людям, отсутствии чувства сострадания, великодушия и жалости.</a:t>
            </a:r>
          </a:p>
          <a:p>
            <a:pPr marL="0" indent="0">
              <a:buNone/>
            </a:pPr>
            <a:r>
              <a:rPr lang="ru-RU" sz="2700" dirty="0"/>
              <a:t> В мечтах Клеща живет надежда о возвращении к нормальной жизни, которая, по его мнению, состоит в упорном труде, поэтому мужчина верит в разрешение своей проблемы по поиску работы. Клещ с усердием изготавливает металлические изделия, думая, что ему удастся их продать.</a:t>
            </a:r>
          </a:p>
          <a:p>
            <a:pPr marL="0" indent="0">
              <a:buNone/>
            </a:pPr>
            <a:r>
              <a:rPr lang="ru-RU" sz="2700" dirty="0"/>
              <a:t> Всех обитателей Клещ считает отбросами общества, которые не желают ничего предпринимать, чтобы вылезти со дна жизни. </a:t>
            </a:r>
          </a:p>
          <a:p>
            <a:pPr marL="0" indent="0">
              <a:buNone/>
            </a:pPr>
            <a:r>
              <a:rPr lang="ru-RU" sz="2700" dirty="0"/>
              <a:t>В финале пьесы Клещ начинает осознавать, что его надеждам не суждено сбыться и ему приходиться смириться со своим положением и суровой реальностью жизни, согласившись проводить все время в попойках с Сатиным, рассуждая о бесполезности его труда и собственной ненужности в этом мире.</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34"/>
            <a:ext cx="9144000" cy="706090"/>
          </a:xfrm>
        </p:spPr>
        <p:txBody>
          <a:bodyPr>
            <a:normAutofit fontScale="90000"/>
          </a:bodyPr>
          <a:lstStyle/>
          <a:p>
            <a:r>
              <a:rPr lang="ru-RU" dirty="0" smtClean="0">
                <a:latin typeface="Batang" panose="02030600000101010101" pitchFamily="18" charset="-127"/>
                <a:ea typeface="Batang" panose="02030600000101010101" pitchFamily="18" charset="-127"/>
              </a:rPr>
              <a:t>Женские образы в пьесе</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251520" y="836712"/>
            <a:ext cx="8208912" cy="6245835"/>
          </a:xfrm>
        </p:spPr>
        <p:txBody>
          <a:bodyPr>
            <a:normAutofit fontScale="40000" lnSpcReduction="20000"/>
          </a:bodyPr>
          <a:lstStyle/>
          <a:p>
            <a:pPr marL="0" indent="0">
              <a:buNone/>
            </a:pPr>
            <a:r>
              <a:rPr lang="ru-RU" sz="5000" b="1" dirty="0"/>
              <a:t>В пьесе </a:t>
            </a:r>
            <a:r>
              <a:rPr lang="ru-RU" sz="5000" b="1" dirty="0" smtClean="0"/>
              <a:t>5 женских персонажей</a:t>
            </a:r>
            <a:r>
              <a:rPr lang="ru-RU" sz="5000" b="1" dirty="0"/>
              <a:t>:</a:t>
            </a:r>
            <a:endParaRPr lang="ru-RU" sz="5000" b="1" dirty="0" smtClean="0"/>
          </a:p>
          <a:p>
            <a:r>
              <a:rPr lang="ru-RU" sz="5000" dirty="0" smtClean="0"/>
              <a:t>Анна -</a:t>
            </a:r>
          </a:p>
          <a:p>
            <a:r>
              <a:rPr lang="ru-RU" sz="5000" dirty="0" smtClean="0"/>
              <a:t> </a:t>
            </a:r>
            <a:r>
              <a:rPr lang="ru-RU" sz="5000" dirty="0"/>
              <a:t>жена Клеща, смиренно умирающая во втором </a:t>
            </a:r>
            <a:r>
              <a:rPr lang="ru-RU" sz="5000" dirty="0" smtClean="0"/>
              <a:t>акте; </a:t>
            </a:r>
          </a:p>
          <a:p>
            <a:r>
              <a:rPr lang="ru-RU" sz="5000" dirty="0" smtClean="0"/>
              <a:t>сердобольная </a:t>
            </a:r>
            <a:r>
              <a:rPr lang="ru-RU" sz="5000" dirty="0"/>
              <a:t>и хозяйственная </a:t>
            </a:r>
            <a:r>
              <a:rPr lang="ru-RU" sz="5000" dirty="0" smtClean="0"/>
              <a:t>Квашня;</a:t>
            </a:r>
          </a:p>
          <a:p>
            <a:r>
              <a:rPr lang="ru-RU" sz="5000" dirty="0" smtClean="0"/>
              <a:t>молодая Василиса - </a:t>
            </a:r>
            <a:r>
              <a:rPr lang="ru-RU" sz="5000" dirty="0"/>
              <a:t>жена хозяина ночлежки и любовница Васьки </a:t>
            </a:r>
            <a:r>
              <a:rPr lang="ru-RU" sz="5000" dirty="0" smtClean="0"/>
              <a:t>Пепла</a:t>
            </a:r>
            <a:r>
              <a:rPr lang="ru-RU" sz="5000" dirty="0"/>
              <a:t>;</a:t>
            </a:r>
            <a:endParaRPr lang="ru-RU" sz="5000" dirty="0" smtClean="0"/>
          </a:p>
          <a:p>
            <a:r>
              <a:rPr lang="ru-RU" sz="5000" dirty="0" smtClean="0"/>
              <a:t>юная </a:t>
            </a:r>
            <a:r>
              <a:rPr lang="ru-RU" sz="5000" dirty="0"/>
              <a:t>и забитая </a:t>
            </a:r>
            <a:r>
              <a:rPr lang="ru-RU" sz="5000" dirty="0" smtClean="0"/>
              <a:t>Наташа; </a:t>
            </a:r>
            <a:endParaRPr lang="ru-RU" sz="5000" dirty="0"/>
          </a:p>
          <a:p>
            <a:r>
              <a:rPr lang="ru-RU" sz="5000" dirty="0" smtClean="0"/>
              <a:t>Настя – «девица», мечтающая о настоящей любви. </a:t>
            </a:r>
          </a:p>
          <a:p>
            <a:pPr marL="0" indent="0">
              <a:buNone/>
            </a:pPr>
            <a:r>
              <a:rPr lang="ru-RU" sz="5000" dirty="0" smtClean="0"/>
              <a:t>В </a:t>
            </a:r>
            <a:r>
              <a:rPr lang="ru-RU" sz="5000" dirty="0"/>
              <a:t>смысловом контексте произведения женские образы представлены двумя парами противоположных характеров: Квашня — Настя и Василиса — Наташа. Вне этих пар находится Анна, олицетворяющая в пьесе чистое страдание</a:t>
            </a:r>
            <a:r>
              <a:rPr lang="ru-RU" sz="5000" dirty="0" smtClean="0"/>
              <a:t>.</a:t>
            </a:r>
          </a:p>
          <a:p>
            <a:pPr marL="0" indent="0">
              <a:buNone/>
            </a:pPr>
            <a:r>
              <a:rPr lang="ru-RU" sz="5000" dirty="0" smtClean="0"/>
              <a:t>Женские </a:t>
            </a:r>
            <a:r>
              <a:rPr lang="ru-RU" sz="5000" dirty="0"/>
              <a:t>образы в пьесе Горького «На дне» несут серьезную смысловую нагрузку. Ущербный мир обитателей ночлежки благодаря их присутствию становится ближе и </a:t>
            </a:r>
            <a:r>
              <a:rPr lang="ru-RU" sz="5000" dirty="0" smtClean="0"/>
              <a:t>понятнее. Именно </a:t>
            </a:r>
            <a:r>
              <a:rPr lang="ru-RU" sz="5000" dirty="0"/>
              <a:t>они вызывают наиболее искренние чувства ненависти или сострадания у читателей и зрителей пьесы</a:t>
            </a:r>
            <a:r>
              <a:rPr lang="ru-RU" sz="5000" dirty="0" smtClean="0"/>
              <a:t>. Горький </a:t>
            </a:r>
            <a:r>
              <a:rPr lang="ru-RU" sz="5000" dirty="0"/>
              <a:t>проводит перед читателем вереницу женских характеров, но он лишает их женственности, изящества и красоты, утверждая, что «внизу» все равны в своем горе, и даже сильные женщины сгибаются под этой непосильной тяжестью. Женские образы этого произведения подчеркивают безысходность «дна», его ужасающую правду.</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1152128"/>
          </a:xfrm>
        </p:spPr>
        <p:txBody>
          <a:bodyPr>
            <a:normAutofit fontScale="90000"/>
          </a:bodyPr>
          <a:lstStyle/>
          <a:p>
            <a:r>
              <a:rPr lang="ru-RU" dirty="0" smtClean="0">
                <a:latin typeface="Batang" panose="02030600000101010101" pitchFamily="18" charset="-127"/>
                <a:ea typeface="Batang" panose="02030600000101010101" pitchFamily="18" charset="-127"/>
              </a:rPr>
              <a:t>Пепел, Василиса и Наталья</a:t>
            </a:r>
            <a:br>
              <a:rPr lang="ru-RU" dirty="0" smtClean="0">
                <a:latin typeface="Batang" panose="02030600000101010101" pitchFamily="18" charset="-127"/>
                <a:ea typeface="Batang" panose="02030600000101010101" pitchFamily="18" charset="-127"/>
              </a:rPr>
            </a:br>
            <a:r>
              <a:rPr lang="ru-RU" dirty="0" smtClean="0">
                <a:latin typeface="Batang" panose="02030600000101010101" pitchFamily="18" charset="-127"/>
                <a:ea typeface="Batang" panose="02030600000101010101" pitchFamily="18" charset="-127"/>
              </a:rPr>
              <a:t>«Любовный треугольник»</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611560" y="1484784"/>
            <a:ext cx="8082644" cy="5112568"/>
          </a:xfrm>
        </p:spPr>
        <p:txBody>
          <a:bodyPr>
            <a:normAutofit fontScale="70000" lnSpcReduction="20000"/>
          </a:bodyPr>
          <a:lstStyle/>
          <a:p>
            <a:pPr marL="0" indent="0">
              <a:buNone/>
            </a:pPr>
            <a:r>
              <a:rPr lang="ru-RU" dirty="0" smtClean="0"/>
              <a:t>Любовную линию создают </a:t>
            </a:r>
            <a:r>
              <a:rPr lang="ru-RU" dirty="0"/>
              <a:t>отношения Василисы-жены Костылева, Васьки Пепла, Наташи. Завязка любовного сюжета начинается, когда в ночлежке появляется Костылёв. Из разговора с обитателями ясно, что он ищет там свою жену Василису, которая изменяет ему с Васькой Пеплом. С появлением Наташи любовный сюжет начинает развиваться. Ради неё Васька Пепел оставляет Василису. Василиса несчастна, и ее любовь к Ваське Пеплу — вызов семейному деспотизму. Ради Василисы Пепел готов совершить преступление — убить Костылёва. Страшной ненавистью воспылала Василиса к сестре Наталье, когда узнала об измене любовника. Она готова её убить, лишь бы сохранить Василия для себя. </a:t>
            </a:r>
            <a:endParaRPr lang="ru-RU" dirty="0" smtClean="0"/>
          </a:p>
          <a:p>
            <a:pPr marL="0" indent="0">
              <a:buNone/>
            </a:pPr>
            <a:r>
              <a:rPr lang="ru-RU" dirty="0" smtClean="0"/>
              <a:t>Кульминация</a:t>
            </a:r>
            <a:r>
              <a:rPr lang="ru-RU" dirty="0"/>
              <a:t>, высшая точка в развитии конфликта, принципиально вынесена автором за сцену. Мы не видим, как Василиса ошпаривает Наташу кипятком. Об этом мы узнаем по шуму и крикам за сценой и по разговорам ночлежников.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normAutofit fontScale="90000"/>
          </a:bodyPr>
          <a:lstStyle/>
          <a:p>
            <a:r>
              <a:rPr lang="ru-RU" dirty="0" smtClean="0">
                <a:latin typeface="Batang" panose="02030600000101010101" pitchFamily="18" charset="-127"/>
                <a:ea typeface="Batang" panose="02030600000101010101" pitchFamily="18" charset="-127"/>
              </a:rPr>
              <a:t>История создания</a:t>
            </a:r>
            <a:br>
              <a:rPr lang="ru-RU" dirty="0" smtClean="0">
                <a:latin typeface="Batang" panose="02030600000101010101" pitchFamily="18" charset="-127"/>
                <a:ea typeface="Batang" panose="02030600000101010101" pitchFamily="18" charset="-127"/>
              </a:rPr>
            </a:br>
            <a:r>
              <a:rPr lang="ru-RU" sz="3600" dirty="0" smtClean="0">
                <a:latin typeface="Batang" panose="02030600000101010101" pitchFamily="18" charset="-127"/>
                <a:ea typeface="Batang" panose="02030600000101010101" pitchFamily="18" charset="-127"/>
              </a:rPr>
              <a:t>Работа над текстом</a:t>
            </a:r>
            <a:endParaRPr lang="ru-RU" sz="3600"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142844" y="1214422"/>
            <a:ext cx="4892554" cy="5409728"/>
          </a:xfrm>
        </p:spPr>
        <p:txBody>
          <a:bodyPr>
            <a:normAutofit fontScale="70000" lnSpcReduction="20000"/>
          </a:bodyPr>
          <a:lstStyle/>
          <a:p>
            <a:pPr>
              <a:buNone/>
            </a:pPr>
            <a:r>
              <a:rPr lang="ru-RU" dirty="0" smtClean="0"/>
              <a:t>М</a:t>
            </a:r>
            <a:r>
              <a:rPr lang="ru-RU" dirty="0"/>
              <a:t>. Горький начал писать пьесу </a:t>
            </a:r>
            <a:r>
              <a:rPr lang="ru-RU" dirty="0" smtClean="0"/>
              <a:t>«На</a:t>
            </a:r>
          </a:p>
          <a:p>
            <a:pPr>
              <a:buNone/>
            </a:pPr>
            <a:r>
              <a:rPr lang="ru-RU" dirty="0" smtClean="0"/>
              <a:t>дне» </a:t>
            </a:r>
            <a:r>
              <a:rPr lang="ru-RU" dirty="0"/>
              <a:t>в конце </a:t>
            </a:r>
            <a:r>
              <a:rPr lang="ru-RU" b="1" dirty="0"/>
              <a:t>1901 г.</a:t>
            </a:r>
            <a:r>
              <a:rPr lang="ru-RU" dirty="0"/>
              <a:t> в Крыму. </a:t>
            </a:r>
          </a:p>
          <a:p>
            <a:pPr>
              <a:buNone/>
            </a:pPr>
            <a:endParaRPr lang="ru-RU" b="1" dirty="0" smtClean="0"/>
          </a:p>
          <a:p>
            <a:pPr marL="0" indent="0">
              <a:buNone/>
            </a:pPr>
            <a:r>
              <a:rPr lang="ru-RU" b="1" dirty="0" smtClean="0"/>
              <a:t>5 </a:t>
            </a:r>
            <a:r>
              <a:rPr lang="ru-RU" b="1" dirty="0"/>
              <a:t>мая 1902 г. </a:t>
            </a:r>
            <a:r>
              <a:rPr lang="ru-RU" dirty="0"/>
              <a:t>писатель прибыл в Арзамас, где напряженно работал над произведением. </a:t>
            </a:r>
            <a:endParaRPr lang="ru-RU" dirty="0" smtClean="0"/>
          </a:p>
          <a:p>
            <a:pPr>
              <a:buNone/>
            </a:pPr>
            <a:endParaRPr lang="ru-RU" b="1" dirty="0" smtClean="0"/>
          </a:p>
          <a:p>
            <a:pPr marL="0" indent="0">
              <a:buNone/>
            </a:pPr>
            <a:r>
              <a:rPr lang="ru-RU" b="1" dirty="0" smtClean="0"/>
              <a:t>15 </a:t>
            </a:r>
            <a:r>
              <a:rPr lang="ru-RU" b="1" dirty="0"/>
              <a:t>июня 1902 г. </a:t>
            </a:r>
            <a:r>
              <a:rPr lang="ru-RU" dirty="0"/>
              <a:t>пьеса </a:t>
            </a:r>
            <a:r>
              <a:rPr lang="ru-RU" dirty="0" smtClean="0"/>
              <a:t>была завершена</a:t>
            </a:r>
            <a:r>
              <a:rPr lang="ru-RU" dirty="0"/>
              <a:t>.  </a:t>
            </a:r>
            <a:endParaRPr lang="ru-RU" dirty="0" smtClean="0"/>
          </a:p>
          <a:p>
            <a:pPr>
              <a:buNone/>
            </a:pPr>
            <a:endParaRPr lang="ru-RU" b="1" dirty="0"/>
          </a:p>
          <a:p>
            <a:pPr marL="0" indent="0">
              <a:buNone/>
            </a:pPr>
            <a:r>
              <a:rPr lang="ru-RU" b="1" dirty="0" smtClean="0"/>
              <a:t>25 июля 1902 г. </a:t>
            </a:r>
            <a:r>
              <a:rPr lang="ru-RU" dirty="0" smtClean="0"/>
              <a:t>Горький </a:t>
            </a:r>
            <a:r>
              <a:rPr lang="ru-RU" dirty="0"/>
              <a:t>отправил экземпляр пьесы в Петербург в издательство </a:t>
            </a:r>
            <a:r>
              <a:rPr lang="ru-RU" dirty="0" smtClean="0"/>
              <a:t>«Знание» для </a:t>
            </a:r>
            <a:r>
              <a:rPr lang="ru-RU" dirty="0"/>
              <a:t>последующей публикации. После этого текст драмы больше не подвергался авторской правке.</a:t>
            </a:r>
            <a:br>
              <a:rPr lang="ru-RU" dirty="0"/>
            </a:br>
            <a:r>
              <a:rPr lang="ru-RU" dirty="0"/>
              <a:t/>
            </a:r>
            <a:br>
              <a:rPr lang="ru-RU" dirty="0"/>
            </a:br>
            <a:endParaRPr lang="ru-RU" dirty="0" smtClean="0"/>
          </a:p>
          <a:p>
            <a:endParaRPr lang="ru-RU" dirty="0"/>
          </a:p>
        </p:txBody>
      </p:sp>
      <p:pic>
        <p:nvPicPr>
          <p:cNvPr id="5" name="Рисунок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786446" y="1928802"/>
            <a:ext cx="2286016" cy="318081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539552" y="620688"/>
            <a:ext cx="8064896" cy="5688632"/>
          </a:xfrm>
        </p:spPr>
        <p:txBody>
          <a:bodyPr>
            <a:normAutofit fontScale="70000" lnSpcReduction="20000"/>
          </a:bodyPr>
          <a:lstStyle/>
          <a:p>
            <a:pPr marL="0" indent="0">
              <a:buNone/>
            </a:pPr>
            <a:r>
              <a:rPr lang="ru-RU" dirty="0"/>
              <a:t>Любовный конфликт в пьесе является одной из граней конфликта социального. Любовная линия показывает, что античеловеческие условия «дна» калечат человека, и самые возвышенные чувства в таких условиях ведут не к обогащению личности, а к смерти или каторге. </a:t>
            </a:r>
          </a:p>
          <a:p>
            <a:pPr marL="0" indent="0">
              <a:buNone/>
            </a:pPr>
            <a:r>
              <a:rPr lang="ru-RU" dirty="0"/>
              <a:t>Развязав таким страшным образом любовный конфликт, Василиса достигает сразу всех своих целей. Мстит бывшему любовнику Ваське Пеплу и своей сопернице Наташе, избавляется от нелюбимого мужа и становится единовластной хозяйкой ночлежки. В Василисе не осталось ничего человеческого, и это показывает нам чудовищность социальных условий, в которых вынуждены жить обитатели ночлежки.</a:t>
            </a:r>
          </a:p>
          <a:p>
            <a:pPr marL="0" indent="0">
              <a:buNone/>
            </a:pPr>
            <a:r>
              <a:rPr lang="ru-RU" dirty="0"/>
              <a:t>Но и любовный конфликт не может стать основой драматургического конфликта пьесы, так как, разворачиваясь на глазах ночлежников, он не затрагивает их самих. Они не участвуют в них, оставаясь лишь сторонними зрителями.</a:t>
            </a:r>
          </a:p>
          <a:p>
            <a:pPr marL="0" indent="0">
              <a:buNone/>
            </a:pPr>
            <a:endParaRPr lang="ru-RU" dirty="0"/>
          </a:p>
        </p:txBody>
      </p:sp>
    </p:spTree>
    <p:extLst>
      <p:ext uri="{BB962C8B-B14F-4D97-AF65-F5344CB8AC3E}">
        <p14:creationId xmlns="" xmlns:p14="http://schemas.microsoft.com/office/powerpoint/2010/main" val="1272692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92088"/>
          </a:xfrm>
        </p:spPr>
        <p:txBody>
          <a:bodyPr>
            <a:normAutofit fontScale="90000"/>
          </a:bodyPr>
          <a:lstStyle/>
          <a:p>
            <a:r>
              <a:rPr lang="ru-RU" dirty="0" smtClean="0">
                <a:latin typeface="Batang" panose="02030600000101010101" pitchFamily="18" charset="-127"/>
                <a:ea typeface="Batang" panose="02030600000101010101" pitchFamily="18" charset="-127"/>
              </a:rPr>
              <a:t>Три правды в пьесе</a:t>
            </a:r>
            <a:r>
              <a:rPr lang="ru-RU" dirty="0" smtClean="0"/>
              <a:t/>
            </a:r>
            <a:br>
              <a:rPr lang="ru-RU" dirty="0" smtClean="0"/>
            </a:br>
            <a:endParaRPr lang="ru-RU" dirty="0"/>
          </a:p>
        </p:txBody>
      </p:sp>
      <p:sp>
        <p:nvSpPr>
          <p:cNvPr id="3" name="Содержимое 2"/>
          <p:cNvSpPr>
            <a:spLocks noGrp="1"/>
          </p:cNvSpPr>
          <p:nvPr>
            <p:ph idx="1"/>
          </p:nvPr>
        </p:nvSpPr>
        <p:spPr>
          <a:xfrm>
            <a:off x="0" y="512676"/>
            <a:ext cx="9144000" cy="5949280"/>
          </a:xfrm>
        </p:spPr>
        <p:txBody>
          <a:bodyPr>
            <a:normAutofit fontScale="32500" lnSpcReduction="20000"/>
          </a:bodyPr>
          <a:lstStyle/>
          <a:p>
            <a:pPr marL="0" indent="0">
              <a:buNone/>
            </a:pPr>
            <a:r>
              <a:rPr lang="ru-RU" sz="5500" dirty="0" smtClean="0"/>
              <a:t> </a:t>
            </a:r>
          </a:p>
          <a:p>
            <a:r>
              <a:rPr lang="ru-RU" sz="5500" b="1" dirty="0" smtClean="0"/>
              <a:t>Правда факта Бубнова:</a:t>
            </a:r>
            <a:endParaRPr lang="ru-RU" sz="5500" dirty="0"/>
          </a:p>
          <a:p>
            <a:pPr marL="0" indent="0">
              <a:buNone/>
            </a:pPr>
            <a:r>
              <a:rPr lang="ru-RU" sz="5500" dirty="0" smtClean="0"/>
              <a:t>Правда </a:t>
            </a:r>
            <a:r>
              <a:rPr lang="ru-RU" sz="5500" dirty="0"/>
              <a:t>для Бубнова – это правда факта</a:t>
            </a:r>
            <a:r>
              <a:rPr lang="ru-RU" sz="5500" dirty="0" smtClean="0"/>
              <a:t>. </a:t>
            </a:r>
            <a:r>
              <a:rPr lang="ru-RU" sz="5500" dirty="0"/>
              <a:t>Персонаж утверждает, что никто не должен лгать, что все люди должны «валить» только правду, даже если она окажется тяжелой для человека, который ее услышит. Высказывания каждого человека, по мнению Бубнова, должны строиться как неоспоримый факт. Герой не воспринимает ложь в любом ее проявлении</a:t>
            </a:r>
            <a:r>
              <a:rPr lang="ru-RU" sz="5500" dirty="0" smtClean="0"/>
              <a:t>.</a:t>
            </a:r>
          </a:p>
          <a:p>
            <a:endParaRPr lang="ru-RU" sz="5500" dirty="0"/>
          </a:p>
          <a:p>
            <a:r>
              <a:rPr lang="ru-RU" sz="5500" b="1" dirty="0" smtClean="0"/>
              <a:t>Правда утешительной лжи Луки:</a:t>
            </a:r>
          </a:p>
          <a:p>
            <a:pPr marL="0" indent="0">
              <a:buNone/>
            </a:pPr>
            <a:r>
              <a:rPr lang="ru-RU" sz="5500" dirty="0" smtClean="0"/>
              <a:t>Лука </a:t>
            </a:r>
            <a:r>
              <a:rPr lang="ru-RU" sz="5500" dirty="0"/>
              <a:t>считает, что ложь может давать человеку надежду. Герой придерживается позиции лжи во спасение. Пьянице Актеру Лука говорит об особом городе, в котором он излечится от алкоголизма и изменится к лучшему. Умирающей Анне Лука рассказывает о том, что она после смерти обретет настоящий покой. Насте, стремившейся к обретению любви, Лука говорит то, что она обязательно добьется того, во что верит. Герой, появившийся в ночлежке, пытается поддержать каждого, кто находится на «дне».</a:t>
            </a:r>
            <a:br>
              <a:rPr lang="ru-RU" sz="5500" dirty="0"/>
            </a:br>
            <a:endParaRPr lang="ru-RU" sz="5500" dirty="0" smtClean="0"/>
          </a:p>
          <a:p>
            <a:r>
              <a:rPr lang="ru-RU" sz="5500" b="1" dirty="0" smtClean="0"/>
              <a:t>Правда </a:t>
            </a:r>
            <a:r>
              <a:rPr lang="ru-RU" sz="5500" b="1" dirty="0"/>
              <a:t>веры в ч</a:t>
            </a:r>
            <a:r>
              <a:rPr lang="ru-RU" sz="5500" b="1" dirty="0" smtClean="0"/>
              <a:t>еловека Сатина:</a:t>
            </a:r>
            <a:endParaRPr lang="ru-RU" sz="5500" b="1" dirty="0"/>
          </a:p>
          <a:p>
            <a:pPr marL="0" indent="0">
              <a:buNone/>
            </a:pPr>
            <a:r>
              <a:rPr lang="ru-RU" sz="5500" dirty="0" smtClean="0"/>
              <a:t>С </a:t>
            </a:r>
            <a:r>
              <a:rPr lang="ru-RU" sz="5500" dirty="0"/>
              <a:t>позицией Луки не согласен Сатин. Он является выразителем 3 правды. Сатин считает, что ложь является религией только рабов и хозяев. Противопоставлена ей правда, именно она является «богом свободного человека». Сатин не поддерживает жалость Луки по отношению к жителям ночлежки, герой считает, что ложь, покрытая жалостью, никому не поможет, что человека нужно не жалеть, а уважать.</a:t>
            </a:r>
          </a:p>
          <a:p>
            <a:pPr marL="0" indent="0">
              <a:buNone/>
            </a:pPr>
            <a:r>
              <a:rPr lang="ru-RU" dirty="0"/>
              <a:t/>
            </a:r>
            <a:br>
              <a:rPr lang="ru-RU" dirty="0"/>
            </a:br>
            <a:r>
              <a:rPr lang="ru-RU" dirty="0"/>
              <a:t/>
            </a:r>
            <a:br>
              <a:rPr lang="ru-RU" dirty="0"/>
            </a:b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922114"/>
          </a:xfrm>
        </p:spPr>
        <p:txBody>
          <a:bodyPr>
            <a:normAutofit/>
          </a:bodyPr>
          <a:lstStyle/>
          <a:p>
            <a:r>
              <a:rPr lang="ru-RU" sz="3600" dirty="0" smtClean="0">
                <a:latin typeface="Batang" panose="02030600000101010101" pitchFamily="18" charset="-127"/>
                <a:ea typeface="Batang" panose="02030600000101010101" pitchFamily="18" charset="-127"/>
              </a:rPr>
              <a:t>Традиционная интерпретация пьесы</a:t>
            </a:r>
            <a:endParaRPr lang="ru-RU" sz="3600" dirty="0">
              <a:latin typeface="Batang" panose="02030600000101010101" pitchFamily="18" charset="-127"/>
              <a:ea typeface="Batang" panose="02030600000101010101" pitchFamily="18" charset="-127"/>
            </a:endParaRPr>
          </a:p>
        </p:txBody>
      </p:sp>
      <p:sp>
        <p:nvSpPr>
          <p:cNvPr id="3" name="Прямоугольник 2"/>
          <p:cNvSpPr/>
          <p:nvPr/>
        </p:nvSpPr>
        <p:spPr>
          <a:xfrm>
            <a:off x="611560" y="1268760"/>
            <a:ext cx="7572428" cy="5724644"/>
          </a:xfrm>
          <a:prstGeom prst="rect">
            <a:avLst/>
          </a:prstGeom>
        </p:spPr>
        <p:txBody>
          <a:bodyPr wrap="square">
            <a:spAutoFit/>
          </a:bodyPr>
          <a:lstStyle/>
          <a:p>
            <a:r>
              <a:rPr lang="ru-RU" sz="2400" b="1" dirty="0"/>
              <a:t>Тема</a:t>
            </a:r>
            <a:r>
              <a:rPr lang="ru-RU" sz="2400" dirty="0"/>
              <a:t> – трагедия отверженных людей, которые оказались на самом дне жизни.</a:t>
            </a:r>
          </a:p>
          <a:p>
            <a:r>
              <a:rPr lang="ru-RU" sz="2400" b="1" dirty="0"/>
              <a:t>Композиция</a:t>
            </a:r>
            <a:r>
              <a:rPr lang="ru-RU" sz="2400" dirty="0"/>
              <a:t> – линейная композиция, события в пьесе построены в хронологическом порядке. Действие статично, персонажи находятся на одном месте, </a:t>
            </a:r>
            <a:r>
              <a:rPr lang="ru-RU" sz="2400" dirty="0" smtClean="0"/>
              <a:t> в пьесе поднимаются философские вопросы и нравственные проблемы.</a:t>
            </a:r>
            <a:endParaRPr lang="ru-RU" sz="2400" dirty="0"/>
          </a:p>
          <a:p>
            <a:r>
              <a:rPr lang="ru-RU" sz="2400" b="1" dirty="0"/>
              <a:t>Жанр</a:t>
            </a:r>
            <a:r>
              <a:rPr lang="ru-RU" sz="2400" dirty="0"/>
              <a:t> – социально-философская драма, пьеса-диспут</a:t>
            </a:r>
            <a:r>
              <a:rPr lang="ru-RU" sz="2400" dirty="0" smtClean="0"/>
              <a:t>.</a:t>
            </a:r>
          </a:p>
          <a:p>
            <a:r>
              <a:rPr lang="ru-RU" sz="2400" dirty="0"/>
              <a:t>Временной промежуток пьесы – несколько недель ранней весны</a:t>
            </a:r>
            <a:r>
              <a:rPr lang="ru-RU" sz="2400" dirty="0" smtClean="0"/>
              <a:t>.</a:t>
            </a:r>
          </a:p>
          <a:p>
            <a:r>
              <a:rPr lang="ru-RU" sz="2400" b="1" dirty="0"/>
              <a:t>Основная </a:t>
            </a:r>
            <a:r>
              <a:rPr lang="ru-RU" sz="2400" b="1" dirty="0" smtClean="0"/>
              <a:t>проблема</a:t>
            </a:r>
            <a:r>
              <a:rPr lang="ru-RU" sz="2400" b="1" dirty="0"/>
              <a:t> </a:t>
            </a:r>
            <a:r>
              <a:rPr lang="ru-RU" sz="2400" dirty="0" smtClean="0"/>
              <a:t>– </a:t>
            </a:r>
            <a:r>
              <a:rPr lang="ru-RU" sz="2400" dirty="0"/>
              <a:t>это спор </a:t>
            </a:r>
            <a:r>
              <a:rPr lang="ru-RU" sz="2400" dirty="0" smtClean="0"/>
              <a:t>о правде.</a:t>
            </a:r>
          </a:p>
          <a:p>
            <a:r>
              <a:rPr lang="ru-RU" sz="2400" b="1" dirty="0" smtClean="0"/>
              <a:t>Главный конфликт </a:t>
            </a:r>
            <a:r>
              <a:rPr lang="ru-RU" sz="2400" dirty="0" smtClean="0"/>
              <a:t>- философский.</a:t>
            </a:r>
            <a:endParaRPr lang="ru-RU" sz="2400" dirty="0"/>
          </a:p>
          <a:p>
            <a:endParaRPr lang="ru-RU" sz="2400" dirty="0"/>
          </a:p>
          <a:p>
            <a:r>
              <a:rPr lang="ru-RU" dirty="0"/>
              <a:t/>
            </a:r>
            <a:br>
              <a:rPr lang="ru-RU" dirty="0"/>
            </a:br>
            <a:r>
              <a:rPr lang="ru-RU" dirty="0"/>
              <a:t/>
            </a:r>
            <a:br>
              <a:rPr lang="ru-RU" dirty="0"/>
            </a:b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txBody>
          <a:bodyPr>
            <a:normAutofit fontScale="90000"/>
          </a:bodyPr>
          <a:lstStyle/>
          <a:p>
            <a:r>
              <a:rPr lang="ru-RU" dirty="0" smtClean="0">
                <a:latin typeface="Batang" panose="02030600000101010101" pitchFamily="18" charset="-127"/>
                <a:ea typeface="Batang" panose="02030600000101010101" pitchFamily="18" charset="-127"/>
              </a:rPr>
              <a:t>Новаторство Горького-драматурга</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251520" y="980728"/>
            <a:ext cx="8435280" cy="5616624"/>
          </a:xfrm>
        </p:spPr>
        <p:txBody>
          <a:bodyPr>
            <a:normAutofit/>
          </a:bodyPr>
          <a:lstStyle/>
          <a:p>
            <a:pPr marL="0" indent="0">
              <a:buNone/>
            </a:pPr>
            <a:r>
              <a:rPr lang="ru-RU" sz="2400" dirty="0"/>
              <a:t>Драматургическое новаторство Горького связано с концепцией личности в его творчестве. Создание нового типа социально-философской драмы, где конфликт выражен не во внешней и сложной интриге, а во внутреннем движении пьесы, в столкновении идей. Главное внимание автор уделяет самосознанию героев, выявлению их социальных и философских воззрений. Как правило, человек показан через призму восприятия других </a:t>
            </a:r>
            <a:r>
              <a:rPr lang="ru-RU" sz="2400" dirty="0" smtClean="0"/>
              <a:t>людей. </a:t>
            </a:r>
          </a:p>
          <a:p>
            <a:pPr marL="0" indent="0">
              <a:buNone/>
            </a:pPr>
            <a:r>
              <a:rPr lang="ru-RU" sz="2400" dirty="0" smtClean="0"/>
              <a:t>Основой </a:t>
            </a:r>
            <a:r>
              <a:rPr lang="ru-RU" sz="2400" dirty="0"/>
              <a:t>сюжетного движения </a:t>
            </a:r>
            <a:r>
              <a:rPr lang="ru-RU" sz="2400" dirty="0" smtClean="0"/>
              <a:t>в пьесе «На дне» становится </a:t>
            </a:r>
            <a:r>
              <a:rPr lang="ru-RU" sz="2400" dirty="0"/>
              <a:t>проверка жизненной практикой </a:t>
            </a:r>
            <a:r>
              <a:rPr lang="ru-RU" sz="2400" dirty="0" smtClean="0"/>
              <a:t>"философии утешительства», </a:t>
            </a:r>
            <a:r>
              <a:rPr lang="ru-RU" sz="2400" dirty="0"/>
              <a:t>разоблачение </a:t>
            </a:r>
            <a:r>
              <a:rPr lang="ru-RU" sz="2400" dirty="0" smtClean="0"/>
              <a:t>её </a:t>
            </a:r>
            <a:r>
              <a:rPr lang="ru-RU" sz="2400" dirty="0"/>
              <a:t>иллюзорности и </a:t>
            </a:r>
            <a:r>
              <a:rPr lang="ru-RU" sz="2400" dirty="0" smtClean="0"/>
              <a:t>вредности. </a:t>
            </a:r>
          </a:p>
          <a:p>
            <a:pPr marL="0" indent="0">
              <a:buNone/>
            </a:pPr>
            <a:r>
              <a:rPr lang="ru-RU" sz="2400" dirty="0" smtClean="0"/>
              <a:t>Важная </a:t>
            </a:r>
            <a:r>
              <a:rPr lang="ru-RU" sz="2400" dirty="0"/>
              <a:t>особенность драмы </a:t>
            </a:r>
            <a:r>
              <a:rPr lang="ru-RU" sz="2400" dirty="0" smtClean="0"/>
              <a:t>Горького: отсутствие </a:t>
            </a:r>
            <a:r>
              <a:rPr lang="ru-RU" sz="2400" dirty="0"/>
              <a:t>в ней центрального героя и разделения персонажей н</a:t>
            </a:r>
            <a:r>
              <a:rPr lang="ru-RU" sz="2400" dirty="0" smtClean="0"/>
              <a:t>а </a:t>
            </a:r>
            <a:r>
              <a:rPr lang="ru-RU" sz="2400" dirty="0"/>
              <a:t>положительных и </a:t>
            </a:r>
            <a:r>
              <a:rPr lang="ru-RU" sz="2400" dirty="0" smtClean="0"/>
              <a:t>отрицательных.</a:t>
            </a:r>
            <a:endParaRPr lang="ru-RU"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24"/>
            <a:ext cx="9144000" cy="796950"/>
          </a:xfrm>
        </p:spPr>
        <p:txBody>
          <a:bodyPr/>
          <a:lstStyle/>
          <a:p>
            <a:r>
              <a:rPr lang="ru-RU" dirty="0" smtClean="0">
                <a:latin typeface="Batang" panose="02030600000101010101" pitchFamily="18" charset="-127"/>
                <a:ea typeface="Batang" panose="02030600000101010101" pitchFamily="18" charset="-127"/>
              </a:rPr>
              <a:t>Почему драма</a:t>
            </a:r>
            <a:endParaRPr lang="ru-RU" dirty="0">
              <a:latin typeface="Batang" panose="02030600000101010101" pitchFamily="18" charset="-127"/>
              <a:ea typeface="Batang" panose="02030600000101010101" pitchFamily="18" charset="-127"/>
            </a:endParaRPr>
          </a:p>
        </p:txBody>
      </p:sp>
      <p:sp>
        <p:nvSpPr>
          <p:cNvPr id="3" name="Прямоугольник 2"/>
          <p:cNvSpPr/>
          <p:nvPr/>
        </p:nvSpPr>
        <p:spPr>
          <a:xfrm>
            <a:off x="107504" y="804574"/>
            <a:ext cx="4032448" cy="6186309"/>
          </a:xfrm>
          <a:prstGeom prst="rect">
            <a:avLst/>
          </a:prstGeom>
        </p:spPr>
        <p:txBody>
          <a:bodyPr wrap="square">
            <a:spAutoFit/>
          </a:bodyPr>
          <a:lstStyle/>
          <a:p>
            <a:r>
              <a:rPr lang="ru-RU" sz="2000" b="1" dirty="0" smtClean="0"/>
              <a:t>Драма</a:t>
            </a:r>
            <a:r>
              <a:rPr lang="ru-RU" sz="2000" dirty="0" smtClean="0"/>
              <a:t> - род литературных произведений, написанных в диалогической форме и предназначенных для исполнения актёрами на сцене (по словарю Ожегова).</a:t>
            </a:r>
          </a:p>
          <a:p>
            <a:r>
              <a:rPr lang="ru-RU" sz="2000" dirty="0" smtClean="0"/>
              <a:t>В драме особая нагрузка ложится на </a:t>
            </a:r>
            <a:r>
              <a:rPr lang="ru-RU" sz="2000" i="1" dirty="0" smtClean="0"/>
              <a:t>конфликт</a:t>
            </a:r>
            <a:r>
              <a:rPr lang="ru-RU" sz="2000" dirty="0" smtClean="0"/>
              <a:t>.</a:t>
            </a:r>
          </a:p>
          <a:p>
            <a:endParaRPr lang="ru-RU" dirty="0"/>
          </a:p>
          <a:p>
            <a:r>
              <a:rPr lang="ru-RU" sz="2000" dirty="0" smtClean="0"/>
              <a:t>«Дном» </a:t>
            </a:r>
            <a:r>
              <a:rPr lang="ru-RU" sz="2000" dirty="0"/>
              <a:t>называли Хитров рынок. Каждый интеллигентный человек должен быть с этим знаком, считал Горький. </a:t>
            </a:r>
          </a:p>
          <a:p>
            <a:r>
              <a:rPr lang="ru-RU" sz="2000" dirty="0"/>
              <a:t>Конфликт, несомненно, уже обозначен в названии. Ведь сам факт существования </a:t>
            </a:r>
            <a:r>
              <a:rPr lang="ru-RU" sz="2000" dirty="0" smtClean="0"/>
              <a:t>«дна» </a:t>
            </a:r>
            <a:r>
              <a:rPr lang="ru-RU" sz="2000" dirty="0"/>
              <a:t>жизни предполагает и наличие </a:t>
            </a:r>
            <a:r>
              <a:rPr lang="ru-RU" sz="2000" dirty="0" smtClean="0"/>
              <a:t>«верхнего течения», </a:t>
            </a:r>
            <a:r>
              <a:rPr lang="ru-RU" sz="2000" dirty="0"/>
              <a:t>к которому стремятся персонажи. </a:t>
            </a:r>
          </a:p>
          <a:p>
            <a:endParaRPr lang="ru-RU" dirty="0"/>
          </a:p>
        </p:txBody>
      </p:sp>
      <p:pic>
        <p:nvPicPr>
          <p:cNvPr id="4" name="Рисунок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786446" y="1928802"/>
            <a:ext cx="3000396" cy="4278521"/>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fontScale="90000"/>
          </a:bodyPr>
          <a:lstStyle/>
          <a:p>
            <a:r>
              <a:rPr lang="ru-RU" dirty="0">
                <a:latin typeface="Batang" panose="02030600000101010101" pitchFamily="18" charset="-127"/>
                <a:ea typeface="Batang" panose="02030600000101010101" pitchFamily="18" charset="-127"/>
              </a:rPr>
              <a:t>Авторская позиция и способы ее выражения</a:t>
            </a:r>
            <a:endParaRPr lang="ru-RU" dirty="0"/>
          </a:p>
        </p:txBody>
      </p:sp>
      <p:sp>
        <p:nvSpPr>
          <p:cNvPr id="3" name="Объект 2"/>
          <p:cNvSpPr>
            <a:spLocks noGrp="1"/>
          </p:cNvSpPr>
          <p:nvPr>
            <p:ph idx="1"/>
          </p:nvPr>
        </p:nvSpPr>
        <p:spPr>
          <a:xfrm>
            <a:off x="323528" y="1340768"/>
            <a:ext cx="8496944" cy="5400600"/>
          </a:xfrm>
        </p:spPr>
        <p:txBody>
          <a:bodyPr>
            <a:normAutofit fontScale="85000" lnSpcReduction="10000"/>
          </a:bodyPr>
          <a:lstStyle/>
          <a:p>
            <a:pPr marL="0" indent="0">
              <a:buNone/>
            </a:pPr>
            <a:r>
              <a:rPr lang="ru-RU" dirty="0"/>
              <a:t>П</a:t>
            </a:r>
            <a:r>
              <a:rPr lang="ru-RU" dirty="0" smtClean="0"/>
              <a:t>озиция </a:t>
            </a:r>
            <a:r>
              <a:rPr lang="ru-RU" dirty="0"/>
              <a:t>автора объединяет в себе идеи Сатина и Луки, но полностью не исчерпывается даже ими двумя. Иными словами, у Горького Сатин и Лука как идеологи не противопоставлены, а дополняют друг друга. Авторская позиция </a:t>
            </a:r>
            <a:r>
              <a:rPr lang="ru-RU" dirty="0" smtClean="0"/>
              <a:t>в </a:t>
            </a:r>
            <a:r>
              <a:rPr lang="ru-RU" dirty="0"/>
              <a:t>пьесе «На дне» создаётся в результате отталкивания от ложных точек зрения (Костылёва и Бубнова) и взаимодополнения двух других точек зрения (Луки и Сатина). </a:t>
            </a:r>
            <a:r>
              <a:rPr lang="ru-RU" dirty="0" smtClean="0"/>
              <a:t>Горький не </a:t>
            </a:r>
            <a:r>
              <a:rPr lang="ru-RU" dirty="0"/>
              <a:t>присоединяется ни к одной из высказанных точек зрения: решение поставленных философских вопросов принадлежит не одному герою, но является результатом поисков всех участников действия. Автор, как дирижёр, организует </a:t>
            </a:r>
            <a:r>
              <a:rPr lang="ru-RU" dirty="0" smtClean="0"/>
              <a:t>многоголосный </a:t>
            </a:r>
            <a:r>
              <a:rPr lang="ru-RU" dirty="0"/>
              <a:t>хор героев, «поющих» разными голосами одну и туже тему.</a:t>
            </a:r>
          </a:p>
        </p:txBody>
      </p:sp>
    </p:spTree>
    <p:extLst>
      <p:ext uri="{BB962C8B-B14F-4D97-AF65-F5344CB8AC3E}">
        <p14:creationId xmlns="" xmlns:p14="http://schemas.microsoft.com/office/powerpoint/2010/main" val="28751265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435280" cy="6336704"/>
          </a:xfrm>
        </p:spPr>
        <p:txBody>
          <a:bodyPr>
            <a:normAutofit fontScale="62500" lnSpcReduction="20000"/>
          </a:bodyPr>
          <a:lstStyle/>
          <a:p>
            <a:pPr marL="0" indent="0">
              <a:buNone/>
            </a:pPr>
            <a:r>
              <a:rPr lang="ru-RU" sz="5100" b="1" dirty="0"/>
              <a:t>Способы выражения авторской </a:t>
            </a:r>
            <a:r>
              <a:rPr lang="ru-RU" sz="5100" b="1" dirty="0" smtClean="0"/>
              <a:t>позиции:</a:t>
            </a:r>
          </a:p>
          <a:p>
            <a:pPr marL="0" indent="0">
              <a:buNone/>
            </a:pPr>
            <a:r>
              <a:rPr lang="ru-RU" b="1" dirty="0" smtClean="0"/>
              <a:t>1. </a:t>
            </a:r>
            <a:r>
              <a:rPr lang="ru-RU" dirty="0" smtClean="0"/>
              <a:t>Острота </a:t>
            </a:r>
            <a:r>
              <a:rPr lang="ru-RU" dirty="0"/>
              <a:t>конфликта, динамика его развития, трагизм </a:t>
            </a:r>
            <a:r>
              <a:rPr lang="ru-RU" dirty="0" smtClean="0"/>
              <a:t>развязки;</a:t>
            </a:r>
            <a:endParaRPr lang="ru-RU" dirty="0"/>
          </a:p>
          <a:p>
            <a:pPr marL="0" indent="0">
              <a:buNone/>
            </a:pPr>
            <a:r>
              <a:rPr lang="ru-RU" b="1" dirty="0" smtClean="0"/>
              <a:t>2. </a:t>
            </a:r>
            <a:r>
              <a:rPr lang="ru-RU" dirty="0" smtClean="0"/>
              <a:t>Формы </a:t>
            </a:r>
            <a:r>
              <a:rPr lang="ru-RU" dirty="0"/>
              <a:t>диалогов и речевых </a:t>
            </a:r>
            <a:r>
              <a:rPr lang="ru-RU" dirty="0" smtClean="0"/>
              <a:t>конструкций:</a:t>
            </a:r>
          </a:p>
          <a:p>
            <a:r>
              <a:rPr lang="ru-RU" dirty="0" smtClean="0"/>
              <a:t>через </a:t>
            </a:r>
            <a:r>
              <a:rPr lang="ru-RU" dirty="0"/>
              <a:t>непрерывность </a:t>
            </a:r>
            <a:r>
              <a:rPr lang="ru-RU" sz="3300" dirty="0"/>
              <a:t>диалогов</a:t>
            </a:r>
            <a:r>
              <a:rPr lang="ru-RU" dirty="0"/>
              <a:t> достигается эффект </a:t>
            </a:r>
            <a:r>
              <a:rPr lang="ru-RU" dirty="0" smtClean="0"/>
              <a:t>повседневности</a:t>
            </a:r>
            <a:r>
              <a:rPr lang="ru-RU" dirty="0"/>
              <a:t>, застойности человеческих взаимоотношений в ночлежке; </a:t>
            </a:r>
          </a:p>
          <a:p>
            <a:r>
              <a:rPr lang="ru-RU" dirty="0" smtClean="0"/>
              <a:t> слова, </a:t>
            </a:r>
            <a:r>
              <a:rPr lang="ru-RU" dirty="0"/>
              <a:t>приобретающие в контексте пьесы </a:t>
            </a:r>
            <a:r>
              <a:rPr lang="ru-RU" dirty="0" smtClean="0"/>
              <a:t>символическое </a:t>
            </a:r>
            <a:r>
              <a:rPr lang="ru-RU" dirty="0"/>
              <a:t>значение (Бубнов: «А нитки – то гнилые</a:t>
            </a:r>
            <a:r>
              <a:rPr lang="ru-RU" dirty="0" smtClean="0"/>
              <a:t>!»);</a:t>
            </a:r>
            <a:endParaRPr lang="ru-RU" dirty="0"/>
          </a:p>
          <a:p>
            <a:pPr marL="0" indent="0">
              <a:buNone/>
            </a:pPr>
            <a:r>
              <a:rPr lang="ru-RU" b="1" dirty="0" smtClean="0"/>
              <a:t>3</a:t>
            </a:r>
            <a:r>
              <a:rPr lang="ru-RU" b="1" dirty="0"/>
              <a:t>. </a:t>
            </a:r>
            <a:r>
              <a:rPr lang="ru-RU" dirty="0"/>
              <a:t>Речевые характеристики героев указывают на социальное </a:t>
            </a:r>
            <a:r>
              <a:rPr lang="ru-RU" dirty="0" smtClean="0"/>
              <a:t>происхождение</a:t>
            </a:r>
            <a:r>
              <a:rPr lang="ru-RU" dirty="0"/>
              <a:t>, мироощущение, место героя в системе </a:t>
            </a:r>
            <a:r>
              <a:rPr lang="ru-RU" dirty="0" smtClean="0"/>
              <a:t>действующих лиц;</a:t>
            </a:r>
            <a:endParaRPr lang="ru-RU" dirty="0"/>
          </a:p>
          <a:p>
            <a:pPr marL="0" indent="0">
              <a:buNone/>
            </a:pPr>
            <a:r>
              <a:rPr lang="ru-RU" b="1" dirty="0"/>
              <a:t>4. </a:t>
            </a:r>
            <a:r>
              <a:rPr lang="ru-RU" dirty="0" smtClean="0"/>
              <a:t>Авторские ремарки </a:t>
            </a:r>
            <a:r>
              <a:rPr lang="ru-RU" dirty="0"/>
              <a:t>(фон, характеристика</a:t>
            </a:r>
            <a:r>
              <a:rPr lang="ru-RU" dirty="0" smtClean="0"/>
              <a:t>); </a:t>
            </a:r>
            <a:endParaRPr lang="ru-RU" dirty="0"/>
          </a:p>
          <a:p>
            <a:pPr marL="0" indent="0">
              <a:buNone/>
            </a:pPr>
            <a:r>
              <a:rPr lang="ru-RU" b="1" dirty="0"/>
              <a:t>5. </a:t>
            </a:r>
            <a:r>
              <a:rPr lang="ru-RU" dirty="0"/>
              <a:t>Использование песенного текста контрастирует с характером взаимоотношений между </a:t>
            </a:r>
            <a:r>
              <a:rPr lang="ru-RU" dirty="0" smtClean="0"/>
              <a:t>людьми</a:t>
            </a:r>
            <a:r>
              <a:rPr lang="ru-RU" dirty="0"/>
              <a:t>;</a:t>
            </a:r>
          </a:p>
          <a:p>
            <a:pPr marL="0" indent="0">
              <a:buNone/>
            </a:pPr>
            <a:r>
              <a:rPr lang="ru-RU" b="1" dirty="0"/>
              <a:t>6. </a:t>
            </a:r>
            <a:r>
              <a:rPr lang="ru-RU" dirty="0"/>
              <a:t>Композиционная законченность частей – смерть героев – </a:t>
            </a:r>
            <a:r>
              <a:rPr lang="ru-RU" dirty="0" smtClean="0"/>
              <a:t>выделяет замысел автора</a:t>
            </a:r>
            <a:r>
              <a:rPr lang="ru-RU" dirty="0"/>
              <a:t>;</a:t>
            </a:r>
          </a:p>
          <a:p>
            <a:pPr marL="0" indent="0">
              <a:buNone/>
            </a:pPr>
            <a:r>
              <a:rPr lang="ru-RU" b="1" dirty="0"/>
              <a:t>7. </a:t>
            </a:r>
            <a:r>
              <a:rPr lang="ru-RU" dirty="0"/>
              <a:t>Концентрация действия вокруг одного героя – </a:t>
            </a:r>
            <a:r>
              <a:rPr lang="ru-RU" dirty="0" smtClean="0"/>
              <a:t>Луки; </a:t>
            </a:r>
            <a:endParaRPr lang="ru-RU" dirty="0"/>
          </a:p>
          <a:p>
            <a:pPr marL="0" indent="0">
              <a:buNone/>
            </a:pPr>
            <a:r>
              <a:rPr lang="ru-RU" b="1" dirty="0"/>
              <a:t>8. </a:t>
            </a:r>
            <a:r>
              <a:rPr lang="ru-RU" dirty="0"/>
              <a:t>Зеркально повторяющиеся эпизоды создают эффект «</a:t>
            </a:r>
            <a:r>
              <a:rPr lang="ru-RU" dirty="0" smtClean="0"/>
              <a:t>избыточности</a:t>
            </a:r>
            <a:r>
              <a:rPr lang="ru-RU" dirty="0"/>
              <a:t>» действия, что помогает акцентировать внимание на </a:t>
            </a:r>
            <a:r>
              <a:rPr lang="ru-RU" dirty="0" smtClean="0"/>
              <a:t>важных </a:t>
            </a:r>
            <a:r>
              <a:rPr lang="ru-RU" dirty="0"/>
              <a:t>для автора </a:t>
            </a:r>
            <a:r>
              <a:rPr lang="ru-RU" dirty="0" smtClean="0"/>
              <a:t>моментах; </a:t>
            </a:r>
          </a:p>
          <a:p>
            <a:pPr marL="0" indent="0">
              <a:buNone/>
            </a:pPr>
            <a:r>
              <a:rPr lang="ru-RU" b="1" dirty="0" smtClean="0"/>
              <a:t>9</a:t>
            </a:r>
            <a:r>
              <a:rPr lang="ru-RU" b="1" dirty="0"/>
              <a:t>. </a:t>
            </a:r>
            <a:r>
              <a:rPr lang="ru-RU" dirty="0"/>
              <a:t>Использование литературных </a:t>
            </a:r>
            <a:r>
              <a:rPr lang="ru-RU" dirty="0" smtClean="0"/>
              <a:t>реминисценций; смысловое </a:t>
            </a:r>
            <a:r>
              <a:rPr lang="ru-RU" dirty="0"/>
              <a:t>ядро всех реминисценций в пьесе – уход из жизни, </a:t>
            </a:r>
            <a:r>
              <a:rPr lang="ru-RU" dirty="0" smtClean="0"/>
              <a:t>смерть (судьба </a:t>
            </a:r>
            <a:r>
              <a:rPr lang="ru-RU" dirty="0"/>
              <a:t>актера предсказана его же репликами).</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9274"/>
            <a:ext cx="9144000" cy="778099"/>
          </a:xfrm>
        </p:spPr>
        <p:txBody>
          <a:bodyPr>
            <a:normAutofit/>
          </a:bodyPr>
          <a:lstStyle/>
          <a:p>
            <a:r>
              <a:rPr lang="ru-RU" dirty="0" smtClean="0">
                <a:latin typeface="Batang" panose="02030600000101010101" pitchFamily="18" charset="-127"/>
                <a:ea typeface="Batang" panose="02030600000101010101" pitchFamily="18" charset="-127"/>
              </a:rPr>
              <a:t>Отзывы о пьесе современников</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72736" y="966356"/>
            <a:ext cx="2784330" cy="5088370"/>
          </a:xfrm>
        </p:spPr>
        <p:txBody>
          <a:bodyPr>
            <a:normAutofit fontScale="92500" lnSpcReduction="10000"/>
          </a:bodyPr>
          <a:lstStyle/>
          <a:p>
            <a:pPr marL="0" indent="0">
              <a:buNone/>
            </a:pPr>
            <a:r>
              <a:rPr lang="ru-RU" sz="2200" b="1" i="1" dirty="0"/>
              <a:t>И. Ф. Анненский</a:t>
            </a:r>
            <a:r>
              <a:rPr lang="ru-RU" sz="2200" dirty="0" smtClean="0"/>
              <a:t>: «..."На </a:t>
            </a:r>
            <a:r>
              <a:rPr lang="ru-RU" sz="2200" dirty="0"/>
              <a:t>дне" - настоящая драма, только не совсем обычная, и Горький более скромно, чем правильно, назвал пьесу свою сценами. Перед нами </a:t>
            </a:r>
            <a:r>
              <a:rPr lang="ru-RU" sz="2200" dirty="0" smtClean="0"/>
              <a:t>развёртывается </a:t>
            </a:r>
            <a:r>
              <a:rPr lang="ru-RU" sz="2200" dirty="0"/>
              <a:t>нечто цельное и строго </a:t>
            </a:r>
            <a:r>
              <a:rPr lang="ru-RU" sz="2200" dirty="0" smtClean="0"/>
              <a:t>объединённое </a:t>
            </a:r>
            <a:r>
              <a:rPr lang="ru-RU" sz="2200" dirty="0"/>
              <a:t>мыслью и настроением поэта</a:t>
            </a:r>
            <a:r>
              <a:rPr lang="ru-RU" sz="2200" dirty="0" smtClean="0"/>
              <a:t>.»</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4" name="TextBox 3"/>
          <p:cNvSpPr txBox="1"/>
          <p:nvPr/>
        </p:nvSpPr>
        <p:spPr>
          <a:xfrm>
            <a:off x="3165510" y="966356"/>
            <a:ext cx="3096344" cy="6217087"/>
          </a:xfrm>
          <a:prstGeom prst="rect">
            <a:avLst/>
          </a:prstGeom>
          <a:noFill/>
        </p:spPr>
        <p:txBody>
          <a:bodyPr wrap="square" rtlCol="0">
            <a:spAutoFit/>
          </a:bodyPr>
          <a:lstStyle/>
          <a:p>
            <a:r>
              <a:rPr lang="ru-RU" sz="2000" b="1" i="1" dirty="0" smtClean="0"/>
              <a:t>Б. В. Михайловский</a:t>
            </a:r>
            <a:r>
              <a:rPr lang="ru-RU" sz="2000" dirty="0" smtClean="0"/>
              <a:t>:</a:t>
            </a:r>
          </a:p>
          <a:p>
            <a:r>
              <a:rPr lang="ru-RU" sz="2000" dirty="0" smtClean="0"/>
              <a:t>"</a:t>
            </a:r>
            <a:r>
              <a:rPr lang="ru-RU" sz="2000" dirty="0"/>
              <a:t>На дне" - это потрясающая </a:t>
            </a:r>
            <a:endParaRPr lang="ru-RU" sz="2000" dirty="0" smtClean="0"/>
          </a:p>
          <a:p>
            <a:r>
              <a:rPr lang="ru-RU" sz="2000" dirty="0" smtClean="0"/>
              <a:t>картина </a:t>
            </a:r>
            <a:r>
              <a:rPr lang="ru-RU" sz="2000" dirty="0"/>
              <a:t>кладбища</a:t>
            </a:r>
            <a:r>
              <a:rPr lang="ru-RU" sz="2000" dirty="0" smtClean="0"/>
              <a:t>,</a:t>
            </a:r>
          </a:p>
          <a:p>
            <a:r>
              <a:rPr lang="ru-RU" sz="2000" dirty="0" smtClean="0"/>
              <a:t> </a:t>
            </a:r>
            <a:r>
              <a:rPr lang="ru-RU" sz="2000" dirty="0"/>
              <a:t>где заживо похоронены </a:t>
            </a:r>
            <a:endParaRPr lang="ru-RU" sz="2000" dirty="0" smtClean="0"/>
          </a:p>
          <a:p>
            <a:r>
              <a:rPr lang="ru-RU" sz="2000" dirty="0" smtClean="0"/>
              <a:t>ценные </a:t>
            </a:r>
            <a:r>
              <a:rPr lang="ru-RU" sz="2000" dirty="0"/>
              <a:t>по своим </a:t>
            </a:r>
            <a:endParaRPr lang="ru-RU" sz="2000" dirty="0" smtClean="0"/>
          </a:p>
          <a:p>
            <a:r>
              <a:rPr lang="ru-RU" sz="2000" dirty="0" smtClean="0"/>
              <a:t>задаткам </a:t>
            </a:r>
            <a:r>
              <a:rPr lang="ru-RU" sz="2000" dirty="0"/>
              <a:t>люди</a:t>
            </a:r>
            <a:r>
              <a:rPr lang="ru-RU" sz="2000" dirty="0" smtClean="0"/>
              <a:t>.</a:t>
            </a:r>
          </a:p>
          <a:p>
            <a:r>
              <a:rPr lang="ru-RU" sz="2000" dirty="0"/>
              <a:t>...Однако в бездейственном </a:t>
            </a:r>
            <a:endParaRPr lang="ru-RU" sz="2000" dirty="0" smtClean="0"/>
          </a:p>
          <a:p>
            <a:r>
              <a:rPr lang="ru-RU" sz="2000" dirty="0" smtClean="0"/>
              <a:t>мире </a:t>
            </a:r>
            <a:r>
              <a:rPr lang="ru-RU" sz="2000" dirty="0"/>
              <a:t>«дна» в </a:t>
            </a:r>
            <a:r>
              <a:rPr lang="ru-RU" sz="2000" dirty="0" smtClean="0"/>
              <a:t>центре</a:t>
            </a:r>
          </a:p>
          <a:p>
            <a:r>
              <a:rPr lang="ru-RU" sz="2000" dirty="0" smtClean="0"/>
              <a:t> </a:t>
            </a:r>
            <a:r>
              <a:rPr lang="ru-RU" sz="2000" dirty="0"/>
              <a:t>внимания оказывалась </a:t>
            </a:r>
            <a:endParaRPr lang="ru-RU" sz="2000" dirty="0" smtClean="0"/>
          </a:p>
          <a:p>
            <a:r>
              <a:rPr lang="ru-RU" sz="2000" dirty="0" smtClean="0"/>
              <a:t>не </a:t>
            </a:r>
            <a:r>
              <a:rPr lang="ru-RU" sz="2000" dirty="0"/>
              <a:t>столько проблема «действия», </a:t>
            </a:r>
            <a:endParaRPr lang="ru-RU" sz="2000" dirty="0" smtClean="0"/>
          </a:p>
          <a:p>
            <a:r>
              <a:rPr lang="ru-RU" sz="2000" dirty="0" smtClean="0"/>
              <a:t>сколько </a:t>
            </a:r>
            <a:r>
              <a:rPr lang="ru-RU" sz="2000" dirty="0"/>
              <a:t>проблема осознания </a:t>
            </a:r>
            <a:endParaRPr lang="ru-RU" sz="2000" dirty="0" smtClean="0"/>
          </a:p>
          <a:p>
            <a:r>
              <a:rPr lang="ru-RU" sz="2000" dirty="0" smtClean="0"/>
              <a:t>собственного </a:t>
            </a:r>
            <a:r>
              <a:rPr lang="ru-RU" sz="2000" dirty="0"/>
              <a:t>положения и </a:t>
            </a:r>
            <a:endParaRPr lang="ru-RU" sz="2000" dirty="0" smtClean="0"/>
          </a:p>
          <a:p>
            <a:r>
              <a:rPr lang="ru-RU" sz="2000" dirty="0" smtClean="0"/>
              <a:t>вопрос </a:t>
            </a:r>
            <a:r>
              <a:rPr lang="ru-RU" sz="2000" dirty="0"/>
              <a:t>о гуманном отношении к людям</a:t>
            </a:r>
            <a:r>
              <a:rPr lang="ru-RU" sz="2000" dirty="0" smtClean="0"/>
              <a:t>...»</a:t>
            </a:r>
            <a:endParaRPr lang="ru-RU" sz="2000" dirty="0"/>
          </a:p>
          <a:p>
            <a:endParaRPr lang="ru-RU" dirty="0"/>
          </a:p>
        </p:txBody>
      </p:sp>
      <p:sp>
        <p:nvSpPr>
          <p:cNvPr id="5" name="TextBox 4"/>
          <p:cNvSpPr txBox="1"/>
          <p:nvPr/>
        </p:nvSpPr>
        <p:spPr>
          <a:xfrm>
            <a:off x="6261854" y="966356"/>
            <a:ext cx="2862480" cy="6217087"/>
          </a:xfrm>
          <a:prstGeom prst="rect">
            <a:avLst/>
          </a:prstGeom>
          <a:noFill/>
        </p:spPr>
        <p:txBody>
          <a:bodyPr wrap="square" rtlCol="0">
            <a:spAutoFit/>
          </a:bodyPr>
          <a:lstStyle/>
          <a:p>
            <a:r>
              <a:rPr lang="ru-RU" sz="2000" b="1" i="1" dirty="0" smtClean="0"/>
              <a:t>Н. Г. Шебуев </a:t>
            </a:r>
            <a:r>
              <a:rPr lang="ru-RU" sz="2000" dirty="0"/>
              <a:t>подчеркивает, </a:t>
            </a:r>
            <a:endParaRPr lang="ru-RU" sz="2000" dirty="0" smtClean="0"/>
          </a:p>
          <a:p>
            <a:r>
              <a:rPr lang="ru-RU" sz="2000" dirty="0" smtClean="0"/>
              <a:t>что </a:t>
            </a:r>
            <a:r>
              <a:rPr lang="ru-RU" sz="2000" dirty="0"/>
              <a:t>пьеса Горького </a:t>
            </a:r>
            <a:r>
              <a:rPr lang="ru-RU" sz="2000" dirty="0" smtClean="0"/>
              <a:t>написана </a:t>
            </a:r>
            <a:r>
              <a:rPr lang="ru-RU" sz="2000" dirty="0"/>
              <a:t>"живыми, яркими красками". </a:t>
            </a:r>
            <a:endParaRPr lang="ru-RU" sz="2000" dirty="0" smtClean="0"/>
          </a:p>
          <a:p>
            <a:r>
              <a:rPr lang="ru-RU" sz="2000" dirty="0" smtClean="0"/>
              <a:t>В произведении его герои на </a:t>
            </a:r>
            <a:r>
              <a:rPr lang="ru-RU" sz="2000" dirty="0"/>
              <a:t>самом деле </a:t>
            </a:r>
            <a:r>
              <a:rPr lang="ru-RU" sz="2000" dirty="0" smtClean="0"/>
              <a:t>смотрятся достаточно </a:t>
            </a:r>
            <a:r>
              <a:rPr lang="ru-RU" sz="2000" dirty="0"/>
              <a:t>реалистическими</a:t>
            </a:r>
            <a:r>
              <a:rPr lang="ru-RU" sz="2000" dirty="0" smtClean="0"/>
              <a:t>,</a:t>
            </a:r>
          </a:p>
          <a:p>
            <a:r>
              <a:rPr lang="ru-RU" sz="2000" dirty="0" smtClean="0"/>
              <a:t> </a:t>
            </a:r>
            <a:r>
              <a:rPr lang="ru-RU" sz="2000" dirty="0"/>
              <a:t>а задний план на </a:t>
            </a:r>
            <a:r>
              <a:rPr lang="ru-RU" sz="2000" dirty="0" smtClean="0"/>
              <a:t>котором совершаются </a:t>
            </a:r>
            <a:r>
              <a:rPr lang="ru-RU" sz="2000" dirty="0"/>
              <a:t>все действия </a:t>
            </a:r>
            <a:endParaRPr lang="ru-RU" sz="2000" dirty="0" smtClean="0"/>
          </a:p>
          <a:p>
            <a:r>
              <a:rPr lang="ru-RU" sz="2000" dirty="0" smtClean="0"/>
              <a:t>не </a:t>
            </a:r>
            <a:r>
              <a:rPr lang="ru-RU" sz="2000" dirty="0"/>
              <a:t>отображен неестественно. </a:t>
            </a:r>
            <a:endParaRPr lang="ru-RU" sz="2000" dirty="0" smtClean="0"/>
          </a:p>
          <a:p>
            <a:r>
              <a:rPr lang="ru-RU" sz="2000" dirty="0" smtClean="0"/>
              <a:t>Благодаря </a:t>
            </a:r>
            <a:r>
              <a:rPr lang="ru-RU" sz="2000" dirty="0"/>
              <a:t>такому описанию </a:t>
            </a:r>
            <a:r>
              <a:rPr lang="ru-RU" sz="2000" dirty="0" smtClean="0"/>
              <a:t>у </a:t>
            </a:r>
            <a:r>
              <a:rPr lang="ru-RU" sz="2000" dirty="0"/>
              <a:t>читателей возникает ощущение, </a:t>
            </a:r>
            <a:endParaRPr lang="ru-RU" sz="2000" dirty="0" smtClean="0"/>
          </a:p>
          <a:p>
            <a:r>
              <a:rPr lang="ru-RU" sz="2000" dirty="0" smtClean="0"/>
              <a:t>что </a:t>
            </a:r>
            <a:r>
              <a:rPr lang="ru-RU" sz="2000" dirty="0"/>
              <a:t>они находятся вместе с </a:t>
            </a:r>
            <a:r>
              <a:rPr lang="ru-RU" sz="2000" dirty="0" smtClean="0"/>
              <a:t>героями пьесы.</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7615262" cy="5340369"/>
          </a:xfrm>
        </p:spPr>
        <p:txBody>
          <a:bodyPr>
            <a:normAutofit/>
          </a:bodyPr>
          <a:lstStyle/>
          <a:p>
            <a:pPr marL="0" indent="0">
              <a:buNone/>
            </a:pPr>
            <a:r>
              <a:rPr lang="ru-RU" dirty="0"/>
              <a:t>Горький сумел запечатлеть характерные черты типично русского менталитета – жажду познания, размышления о сущности человеческого бытия. </a:t>
            </a:r>
            <a:endParaRPr lang="ru-RU" dirty="0" smtClean="0"/>
          </a:p>
          <a:p>
            <a:pPr marL="0" indent="0">
              <a:buNone/>
            </a:pPr>
            <a:r>
              <a:rPr lang="ru-RU" dirty="0" smtClean="0"/>
              <a:t>И </a:t>
            </a:r>
            <a:r>
              <a:rPr lang="ru-RU" dirty="0"/>
              <a:t>не важно на какой социальной ступени общества стоит человек, потому что эти вопросы исходят из глубинных корней русского сознания.</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0031"/>
            <a:ext cx="9144000" cy="504056"/>
          </a:xfrm>
        </p:spPr>
        <p:txBody>
          <a:bodyPr>
            <a:normAutofit fontScale="90000"/>
          </a:bodyPr>
          <a:lstStyle/>
          <a:p>
            <a:r>
              <a:rPr lang="ru-RU" dirty="0" smtClean="0">
                <a:latin typeface="Batang" panose="02030600000101010101" pitchFamily="18" charset="-127"/>
                <a:ea typeface="Batang" panose="02030600000101010101" pitchFamily="18" charset="-127"/>
              </a:rPr>
              <a:t>Поиски названия</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179512" y="1143000"/>
            <a:ext cx="5035430" cy="5598368"/>
          </a:xfrm>
        </p:spPr>
        <p:txBody>
          <a:bodyPr>
            <a:normAutofit/>
          </a:bodyPr>
          <a:lstStyle/>
          <a:p>
            <a:pPr marL="0" indent="0">
              <a:buNone/>
            </a:pPr>
            <a:r>
              <a:rPr lang="ru-RU" sz="2800" dirty="0"/>
              <a:t>Интересно, что в процессе работы Горький не раз менял заглавие пьесы. </a:t>
            </a:r>
            <a:r>
              <a:rPr lang="ru-RU" sz="2800" dirty="0" smtClean="0"/>
              <a:t>В </a:t>
            </a:r>
            <a:r>
              <a:rPr lang="ru-RU" sz="2800" dirty="0"/>
              <a:t>рукописи произведение называлось </a:t>
            </a:r>
            <a:r>
              <a:rPr lang="ru-RU" sz="2800" dirty="0" smtClean="0"/>
              <a:t>«Без солнца», «Ночлежка», «Дно», «На </a:t>
            </a:r>
            <a:r>
              <a:rPr lang="ru-RU" sz="2800" dirty="0"/>
              <a:t>дне </a:t>
            </a:r>
            <a:r>
              <a:rPr lang="ru-RU" sz="2800" dirty="0" smtClean="0"/>
              <a:t>жизни».</a:t>
            </a:r>
          </a:p>
          <a:p>
            <a:pPr marL="0" indent="0">
              <a:buNone/>
            </a:pPr>
            <a:r>
              <a:rPr lang="ru-RU" sz="2800" dirty="0" smtClean="0"/>
              <a:t> </a:t>
            </a:r>
            <a:r>
              <a:rPr lang="ru-RU" sz="2800" dirty="0"/>
              <a:t>Окончательное название </a:t>
            </a:r>
            <a:r>
              <a:rPr lang="ru-RU" sz="2800" dirty="0" smtClean="0"/>
              <a:t>«На дне» </a:t>
            </a:r>
            <a:r>
              <a:rPr lang="ru-RU" sz="2800" dirty="0"/>
              <a:t>впервые появилось на афишах накануне премьерного спектакля в Москве</a:t>
            </a:r>
            <a:r>
              <a:rPr lang="ru-RU" dirty="0"/>
              <a:t>.</a:t>
            </a:r>
            <a:r>
              <a:rPr lang="ru-RU" dirty="0" smtClean="0"/>
              <a:t/>
            </a:r>
            <a:br>
              <a:rPr lang="ru-RU" dirty="0" smtClean="0"/>
            </a:br>
            <a:r>
              <a:rPr lang="ru-RU" dirty="0" smtClean="0"/>
              <a:t/>
            </a:r>
            <a:br>
              <a:rPr lang="ru-RU" dirty="0" smtClean="0"/>
            </a:br>
            <a:endParaRPr lang="ru-RU" dirty="0"/>
          </a:p>
        </p:txBody>
      </p:sp>
      <p:sp>
        <p:nvSpPr>
          <p:cNvPr id="4" name="TextBox 3"/>
          <p:cNvSpPr txBox="1"/>
          <p:nvPr/>
        </p:nvSpPr>
        <p:spPr>
          <a:xfrm>
            <a:off x="5364088" y="620688"/>
            <a:ext cx="3583059" cy="369332"/>
          </a:xfrm>
          <a:prstGeom prst="rect">
            <a:avLst/>
          </a:prstGeom>
          <a:noFill/>
        </p:spPr>
        <p:txBody>
          <a:bodyPr wrap="square" rtlCol="0">
            <a:spAutoFit/>
          </a:bodyPr>
          <a:lstStyle/>
          <a:p>
            <a:pPr algn="ctr"/>
            <a:r>
              <a:rPr lang="ru-RU" dirty="0" smtClean="0"/>
              <a:t>Рукопись Горького «На дне»</a:t>
            </a:r>
            <a:endParaRPr lang="ru-RU" dirty="0"/>
          </a:p>
        </p:txBody>
      </p:sp>
      <p:pic>
        <p:nvPicPr>
          <p:cNvPr id="7" name="Рисунок 6"/>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6072198" y="1857364"/>
            <a:ext cx="2136870" cy="340085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496" y="-3757"/>
            <a:ext cx="8229600" cy="624445"/>
          </a:xfrm>
        </p:spPr>
        <p:txBody>
          <a:bodyPr>
            <a:normAutofit fontScale="90000"/>
          </a:bodyPr>
          <a:lstStyle/>
          <a:p>
            <a:r>
              <a:rPr lang="ru-RU" dirty="0" smtClean="0">
                <a:latin typeface="Batang" panose="02030600000101010101" pitchFamily="18" charset="-127"/>
                <a:ea typeface="Batang" panose="02030600000101010101" pitchFamily="18" charset="-127"/>
              </a:rPr>
              <a:t>Публикация</a:t>
            </a:r>
            <a:endParaRPr lang="ru-RU" dirty="0">
              <a:latin typeface="Batang" panose="02030600000101010101" pitchFamily="18" charset="-127"/>
              <a:ea typeface="Batang" panose="02030600000101010101" pitchFamily="18" charset="-127"/>
            </a:endParaRPr>
          </a:p>
        </p:txBody>
      </p:sp>
      <p:sp>
        <p:nvSpPr>
          <p:cNvPr id="3" name="Содержимое 2"/>
          <p:cNvSpPr>
            <a:spLocks noGrp="1"/>
          </p:cNvSpPr>
          <p:nvPr>
            <p:ph idx="1"/>
          </p:nvPr>
        </p:nvSpPr>
        <p:spPr>
          <a:xfrm>
            <a:off x="0" y="798016"/>
            <a:ext cx="5004048" cy="5976664"/>
          </a:xfrm>
        </p:spPr>
        <p:txBody>
          <a:bodyPr>
            <a:normAutofit fontScale="77500" lnSpcReduction="20000"/>
          </a:bodyPr>
          <a:lstStyle/>
          <a:p>
            <a:pPr>
              <a:buNone/>
            </a:pPr>
            <a:r>
              <a:rPr lang="ru-RU" dirty="0" smtClean="0"/>
              <a:t>Пьеса «На дне» </a:t>
            </a:r>
            <a:r>
              <a:rPr lang="ru-RU" dirty="0"/>
              <a:t>была впервые напечатана отдельной книгой под заглавием </a:t>
            </a:r>
            <a:r>
              <a:rPr lang="ru-RU" dirty="0" smtClean="0"/>
              <a:t>«На </a:t>
            </a:r>
            <a:r>
              <a:rPr lang="ru-RU" dirty="0"/>
              <a:t>дне </a:t>
            </a:r>
            <a:r>
              <a:rPr lang="ru-RU" dirty="0" smtClean="0"/>
              <a:t>жизни» </a:t>
            </a:r>
            <a:r>
              <a:rPr lang="ru-RU" dirty="0"/>
              <a:t>в Мюнхене издательством Мархлевского и поступила в продажу в конце </a:t>
            </a:r>
            <a:r>
              <a:rPr lang="ru-RU" b="1" dirty="0"/>
              <a:t>декабря 1902 г. </a:t>
            </a:r>
            <a:endParaRPr lang="ru-RU" b="1" dirty="0" smtClean="0"/>
          </a:p>
          <a:p>
            <a:pPr>
              <a:buNone/>
            </a:pPr>
            <a:r>
              <a:rPr lang="ru-RU" dirty="0" smtClean="0"/>
              <a:t>В </a:t>
            </a:r>
            <a:r>
              <a:rPr lang="ru-RU" dirty="0"/>
              <a:t>России пьеса была впервые опубликована в </a:t>
            </a:r>
            <a:r>
              <a:rPr lang="ru-RU" b="1" dirty="0"/>
              <a:t>январе 1903 г. </a:t>
            </a:r>
            <a:r>
              <a:rPr lang="ru-RU" dirty="0"/>
              <a:t>под заглавием </a:t>
            </a:r>
            <a:r>
              <a:rPr lang="ru-RU" dirty="0" smtClean="0"/>
              <a:t>«На дне» </a:t>
            </a:r>
            <a:r>
              <a:rPr lang="ru-RU" dirty="0"/>
              <a:t>издательством товарищества </a:t>
            </a:r>
            <a:r>
              <a:rPr lang="ru-RU" dirty="0" smtClean="0"/>
              <a:t>«Знание» </a:t>
            </a:r>
            <a:r>
              <a:rPr lang="ru-RU" dirty="0"/>
              <a:t>(СПб). Книга пользовалась огромным </a:t>
            </a:r>
            <a:r>
              <a:rPr lang="ru-RU" dirty="0" smtClean="0"/>
              <a:t>спросом.</a:t>
            </a:r>
            <a:r>
              <a:rPr lang="ru-RU" dirty="0"/>
              <a:t> До этого ни одно литературное произведение не пользовалось подобным успехом.</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4" name="TextBox 3"/>
          <p:cNvSpPr txBox="1"/>
          <p:nvPr/>
        </p:nvSpPr>
        <p:spPr>
          <a:xfrm>
            <a:off x="5076055" y="1115452"/>
            <a:ext cx="3939331" cy="369332"/>
          </a:xfrm>
          <a:prstGeom prst="rect">
            <a:avLst/>
          </a:prstGeom>
          <a:noFill/>
        </p:spPr>
        <p:txBody>
          <a:bodyPr wrap="square" rtlCol="0">
            <a:spAutoFit/>
          </a:bodyPr>
          <a:lstStyle/>
          <a:p>
            <a:pPr algn="ctr"/>
            <a:r>
              <a:rPr lang="ru-RU" dirty="0" smtClean="0"/>
              <a:t>Обложка пьесы «На дне»</a:t>
            </a:r>
            <a:endParaRPr lang="ru-RU" dirty="0"/>
          </a:p>
        </p:txBody>
      </p:sp>
      <p:pic>
        <p:nvPicPr>
          <p:cNvPr id="6" name="Рисунок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24627" y="2143116"/>
            <a:ext cx="1892749" cy="250033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872" y="0"/>
            <a:ext cx="9252520" cy="568251"/>
          </a:xfrm>
        </p:spPr>
        <p:txBody>
          <a:bodyPr>
            <a:normAutofit fontScale="90000"/>
          </a:bodyPr>
          <a:lstStyle/>
          <a:p>
            <a:r>
              <a:rPr lang="ru-RU" dirty="0" smtClean="0">
                <a:latin typeface="Batang" panose="02030600000101010101" pitchFamily="18" charset="-127"/>
                <a:ea typeface="Batang" panose="02030600000101010101" pitchFamily="18" charset="-127"/>
              </a:rPr>
              <a:t>История постановки</a:t>
            </a:r>
            <a:endParaRPr lang="ru-RU" dirty="0">
              <a:latin typeface="Batang" panose="02030600000101010101" pitchFamily="18" charset="-127"/>
              <a:ea typeface="Batang" panose="02030600000101010101" pitchFamily="18" charset="-127"/>
            </a:endParaRPr>
          </a:p>
        </p:txBody>
      </p:sp>
      <p:sp>
        <p:nvSpPr>
          <p:cNvPr id="4" name="Содержимое 3"/>
          <p:cNvSpPr>
            <a:spLocks noGrp="1"/>
          </p:cNvSpPr>
          <p:nvPr>
            <p:ph sz="half" idx="2"/>
          </p:nvPr>
        </p:nvSpPr>
        <p:spPr>
          <a:xfrm>
            <a:off x="199565" y="836712"/>
            <a:ext cx="4160928" cy="6130636"/>
          </a:xfrm>
        </p:spPr>
        <p:txBody>
          <a:bodyPr>
            <a:noAutofit/>
          </a:bodyPr>
          <a:lstStyle/>
          <a:p>
            <a:pPr marL="0" indent="0">
              <a:buNone/>
            </a:pPr>
            <a:r>
              <a:rPr lang="ru-RU" sz="2000" dirty="0"/>
              <a:t>Театральная цензура сначала категорически запрещала пьесу </a:t>
            </a:r>
            <a:r>
              <a:rPr lang="ru-RU" sz="2000" dirty="0" smtClean="0"/>
              <a:t>«На дне» </a:t>
            </a:r>
            <a:r>
              <a:rPr lang="ru-RU" sz="2000" dirty="0"/>
              <a:t>к постановке. В конце концов Горькому удалось добиться постановки на единственной площадке - в </a:t>
            </a:r>
            <a:r>
              <a:rPr lang="ru-RU" sz="2000" b="1" i="1" dirty="0"/>
              <a:t>Московском Художественном театре</a:t>
            </a:r>
            <a:r>
              <a:rPr lang="ru-RU" sz="2000" dirty="0"/>
              <a:t>. При этом театральные цензоры внесли значительные изменения в текст, чтобы ослабить революционную направленность драмы. </a:t>
            </a:r>
            <a:endParaRPr lang="ru-RU" sz="2000" dirty="0" smtClean="0"/>
          </a:p>
          <a:p>
            <a:pPr marL="0" indent="0">
              <a:buNone/>
            </a:pPr>
            <a:r>
              <a:rPr lang="ru-RU" sz="2000" dirty="0" smtClean="0"/>
              <a:t>Впервые </a:t>
            </a:r>
            <a:r>
              <a:rPr lang="ru-RU" sz="2000" dirty="0"/>
              <a:t>пьеса была поставлена </a:t>
            </a:r>
            <a:endParaRPr lang="ru-RU" sz="2000" dirty="0" smtClean="0"/>
          </a:p>
          <a:p>
            <a:pPr marL="0" indent="0">
              <a:buNone/>
            </a:pPr>
            <a:r>
              <a:rPr lang="ru-RU" sz="2000" dirty="0" smtClean="0"/>
              <a:t>на </a:t>
            </a:r>
            <a:r>
              <a:rPr lang="ru-RU" sz="2000" dirty="0"/>
              <a:t>сцене </a:t>
            </a:r>
            <a:r>
              <a:rPr lang="ru-RU" sz="2000" b="1" dirty="0"/>
              <a:t>18 (31) декабря 1902 г</a:t>
            </a:r>
            <a:r>
              <a:rPr lang="ru-RU" sz="2000" b="1" dirty="0" smtClean="0"/>
              <a:t>.</a:t>
            </a:r>
          </a:p>
          <a:p>
            <a:pPr marL="0" indent="0">
              <a:buNone/>
            </a:pPr>
            <a:r>
              <a:rPr lang="ru-RU" sz="2000" b="1" dirty="0" smtClean="0"/>
              <a:t> </a:t>
            </a:r>
            <a:r>
              <a:rPr lang="ru-RU" sz="2000" dirty="0"/>
              <a:t>в Московском Художественном театре.</a:t>
            </a:r>
            <a:r>
              <a:rPr lang="ru-RU" sz="2000" dirty="0" smtClean="0"/>
              <a:t/>
            </a:r>
            <a:br>
              <a:rPr lang="ru-RU" sz="2000" dirty="0" smtClean="0"/>
            </a:br>
            <a:r>
              <a:rPr lang="ru-RU" sz="2000" dirty="0" smtClean="0"/>
              <a:t/>
            </a:r>
            <a:br>
              <a:rPr lang="ru-RU" sz="2000" dirty="0" smtClean="0"/>
            </a:br>
            <a:endParaRPr lang="ru-RU" sz="2000" dirty="0"/>
          </a:p>
        </p:txBody>
      </p:sp>
      <p:sp>
        <p:nvSpPr>
          <p:cNvPr id="5" name="Текст 4"/>
          <p:cNvSpPr>
            <a:spLocks noGrp="1"/>
          </p:cNvSpPr>
          <p:nvPr>
            <p:ph type="body" sz="quarter" idx="3"/>
          </p:nvPr>
        </p:nvSpPr>
        <p:spPr>
          <a:xfrm>
            <a:off x="4338301" y="722052"/>
            <a:ext cx="4767672" cy="1132557"/>
          </a:xfrm>
        </p:spPr>
        <p:txBody>
          <a:bodyPr>
            <a:normAutofit fontScale="25000" lnSpcReduction="20000"/>
          </a:bodyPr>
          <a:lstStyle/>
          <a:p>
            <a:r>
              <a:rPr lang="ru-RU" sz="7200" b="0" i="1" dirty="0" smtClean="0"/>
              <a:t>«Спектакль </a:t>
            </a:r>
            <a:r>
              <a:rPr lang="ru-RU" sz="7200" b="0" i="1" dirty="0"/>
              <a:t>имел потрясающий </a:t>
            </a:r>
            <a:r>
              <a:rPr lang="ru-RU" sz="7200" b="0" i="1" dirty="0" smtClean="0"/>
              <a:t>успех.</a:t>
            </a:r>
            <a:r>
              <a:rPr lang="en-US" sz="7200" b="0" i="1" dirty="0" smtClean="0"/>
              <a:t> </a:t>
            </a:r>
            <a:r>
              <a:rPr lang="ru-RU" sz="7200" b="0" i="1" dirty="0" smtClean="0"/>
              <a:t>Вызывали </a:t>
            </a:r>
            <a:r>
              <a:rPr lang="ru-RU" sz="7200" b="0" i="1" dirty="0"/>
              <a:t>без конца режиссеров, </a:t>
            </a:r>
            <a:r>
              <a:rPr lang="ru-RU" sz="7200" b="0" i="1" dirty="0" smtClean="0"/>
              <a:t>всех</a:t>
            </a:r>
            <a:r>
              <a:rPr lang="en-US" sz="7200" b="0" i="1" dirty="0" smtClean="0"/>
              <a:t> </a:t>
            </a:r>
            <a:r>
              <a:rPr lang="ru-RU" sz="7200" b="0" i="1" dirty="0" smtClean="0"/>
              <a:t>артистов </a:t>
            </a:r>
            <a:r>
              <a:rPr lang="ru-RU" sz="7200" b="0" i="1" dirty="0"/>
              <a:t>и... самого </a:t>
            </a:r>
            <a:r>
              <a:rPr lang="ru-RU" sz="7200" b="0" i="1" dirty="0" smtClean="0"/>
              <a:t>Горького».</a:t>
            </a:r>
            <a:endParaRPr lang="en-US" sz="7200" b="0" i="1" dirty="0" smtClean="0"/>
          </a:p>
          <a:p>
            <a:r>
              <a:rPr lang="ru-RU" sz="7200" b="0" i="1" dirty="0" smtClean="0"/>
              <a:t> К</a:t>
            </a:r>
            <a:r>
              <a:rPr lang="ru-RU" sz="7200" b="0" i="1" dirty="0"/>
              <a:t>. С. </a:t>
            </a:r>
            <a:r>
              <a:rPr lang="ru-RU" sz="7200" b="0" i="1" dirty="0" smtClean="0"/>
              <a:t>Станиславский</a:t>
            </a:r>
            <a:r>
              <a:rPr lang="ru-RU" sz="7200" b="0" i="1" dirty="0"/>
              <a:t>.</a:t>
            </a:r>
            <a:r>
              <a:rPr lang="ru-RU" i="1" dirty="0" smtClean="0"/>
              <a:t/>
            </a:r>
            <a:br>
              <a:rPr lang="ru-RU" i="1" dirty="0" smtClean="0"/>
            </a:br>
            <a:endParaRPr lang="ru-RU" i="1" dirty="0"/>
          </a:p>
        </p:txBody>
      </p:sp>
      <p:pic>
        <p:nvPicPr>
          <p:cNvPr id="3" name="Объект 2"/>
          <p:cNvPicPr>
            <a:picLocks noGrp="1" noChangeAspect="1"/>
          </p:cNvPicPr>
          <p:nvPr>
            <p:ph sz="quarter" idx="4"/>
          </p:nvPr>
        </p:nvPicPr>
        <p:blipFill>
          <a:blip r:embed="rId3" cstate="print">
            <a:extLst>
              <a:ext uri="{28A0092B-C50C-407E-A947-70E740481C1C}">
                <a14:useLocalDpi xmlns="" xmlns:a14="http://schemas.microsoft.com/office/drawing/2010/main" val="0"/>
              </a:ext>
            </a:extLst>
          </a:blip>
          <a:stretch>
            <a:fillRect/>
          </a:stretch>
        </p:blipFill>
        <p:spPr>
          <a:xfrm>
            <a:off x="6572264" y="1857364"/>
            <a:ext cx="2308680" cy="2321093"/>
          </a:xfrm>
          <a:prstGeom prst="rect">
            <a:avLst/>
          </a:prstGeom>
          <a:ln w="88900" cap="sq" cmpd="thickThin">
            <a:solidFill>
              <a:srgbClr val="000000"/>
            </a:solidFill>
            <a:prstDash val="solid"/>
            <a:miter lim="800000"/>
          </a:ln>
          <a:effectLst>
            <a:innerShdw blurRad="76200">
              <a:srgbClr val="000000"/>
            </a:innerShdw>
          </a:effectLst>
        </p:spPr>
      </p:pic>
      <p:sp>
        <p:nvSpPr>
          <p:cNvPr id="6" name="Прямоугольник 5"/>
          <p:cNvSpPr/>
          <p:nvPr/>
        </p:nvSpPr>
        <p:spPr>
          <a:xfrm>
            <a:off x="6786578" y="4357694"/>
            <a:ext cx="2013693" cy="338554"/>
          </a:xfrm>
          <a:prstGeom prst="rect">
            <a:avLst/>
          </a:prstGeom>
        </p:spPr>
        <p:txBody>
          <a:bodyPr wrap="none">
            <a:spAutoFit/>
          </a:bodyPr>
          <a:lstStyle/>
          <a:p>
            <a:r>
              <a:rPr lang="ru-RU" sz="1600" b="1" i="1" dirty="0" smtClean="0"/>
              <a:t>К. С. Станиславский</a:t>
            </a:r>
            <a:endParaRPr lang="ru-RU" dirty="0"/>
          </a:p>
        </p:txBody>
      </p:sp>
      <p:pic>
        <p:nvPicPr>
          <p:cNvPr id="1026" name="Picture 2" descr="C:\Users\Алексей\Pictures\афиша.jpg"/>
          <p:cNvPicPr>
            <a:picLocks noChangeAspect="1" noChangeArrowheads="1"/>
          </p:cNvPicPr>
          <p:nvPr/>
        </p:nvPicPr>
        <p:blipFill>
          <a:blip r:embed="rId4" cstate="print"/>
          <a:srcRect/>
          <a:stretch>
            <a:fillRect/>
          </a:stretch>
        </p:blipFill>
        <p:spPr bwMode="auto">
          <a:xfrm>
            <a:off x="4000496" y="4429132"/>
            <a:ext cx="2714644" cy="1789511"/>
          </a:xfrm>
          <a:prstGeom prst="rect">
            <a:avLst/>
          </a:prstGeom>
          <a:noFill/>
        </p:spPr>
      </p:pic>
      <p:sp>
        <p:nvSpPr>
          <p:cNvPr id="8" name="TextBox 7"/>
          <p:cNvSpPr txBox="1"/>
          <p:nvPr/>
        </p:nvSpPr>
        <p:spPr>
          <a:xfrm>
            <a:off x="4071934" y="6286520"/>
            <a:ext cx="2477153" cy="369332"/>
          </a:xfrm>
          <a:prstGeom prst="rect">
            <a:avLst/>
          </a:prstGeom>
          <a:noFill/>
        </p:spPr>
        <p:txBody>
          <a:bodyPr wrap="none" rtlCol="0">
            <a:spAutoFit/>
          </a:bodyPr>
          <a:lstStyle/>
          <a:p>
            <a:r>
              <a:rPr lang="ru-RU" dirty="0" smtClean="0"/>
              <a:t>Афиша пьесы «На дне»</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7484" y="11266"/>
            <a:ext cx="8229600" cy="706090"/>
          </a:xfrm>
        </p:spPr>
        <p:txBody>
          <a:bodyPr>
            <a:normAutofit fontScale="90000"/>
          </a:bodyPr>
          <a:lstStyle/>
          <a:p>
            <a:r>
              <a:rPr lang="ru-RU" dirty="0" smtClean="0">
                <a:latin typeface="Batang" panose="02030600000101010101" pitchFamily="18" charset="-127"/>
                <a:ea typeface="Batang" panose="02030600000101010101" pitchFamily="18" charset="-127"/>
              </a:rPr>
              <a:t>«На дне» МХАТ</a:t>
            </a:r>
            <a:endParaRPr lang="ru-RU" dirty="0">
              <a:latin typeface="Batang" panose="02030600000101010101" pitchFamily="18" charset="-127"/>
              <a:ea typeface="Batang" panose="02030600000101010101" pitchFamily="18" charset="-127"/>
            </a:endParaRPr>
          </a:p>
        </p:txBody>
      </p:sp>
      <p:pic>
        <p:nvPicPr>
          <p:cNvPr id="4" name="Объект 3"/>
          <p:cNvPicPr>
            <a:picLocks noGrp="1" noChangeAspect="1"/>
          </p:cNvPicPr>
          <p:nvPr>
            <p:ph idx="1"/>
          </p:nvPr>
        </p:nvPicPr>
        <p:blipFill>
          <a:blip r:embed="rId3">
            <a:extLst>
              <a:ext uri="{28A0092B-C50C-407E-A947-70E740481C1C}">
                <a14:useLocalDpi xmlns="" xmlns:a14="http://schemas.microsoft.com/office/drawing/2010/main" val="0"/>
              </a:ext>
            </a:extLst>
          </a:blip>
          <a:stretch>
            <a:fillRect/>
          </a:stretch>
        </p:blipFill>
        <p:spPr>
          <a:xfrm>
            <a:off x="714348" y="1428736"/>
            <a:ext cx="8021579" cy="412846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000100" y="1214422"/>
            <a:ext cx="6962546" cy="4558708"/>
          </a:xfrm>
          <a:prstGeom prst="rect">
            <a:avLst/>
          </a:prstGeom>
        </p:spPr>
      </p:pic>
    </p:spTree>
    <p:extLst>
      <p:ext uri="{BB962C8B-B14F-4D97-AF65-F5344CB8AC3E}">
        <p14:creationId xmlns="" xmlns:p14="http://schemas.microsoft.com/office/powerpoint/2010/main" val="2000386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5000"/>
            <a:lum/>
          </a:blip>
          <a:srcRect/>
          <a:stretch>
            <a:fillRect l="-10000" r="-10000"/>
          </a:stretch>
        </a:blip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18209" y="1288988"/>
            <a:ext cx="3305175" cy="5153025"/>
          </a:xfrm>
          <a:prstGeom prst="rect">
            <a:avLst/>
          </a:prstGeom>
          <a:ln>
            <a:noFill/>
          </a:ln>
          <a:effectLst>
            <a:outerShdw blurRad="190500" algn="tl" rotWithShape="0">
              <a:srgbClr val="000000">
                <a:alpha val="70000"/>
              </a:srgbClr>
            </a:outerShdw>
          </a:effectLst>
        </p:spPr>
      </p:pic>
      <p:pic>
        <p:nvPicPr>
          <p:cNvPr id="3" name="Рисунок 2"/>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6140743" y="1309217"/>
            <a:ext cx="3003257" cy="5112568"/>
          </a:xfrm>
          <a:prstGeom prst="rect">
            <a:avLst/>
          </a:prstGeom>
          <a:ln>
            <a:noFill/>
          </a:ln>
          <a:effectLst>
            <a:outerShdw blurRad="190500" algn="tl" rotWithShape="0">
              <a:srgbClr val="000000">
                <a:alpha val="70000"/>
              </a:srgbClr>
            </a:outerShdw>
          </a:effectLst>
        </p:spPr>
      </p:pic>
      <p:sp>
        <p:nvSpPr>
          <p:cNvPr id="5" name="Заголовок 4"/>
          <p:cNvSpPr>
            <a:spLocks noGrp="1"/>
          </p:cNvSpPr>
          <p:nvPr>
            <p:ph type="title"/>
          </p:nvPr>
        </p:nvSpPr>
        <p:spPr>
          <a:xfrm>
            <a:off x="2897101" y="606078"/>
            <a:ext cx="3603400" cy="346050"/>
          </a:xfrm>
        </p:spPr>
        <p:txBody>
          <a:bodyPr>
            <a:noAutofit/>
          </a:bodyPr>
          <a:lstStyle/>
          <a:p>
            <a:r>
              <a:rPr lang="ru-RU" sz="1800" i="1" dirty="0" smtClean="0"/>
              <a:t>Лука</a:t>
            </a:r>
            <a:endParaRPr lang="ru-RU" sz="1800" i="1" dirty="0"/>
          </a:p>
        </p:txBody>
      </p:sp>
      <p:sp>
        <p:nvSpPr>
          <p:cNvPr id="6" name="Объект 5"/>
          <p:cNvSpPr>
            <a:spLocks noGrp="1"/>
          </p:cNvSpPr>
          <p:nvPr>
            <p:ph sz="half" idx="1"/>
          </p:nvPr>
        </p:nvSpPr>
        <p:spPr>
          <a:xfrm>
            <a:off x="152276" y="992586"/>
            <a:ext cx="3305175" cy="316631"/>
          </a:xfrm>
        </p:spPr>
        <p:txBody>
          <a:bodyPr>
            <a:normAutofit fontScale="62500" lnSpcReduction="20000"/>
          </a:bodyPr>
          <a:lstStyle/>
          <a:p>
            <a:pPr marL="0" indent="0" algn="ctr">
              <a:buNone/>
            </a:pPr>
            <a:r>
              <a:rPr lang="ru-RU" i="1" dirty="0" smtClean="0"/>
              <a:t>Сатин</a:t>
            </a:r>
            <a:endParaRPr lang="ru-RU" i="1" dirty="0"/>
          </a:p>
        </p:txBody>
      </p:sp>
      <p:sp>
        <p:nvSpPr>
          <p:cNvPr id="7" name="Объект 6"/>
          <p:cNvSpPr>
            <a:spLocks noGrp="1"/>
          </p:cNvSpPr>
          <p:nvPr>
            <p:ph sz="half" idx="2"/>
          </p:nvPr>
        </p:nvSpPr>
        <p:spPr>
          <a:xfrm>
            <a:off x="5940152" y="952128"/>
            <a:ext cx="3003257" cy="316632"/>
          </a:xfrm>
        </p:spPr>
        <p:txBody>
          <a:bodyPr>
            <a:normAutofit fontScale="62500" lnSpcReduction="20000"/>
          </a:bodyPr>
          <a:lstStyle/>
          <a:p>
            <a:pPr marL="0" indent="0" algn="ctr">
              <a:buNone/>
            </a:pPr>
            <a:r>
              <a:rPr lang="ru-RU" i="1" dirty="0" smtClean="0"/>
              <a:t>Настя</a:t>
            </a:r>
            <a:endParaRPr lang="ru-RU" i="1" dirty="0"/>
          </a:p>
        </p:txBody>
      </p:sp>
      <p:pic>
        <p:nvPicPr>
          <p:cNvPr id="8" name="Рисунок 7"/>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2897101" y="992585"/>
            <a:ext cx="3603400" cy="5246343"/>
          </a:xfrm>
          <a:prstGeom prst="rect">
            <a:avLst/>
          </a:prstGeom>
          <a:ln>
            <a:noFill/>
          </a:ln>
          <a:effectLst>
            <a:outerShdw blurRad="190500" algn="tl" rotWithShape="0">
              <a:srgbClr val="000000">
                <a:alpha val="70000"/>
              </a:srgbClr>
            </a:outerShdw>
          </a:effectLst>
        </p:spPr>
      </p:pic>
    </p:spTree>
    <p:extLst>
      <p:ext uri="{BB962C8B-B14F-4D97-AF65-F5344CB8AC3E}">
        <p14:creationId xmlns="" xmlns:p14="http://schemas.microsoft.com/office/powerpoint/2010/main" val="1756488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5724128" y="1571611"/>
            <a:ext cx="3210219" cy="5452109"/>
          </a:xfrm>
          <a:prstGeom prst="rect">
            <a:avLst/>
          </a:prstGeom>
          <a:ln>
            <a:noFill/>
          </a:ln>
          <a:effectLst>
            <a:outerShdw blurRad="190500" algn="tl" rotWithShape="0">
              <a:srgbClr val="000000">
                <a:alpha val="70000"/>
              </a:srgbClr>
            </a:outerShdw>
          </a:effectLst>
        </p:spPr>
      </p:pic>
      <p:pic>
        <p:nvPicPr>
          <p:cNvPr id="5" name="Рисунок 4"/>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357158" y="2143116"/>
            <a:ext cx="3635240" cy="4311360"/>
          </a:xfrm>
          <a:prstGeom prst="rect">
            <a:avLst/>
          </a:prstGeom>
          <a:ln>
            <a:noFill/>
          </a:ln>
          <a:effectLst>
            <a:outerShdw blurRad="190500" algn="tl" rotWithShape="0">
              <a:srgbClr val="000000">
                <a:alpha val="70000"/>
              </a:srgbClr>
            </a:outerShdw>
          </a:effectLst>
        </p:spPr>
      </p:pic>
      <p:pic>
        <p:nvPicPr>
          <p:cNvPr id="2" name="Рисунок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214678" y="642918"/>
            <a:ext cx="2870630" cy="2253444"/>
          </a:xfrm>
          <a:prstGeom prst="rect">
            <a:avLst/>
          </a:prstGeom>
          <a:ln>
            <a:noFill/>
          </a:ln>
          <a:effectLst>
            <a:outerShdw blurRad="190500" algn="tl" rotWithShape="0">
              <a:srgbClr val="000000">
                <a:alpha val="70000"/>
              </a:srgbClr>
            </a:outerShdw>
          </a:effectLst>
        </p:spPr>
      </p:pic>
      <p:sp>
        <p:nvSpPr>
          <p:cNvPr id="6" name="Заголовок 5"/>
          <p:cNvSpPr>
            <a:spLocks noGrp="1"/>
          </p:cNvSpPr>
          <p:nvPr>
            <p:ph type="title"/>
          </p:nvPr>
        </p:nvSpPr>
        <p:spPr>
          <a:xfrm>
            <a:off x="2915816" y="-99392"/>
            <a:ext cx="3510505" cy="504056"/>
          </a:xfrm>
        </p:spPr>
        <p:txBody>
          <a:bodyPr>
            <a:normAutofit/>
          </a:bodyPr>
          <a:lstStyle/>
          <a:p>
            <a:r>
              <a:rPr lang="ru-RU" sz="2000" i="1" dirty="0" smtClean="0"/>
              <a:t>Костылёв</a:t>
            </a:r>
            <a:endParaRPr lang="ru-RU" sz="2000" i="1" dirty="0"/>
          </a:p>
        </p:txBody>
      </p:sp>
      <p:sp>
        <p:nvSpPr>
          <p:cNvPr id="7" name="Объект 6"/>
          <p:cNvSpPr>
            <a:spLocks noGrp="1"/>
          </p:cNvSpPr>
          <p:nvPr>
            <p:ph sz="half" idx="1"/>
          </p:nvPr>
        </p:nvSpPr>
        <p:spPr>
          <a:xfrm>
            <a:off x="191318" y="1344122"/>
            <a:ext cx="4128654" cy="388639"/>
          </a:xfrm>
        </p:spPr>
        <p:txBody>
          <a:bodyPr>
            <a:normAutofit fontScale="85000" lnSpcReduction="20000"/>
          </a:bodyPr>
          <a:lstStyle/>
          <a:p>
            <a:pPr marL="0" indent="0" algn="ctr">
              <a:buNone/>
            </a:pPr>
            <a:r>
              <a:rPr lang="ru-RU" i="1" dirty="0" smtClean="0"/>
              <a:t>Барон</a:t>
            </a:r>
            <a:endParaRPr lang="ru-RU" i="1" dirty="0"/>
          </a:p>
        </p:txBody>
      </p:sp>
      <p:sp>
        <p:nvSpPr>
          <p:cNvPr id="8" name="Объект 7"/>
          <p:cNvSpPr>
            <a:spLocks noGrp="1"/>
          </p:cNvSpPr>
          <p:nvPr>
            <p:ph sz="half" idx="2"/>
          </p:nvPr>
        </p:nvSpPr>
        <p:spPr>
          <a:xfrm>
            <a:off x="6948264" y="1072454"/>
            <a:ext cx="3024336" cy="432048"/>
          </a:xfrm>
        </p:spPr>
        <p:txBody>
          <a:bodyPr>
            <a:normAutofit fontScale="85000" lnSpcReduction="20000"/>
          </a:bodyPr>
          <a:lstStyle/>
          <a:p>
            <a:pPr marL="0" indent="0" algn="ctr">
              <a:buNone/>
            </a:pPr>
            <a:r>
              <a:rPr lang="ru-RU" i="1" dirty="0" smtClean="0"/>
              <a:t>Актёр</a:t>
            </a:r>
            <a:endParaRPr lang="ru-RU" i="1" dirty="0"/>
          </a:p>
        </p:txBody>
      </p:sp>
    </p:spTree>
    <p:extLst>
      <p:ext uri="{BB962C8B-B14F-4D97-AF65-F5344CB8AC3E}">
        <p14:creationId xmlns="" xmlns:p14="http://schemas.microsoft.com/office/powerpoint/2010/main" val="1603714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2476</Words>
  <Application>Microsoft Office PowerPoint</Application>
  <PresentationFormat>Экран (4:3)</PresentationFormat>
  <Paragraphs>160</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Максим Горький «На дне»</vt:lpstr>
      <vt:lpstr>История создания Работа над текстом</vt:lpstr>
      <vt:lpstr>Поиски названия</vt:lpstr>
      <vt:lpstr>Публикация</vt:lpstr>
      <vt:lpstr>История постановки</vt:lpstr>
      <vt:lpstr>«На дне» МХАТ</vt:lpstr>
      <vt:lpstr>Слайд 7</vt:lpstr>
      <vt:lpstr>Лука</vt:lpstr>
      <vt:lpstr>Костылёв</vt:lpstr>
      <vt:lpstr>В.А.Гиляровский  Час "на дне"  </vt:lpstr>
      <vt:lpstr>Слайд 11</vt:lpstr>
      <vt:lpstr>Слайд 12</vt:lpstr>
      <vt:lpstr>Поговорим о героях</vt:lpstr>
      <vt:lpstr>Прототипы героев</vt:lpstr>
      <vt:lpstr>Характеристика героев пьесы </vt:lpstr>
      <vt:lpstr>Слайд 16</vt:lpstr>
      <vt:lpstr>Слайд 17</vt:lpstr>
      <vt:lpstr>Женские образы в пьесе</vt:lpstr>
      <vt:lpstr>Пепел, Василиса и Наталья «Любовный треугольник»</vt:lpstr>
      <vt:lpstr>Слайд 20</vt:lpstr>
      <vt:lpstr>Три правды в пьесе </vt:lpstr>
      <vt:lpstr>Традиционная интерпретация пьесы</vt:lpstr>
      <vt:lpstr>Новаторство Горького-драматурга</vt:lpstr>
      <vt:lpstr>Почему драма</vt:lpstr>
      <vt:lpstr>Авторская позиция и способы ее выражения</vt:lpstr>
      <vt:lpstr>Слайд 26</vt:lpstr>
      <vt:lpstr>Отзывы о пьесе современников</vt:lpstr>
      <vt:lpstr>Слайд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Максим Горький «На дне»</dc:title>
  <dc:creator>Наталья</dc:creator>
  <cp:lastModifiedBy>Наталья</cp:lastModifiedBy>
  <cp:revision>69</cp:revision>
  <dcterms:created xsi:type="dcterms:W3CDTF">2019-11-15T19:24:06Z</dcterms:created>
  <dcterms:modified xsi:type="dcterms:W3CDTF">2019-12-04T19:56:37Z</dcterms:modified>
</cp:coreProperties>
</file>