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09" r:id="rId1"/>
    <p:sldMasterId id="2147483721" r:id="rId2"/>
  </p:sldMasterIdLst>
  <p:notesMasterIdLst>
    <p:notesMasterId r:id="rId49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1" r:id="rId47"/>
    <p:sldId id="300" r:id="rId48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Lucida Sans Unicode" charset="0"/>
        <a:cs typeface="Lucida Sans Unicode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</p:spTree>
    <p:extLst>
      <p:ext uri="{BB962C8B-B14F-4D97-AF65-F5344CB8AC3E}">
        <p14:creationId xmlns:p14="http://schemas.microsoft.com/office/powerpoint/2010/main" val="37653382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4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065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68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373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475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577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782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88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98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246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08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192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294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39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499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601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704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806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909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011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349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113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216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318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421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52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625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728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830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933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035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137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24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342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44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54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64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553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656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758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861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96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3159125"/>
            <a:ext cx="457200" cy="1035050"/>
          </a:xfrm>
          <a:prstGeom prst="rect">
            <a:avLst/>
          </a:prstGeom>
          <a:noFill/>
        </p:spPr>
        <p:txBody>
          <a:bodyPr lIns="0" tIns="9144" rIns="0" bIns="9144" anchor="ctr">
            <a:spAutoFit/>
          </a:bodyPr>
          <a:lstStyle/>
          <a:p>
            <a:pPr>
              <a:defRPr/>
            </a:pPr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/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E58F3-E4A0-4E51-9C2E-7DD7E80982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843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28B08-2240-4AF3-94AA-7BF01E8EF0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553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4C0F7-FA91-4E4F-A88F-29771435CB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6568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3159125"/>
            <a:ext cx="457200" cy="1035050"/>
          </a:xfrm>
          <a:prstGeom prst="rect">
            <a:avLst/>
          </a:prstGeom>
          <a:noFill/>
        </p:spPr>
        <p:txBody>
          <a:bodyPr lIns="0" tIns="9144" rIns="0" bIns="9144" anchor="ctr">
            <a:spAutoFit/>
          </a:bodyPr>
          <a:lstStyle/>
          <a:p>
            <a:pPr>
              <a:defRPr/>
            </a:pPr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/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C0269-40CA-4430-B5AD-FB030905B2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76940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A5C31-F3B0-45FF-A216-71604FBE7B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3038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67200" y="4075113"/>
            <a:ext cx="457200" cy="101441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273B9-5F9F-450A-960E-5A88F5062F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7694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CB9D0-246C-401F-AC9B-1B8361D44F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3921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57275" y="520700"/>
            <a:ext cx="457200" cy="9223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79963" y="520700"/>
            <a:ext cx="457200" cy="9223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15651D-DBAD-4D0E-AF82-76622AE9E3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1373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E7EBB-C8E3-4FD4-B3F6-888F4967A0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28650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B8A01-64EC-4E9F-86B3-84927CFCD8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89589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29238" y="1774825"/>
            <a:ext cx="457200" cy="12303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en-US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0441F-B977-425D-855E-1340484916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8182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493437-63CC-4A53-9A4A-8A95A91C22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18437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35225" y="3332163"/>
            <a:ext cx="457200" cy="92233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6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FBD53-404B-4D80-80C9-956DBAD29B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3637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F42260-4B0C-4440-8C40-A5A59D1183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5170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0FF5BD-8895-49DE-B7F2-A77F04AE64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2259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7770813" cy="182721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38121-5688-4B21-BBAA-4C44B3D2CB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073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67200" y="4075113"/>
            <a:ext cx="457200" cy="101441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AB329-3628-41E7-A0A7-09C359898C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2828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E13A95-0963-479D-903E-23324E4E3F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498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57275" y="520700"/>
            <a:ext cx="457200" cy="9223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79963" y="520700"/>
            <a:ext cx="457200" cy="9223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8C8C83-F490-4C43-BB93-FC1691EE3D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913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9B14B-707A-496F-8EB2-4B9A21423C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9944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6B87-FE4D-4CBA-AD02-47615695C1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994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29238" y="1774825"/>
            <a:ext cx="457200" cy="12303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en-US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0A966-143E-4608-81D5-994C6094F1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479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35225" y="3332163"/>
            <a:ext cx="457200" cy="92233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6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BC9B2-2083-423E-9097-A978586257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133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875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0"/>
            <a:ext cx="6096000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325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325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 smtClean="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>
              <a:defRPr/>
            </a:pPr>
            <a:fld id="{6A3194A1-622C-43E4-9D0D-DDC85F3432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45" r:id="rId2"/>
    <p:sldLayoutId id="2147483758" r:id="rId3"/>
    <p:sldLayoutId id="2147483746" r:id="rId4"/>
    <p:sldLayoutId id="2147483759" r:id="rId5"/>
    <p:sldLayoutId id="2147483747" r:id="rId6"/>
    <p:sldLayoutId id="2147483748" r:id="rId7"/>
    <p:sldLayoutId id="2147483760" r:id="rId8"/>
    <p:sldLayoutId id="2147483761" r:id="rId9"/>
    <p:sldLayoutId id="2147483749" r:id="rId10"/>
    <p:sldLayoutId id="214748375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Palatino Linotype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Palatino Linotype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Palatino Linotype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Palatino Linotype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55588" algn="l" rtl="0" fontAlgn="base">
        <a:spcBef>
          <a:spcPct val="20000"/>
        </a:spcBef>
        <a:spcAft>
          <a:spcPct val="0"/>
        </a:spcAft>
        <a:buSzPct val="60000"/>
        <a:buFont typeface="Wingdings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39763" indent="-255588" algn="l" rtl="0" fontAlgn="base">
        <a:spcBef>
          <a:spcPct val="20000"/>
        </a:spcBef>
        <a:spcAft>
          <a:spcPct val="0"/>
        </a:spcAft>
        <a:buSzPct val="60000"/>
        <a:buFont typeface="Wingdings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4888" indent="-255588" algn="l" rtl="0" fontAlgn="base">
        <a:spcBef>
          <a:spcPct val="20000"/>
        </a:spcBef>
        <a:spcAft>
          <a:spcPct val="0"/>
        </a:spcAft>
        <a:buSzPct val="60000"/>
        <a:buFont typeface="Wingdings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5588" algn="l" rtl="0" fontAlgn="base">
        <a:spcBef>
          <a:spcPct val="20000"/>
        </a:spcBef>
        <a:spcAft>
          <a:spcPct val="0"/>
        </a:spcAft>
        <a:buSzPct val="60000"/>
        <a:buFont typeface="Wingdings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4650" indent="-255588" algn="l" rtl="0" fontAlgn="base">
        <a:spcBef>
          <a:spcPct val="20000"/>
        </a:spcBef>
        <a:spcAft>
          <a:spcPct val="0"/>
        </a:spcAft>
        <a:buSzPct val="60000"/>
        <a:buFont typeface="Wingdings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875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0"/>
            <a:ext cx="6096000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325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325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 smtClean="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>
              <a:defRPr/>
            </a:pPr>
            <a:fld id="{77311B16-E72D-440B-B960-0FAEEB1808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2" r:id="rId1"/>
    <p:sldLayoutId id="2147483751" r:id="rId2"/>
    <p:sldLayoutId id="2147483763" r:id="rId3"/>
    <p:sldLayoutId id="2147483752" r:id="rId4"/>
    <p:sldLayoutId id="2147483764" r:id="rId5"/>
    <p:sldLayoutId id="2147483753" r:id="rId6"/>
    <p:sldLayoutId id="2147483754" r:id="rId7"/>
    <p:sldLayoutId id="2147483765" r:id="rId8"/>
    <p:sldLayoutId id="2147483766" r:id="rId9"/>
    <p:sldLayoutId id="2147483755" r:id="rId10"/>
    <p:sldLayoutId id="2147483756" r:id="rId11"/>
    <p:sldLayoutId id="2147483767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Palatino Linotype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Palatino Linotype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Palatino Linotype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Palatino Linotype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55588" algn="l" rtl="0" fontAlgn="base">
        <a:spcBef>
          <a:spcPct val="20000"/>
        </a:spcBef>
        <a:spcAft>
          <a:spcPct val="0"/>
        </a:spcAft>
        <a:buSzPct val="60000"/>
        <a:buFont typeface="Wingdings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39763" indent="-255588" algn="l" rtl="0" fontAlgn="base">
        <a:spcBef>
          <a:spcPct val="20000"/>
        </a:spcBef>
        <a:spcAft>
          <a:spcPct val="0"/>
        </a:spcAft>
        <a:buSzPct val="60000"/>
        <a:buFont typeface="Wingdings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4888" indent="-255588" algn="l" rtl="0" fontAlgn="base">
        <a:spcBef>
          <a:spcPct val="20000"/>
        </a:spcBef>
        <a:spcAft>
          <a:spcPct val="0"/>
        </a:spcAft>
        <a:buSzPct val="60000"/>
        <a:buFont typeface="Wingdings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5588" algn="l" rtl="0" fontAlgn="base">
        <a:spcBef>
          <a:spcPct val="20000"/>
        </a:spcBef>
        <a:spcAft>
          <a:spcPct val="0"/>
        </a:spcAft>
        <a:buSzPct val="60000"/>
        <a:buFont typeface="Wingdings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4650" indent="-255588" algn="l" rtl="0" fontAlgn="base">
        <a:spcBef>
          <a:spcPct val="20000"/>
        </a:spcBef>
        <a:spcAft>
          <a:spcPct val="0"/>
        </a:spcAft>
        <a:buSzPct val="60000"/>
        <a:buFont typeface="Wingdings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516" TargetMode="External"/><Relationship Id="rId3" Type="http://schemas.openxmlformats.org/officeDocument/2006/relationships/hyperlink" Target="http://ru.wikipedia.org/wiki/1485" TargetMode="External"/><Relationship Id="rId7" Type="http://schemas.openxmlformats.org/officeDocument/2006/relationships/hyperlink" Target="http://ru.wikipedia.org/wiki/1508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4%D0%BE%D1%80%D1%82%D0%B8%D1%84%D0%B8%D0%BA%D0%B0%D1%86%D0%B8%D0%BE%D0%BD%D0%BD%D0%BE%D0%B5_%D1%81%D0%BE%D0%BE%D1%80%D1%83%D0%B6%D0%B5%D0%BD%D0%B8%D0%B5" TargetMode="External"/><Relationship Id="rId5" Type="http://schemas.openxmlformats.org/officeDocument/2006/relationships/hyperlink" Target="http://ru.wikipedia.org/wiki/%D0%98%D0%B2%D0%B0%D0%BD_III" TargetMode="External"/><Relationship Id="rId10" Type="http://schemas.openxmlformats.org/officeDocument/2006/relationships/hyperlink" Target="http://ru.wikipedia.org/wiki/%D0%9D%D0%B5%D0%B3%D0%BB%D0%B8%D0%BD%D0%BD%D0%B0%D1%8F_(%D1%80%D0%B5%D0%BA%D0%B0)" TargetMode="External"/><Relationship Id="rId4" Type="http://schemas.openxmlformats.org/officeDocument/2006/relationships/hyperlink" Target="http://ru.wikipedia.org/wiki/1495" TargetMode="External"/><Relationship Id="rId9" Type="http://schemas.openxmlformats.org/officeDocument/2006/relationships/hyperlink" Target="http://ru.wikipedia.org/wiki/%D0%9A%D1%80%D0%B0%D1%81%D0%BD%D0%B0%D1%8F_%D0%BF%D0%BB%D0%BE%D1%89%D0%B0%D0%B4%D1%8C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787" TargetMode="External"/><Relationship Id="rId3" Type="http://schemas.openxmlformats.org/officeDocument/2006/relationships/hyperlink" Target="http://ru.wikipedia.org/wiki/1702" TargetMode="External"/><Relationship Id="rId7" Type="http://schemas.openxmlformats.org/officeDocument/2006/relationships/hyperlink" Target="http://ru.wikipedia.org/wiki/1776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/index.php?title=%D0%A7%D0%BE%D0%B3%D0%BB%D0%BE%D0%BA%D0%BE%D0%B2,_%D0%9C%D0%B8%D1%85%D0%B0%D0%B8%D0%BB_%D0%98%D0%B2%D0%B0%D0%BD%D0%BE%D0%B2%D0%B8%D1%87&amp;action=edit&amp;redlink=1" TargetMode="External"/><Relationship Id="rId11" Type="http://schemas.openxmlformats.org/officeDocument/2006/relationships/image" Target="../media/image14.jpeg"/><Relationship Id="rId5" Type="http://schemas.openxmlformats.org/officeDocument/2006/relationships/hyperlink" Target="http://ru.wikipedia.org/wiki/%D0%90%D1%80%D1%81%D0%B5%D0%BD%D0%B0%D0%BB_%D0%9C%D0%BE%D1%81%D0%BA%D0%BE%D0%B2%D1%81%D0%BA%D0%BE%D0%B3%D0%BE_%D0%9A%D1%80%D0%B5%D0%BC%D0%BB%D1%8F" TargetMode="External"/><Relationship Id="rId10" Type="http://schemas.openxmlformats.org/officeDocument/2006/relationships/hyperlink" Target="http://ru.wikipedia.org/wiki/%D0%9A%D0%B0%D0%B7%D0%B0%D0%BA%D0%BE%D0%B2,_%D0%9C%D0%B0%D1%82%D0%B2%D0%B5%D0%B9_%D0%A4%D1%91%D0%B4%D0%BE%D1%80%D0%BE%D0%B2%D0%B8%D1%87" TargetMode="External"/><Relationship Id="rId4" Type="http://schemas.openxmlformats.org/officeDocument/2006/relationships/hyperlink" Target="http://ru.wikipedia.org/wiki/1736" TargetMode="External"/><Relationship Id="rId9" Type="http://schemas.openxmlformats.org/officeDocument/2006/relationships/hyperlink" Target="http://ru.wikipedia.org/wiki/%D0%A1%D0%B5%D0%BD%D0%B0%D1%82%D1%81%D0%BA%D0%B8%D0%B9_%D0%B4%D0%B2%D0%BE%D1%80%D0%B5%D1%86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3%D0%B3%D0%BB%D0%BE%D0%B2%D0%B0%D1%8F_%D0%90%D1%80%D1%81%D0%B5%D0%BD%D0%B0%D0%BB%D1%8C%D0%BD%D0%B0%D1%8F_%D0%B1%D0%B0%D1%88%D0%BD%D1%8F" TargetMode="External"/><Relationship Id="rId3" Type="http://schemas.openxmlformats.org/officeDocument/2006/relationships/hyperlink" Target="http://ru.wikipedia.org/wiki/1812_%D0%B3%D0%BE%D0%B4" TargetMode="External"/><Relationship Id="rId7" Type="http://schemas.openxmlformats.org/officeDocument/2006/relationships/hyperlink" Target="http://ru.wikipedia.org/wiki/%D0%9F%D0%B5%D1%80%D0%B2%D0%B0%D1%8F_%D0%91%D0%B5%D0%B7%D1%8B%D0%BC%D1%8F%D0%BD%D0%BD%D0%B0%D1%8F_%D0%B1%D0%B0%D1%88%D0%BD%D1%8F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F%D0%B5%D1%82%D1%80%D0%BE%D0%B2%D1%81%D0%BA%D0%B0%D1%8F_%D0%B1%D0%B0%D1%88%D0%BD%D1%8F" TargetMode="External"/><Relationship Id="rId5" Type="http://schemas.openxmlformats.org/officeDocument/2006/relationships/hyperlink" Target="http://ru.wikipedia.org/wiki/%D0%92%D0%BE%D0%B4%D0%BE%D0%B2%D0%B7%D0%B2%D0%BE%D0%B4%D0%BD%D0%B0%D1%8F_%D0%B1%D0%B0%D1%88%D0%BD%D1%8F" TargetMode="External"/><Relationship Id="rId4" Type="http://schemas.openxmlformats.org/officeDocument/2006/relationships/hyperlink" Target="http://ru.wikipedia.org/wiki/%D0%9D%D0%B0%D0%BF%D0%BE%D0%BB%D0%B5%D0%BE%D0%BD_I_%D0%91%D0%BE%D0%BD%D0%B0%D0%BF%D0%B0%D1%80%D1%82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2%D0%BE%D0%BD,_%D0%9A%D0%BE%D0%BD%D1%81%D1%82%D0%B0%D0%BD%D1%82%D0%B8%D0%BD_%D0%90%D0%BD%D0%B4%D1%80%D0%B5%D0%B5%D0%B2%D0%B8%D1%87" TargetMode="External"/><Relationship Id="rId13" Type="http://schemas.openxmlformats.org/officeDocument/2006/relationships/hyperlink" Target="http://ru.wikipedia.org/wiki/%D0%9E%D1%80%D1%83%D0%B6%D0%B5%D0%B9%D0%BD%D0%B0%D1%8F_%D0%BF%D0%B0%D0%BB%D0%B0%D1%82%D0%B0" TargetMode="External"/><Relationship Id="rId3" Type="http://schemas.openxmlformats.org/officeDocument/2006/relationships/hyperlink" Target="http://ru.wikipedia.org/wiki/XVIII_%D0%B2%D0%B5%D0%BA" TargetMode="External"/><Relationship Id="rId7" Type="http://schemas.openxmlformats.org/officeDocument/2006/relationships/hyperlink" Target="http://ru.wikipedia.org/wiki/%D0%A1%D1%82%D0%B0%D1%81%D0%BE%D0%B2,_%D0%92%D0%B0%D1%81%D0%B8%D0%BB%D0%B8%D0%B9_%D0%9F%D0%B5%D1%82%D1%80%D0%BE%D0%B2%D0%B8%D1%87" TargetMode="External"/><Relationship Id="rId12" Type="http://schemas.openxmlformats.org/officeDocument/2006/relationships/hyperlink" Target="http://ru.wikipedia.org/wiki/1851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B%D1%8C%D0%B2%D0%BE%D0%B2,_%D0%9D%D0%B8%D0%BA%D0%BE%D0%BB%D0%B0%D0%B9_%D0%90%D0%BB%D0%B5%D0%BA%D1%81%D0%B0%D0%BD%D0%B4%D1%80%D0%BE%D0%B2%D0%B8%D1%87" TargetMode="External"/><Relationship Id="rId11" Type="http://schemas.openxmlformats.org/officeDocument/2006/relationships/hyperlink" Target="http://ru.wikipedia.org/wiki/1844" TargetMode="External"/><Relationship Id="rId5" Type="http://schemas.openxmlformats.org/officeDocument/2006/relationships/hyperlink" Target="http://ru.wikipedia.org/wiki/%D0%9A%D0%B0%D0%B7%D0%B0%D0%BA%D0%BE%D0%B2,_%D0%9C%D0%B0%D1%82%D0%B2%D0%B5%D0%B9_%D0%A4%D1%91%D0%B4%D0%BE%D1%80%D0%BE%D0%B2%D0%B8%D1%87" TargetMode="External"/><Relationship Id="rId10" Type="http://schemas.openxmlformats.org/officeDocument/2006/relationships/hyperlink" Target="http://ru.wikipedia.org/wiki/1849" TargetMode="External"/><Relationship Id="rId4" Type="http://schemas.openxmlformats.org/officeDocument/2006/relationships/hyperlink" Target="http://ru.wikipedia.org/wiki/%D0%91%D0%B0%D0%B6%D0%B5%D0%BD%D0%BE%D0%B2,_%D0%92%D0%B0%D1%81%D0%B8%D0%BB%D0%B8%D0%B9_%D0%98%D0%B2%D0%B0%D0%BD%D0%BE%D0%B2%D0%B8%D1%87" TargetMode="External"/><Relationship Id="rId9" Type="http://schemas.openxmlformats.org/officeDocument/2006/relationships/hyperlink" Target="http://ru.wikipedia.org/wiki/1839" TargetMode="External"/><Relationship Id="rId1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1%D0%B5%D0%BA%D0%BB%D0%B5%D0%BC%D0%B8%D1%88%D0%B5%D0%B2%D1%81%D0%BA%D0%B0%D1%8F_%D0%B1%D0%B0%D1%88%D0%BD%D1%8F" TargetMode="External"/><Relationship Id="rId3" Type="http://schemas.openxmlformats.org/officeDocument/2006/relationships/hyperlink" Target="http://ru.wikipedia.org/wiki/%D0%9E%D0%BA%D1%82%D1%8F%D0%B1%D1%80%D1%8C%D1%81%D0%BA%D0%BE%D0%B5_%D0%B2%D0%BE%D0%BE%D1%80%D1%83%D0%B6%D1%91%D0%BD%D0%BD%D0%BE%D0%B5_%D0%B2%D0%BE%D1%81%D1%81%D1%82%D0%B0%D0%BD%D0%B8%D0%B5_%D0%B2_%D0%9C%D0%BE%D1%81%D0%BA%D0%B2%D0%B5_1917" TargetMode="External"/><Relationship Id="rId7" Type="http://schemas.openxmlformats.org/officeDocument/2006/relationships/hyperlink" Target="http://ru.wikipedia.org/wiki/%D0%9D%D0%B8%D0%BA%D0%BE%D0%BB%D1%8C%D1%81%D0%BA%D0%B0%D1%8F_%D0%B1%D0%B0%D1%88%D0%BD%D1%8F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A%D1%80%D0%B5%D0%BC%D0%BB%D1%91%D0%B2%D1%81%D0%BA%D0%B8%D0%B5_%D1%87%D0%B0%D1%81%D1%8B" TargetMode="External"/><Relationship Id="rId5" Type="http://schemas.openxmlformats.org/officeDocument/2006/relationships/hyperlink" Target="http://ru.wikipedia.org/wiki/%D0%A1%D0%BF%D0%B0%D1%81%D1%81%D0%BA%D0%B0%D1%8F_%D0%B1%D0%B0%D1%88%D0%BD%D1%8F" TargetMode="External"/><Relationship Id="rId10" Type="http://schemas.openxmlformats.org/officeDocument/2006/relationships/image" Target="../media/image16.jpeg"/><Relationship Id="rId4" Type="http://schemas.openxmlformats.org/officeDocument/2006/relationships/hyperlink" Target="http://ru.wikipedia.org/wiki/1917_%D0%B3%D0%BE%D0%B4" TargetMode="External"/><Relationship Id="rId9" Type="http://schemas.openxmlformats.org/officeDocument/2006/relationships/hyperlink" Target="http://ru.wikipedia.org/wiki/%D0%9C%D0%B0%D0%BB%D1%8B%D0%B9_%D0%9D%D0%B8%D0%BA%D0%BE%D0%BB%D0%B0%D0%B5%D0%B2%D1%81%D0%BA%D0%B8%D0%B9_%D0%B4%D0%B2%D0%BE%D1%80%D0%B5%D1%86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3%D0%BE%D1%82%D0%B8%D0%BA%D0%B0" TargetMode="External"/><Relationship Id="rId3" Type="http://schemas.openxmlformats.org/officeDocument/2006/relationships/hyperlink" Target="http://ru.wikipedia.org/wiki/1485" TargetMode="External"/><Relationship Id="rId7" Type="http://schemas.openxmlformats.org/officeDocument/2006/relationships/hyperlink" Target="http://ru.wikipedia.org/wiki/XIX_%D0%B2%D0%B5%D0%BA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D%D0%B8%D0%BA%D0%BE%D0%BB%D1%8C%D1%81%D0%BA%D0%B0%D1%8F_%D0%B1%D0%B0%D1%88%D0%BD%D1%8F" TargetMode="External"/><Relationship Id="rId5" Type="http://schemas.openxmlformats.org/officeDocument/2006/relationships/hyperlink" Target="http://ru.wikipedia.org/wiki/XVII_%D0%B2%D0%B5%D0%BA" TargetMode="External"/><Relationship Id="rId4" Type="http://schemas.openxmlformats.org/officeDocument/2006/relationships/hyperlink" Target="http://ru.wikipedia.org/wiki/%D0%A2%D1%80%D0%BE%D0%B8%D1%86%D0%BA%D0%B0%D1%8F_%D0%B1%D0%B0%D1%88%D0%BD%D1%8F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1%D0%BE%D1%80%D0%BE%D0%B2%D0%B8%D1%86%D0%BA%D0%B0%D1%8F_%D0%B1%D0%B0%D1%88%D0%BD%D1%8F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C%D0%BE%D1%81%D0%BA%D0%BE%D0%B2%D1%81%D0%BA%D0%B8%D0%B9_%D0%BA%D1%80%D0%B5%D0%BC%D0%BB%D1%8C" TargetMode="External"/><Relationship Id="rId5" Type="http://schemas.openxmlformats.org/officeDocument/2006/relationships/hyperlink" Target="http://ru.wikipedia.org/wiki/%D0%90%D0%BB%D0%B5%D0%BA%D1%81%D0%B0%D0%BD%D0%B4%D1%80%D0%BE%D0%B2%D1%81%D0%BA%D0%B8%D0%B9_%D1%81%D0%B0%D0%B4_(%D0%9C%D0%BE%D1%81%D0%BA%D0%B2%D0%B0)" TargetMode="External"/><Relationship Id="rId4" Type="http://schemas.openxmlformats.org/officeDocument/2006/relationships/hyperlink" Target="http://ru.wikipedia.org/wiki/%D0%9A%D0%BE%D0%BC%D0%B5%D0%BD%D0%B4%D0%B0%D0%BD%D1%82%D1%81%D0%BA%D0%B0%D1%8F_%D0%B1%D0%B0%D1%88%D0%BD%D1%8F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0%D0%BB%D0%B5%D0%BA%D1%81%D0%B0%D0%BD%D0%B4%D1%80%D0%BE%D0%B2%D1%81%D0%BA%D0%B8%D0%B9_%D1%81%D0%B0%D0%B4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u.wikipedia.org/wiki/%D0%9C%D0%BE%D1%81%D0%BA%D0%BE%D0%B2%D1%81%D0%BA%D0%B8%D0%B9_%D0%BA%D1%80%D0%B5%D0%BC%D0%BB%D1%8C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D%D0%B5%D0%B3%D0%BB%D0%B8%D0%BD%D0%BD%D0%B0%D1%8F" TargetMode="External"/><Relationship Id="rId3" Type="http://schemas.openxmlformats.org/officeDocument/2006/relationships/hyperlink" Target="http://ru.wikipedia.org/wiki/1516_%D0%B3%D0%BE%D0%B4" TargetMode="External"/><Relationship Id="rId7" Type="http://schemas.openxmlformats.org/officeDocument/2006/relationships/hyperlink" Target="http://ru.wikipedia.org/wiki/%D0%A0%D0%BE%D0%B2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0%D0%BB%D0%B5%D0%B2%D0%B8%D0%B7_%D0%A4%D1%80%D1%8F%D0%B7%D0%B8%D0%BD_(%D0%A1%D1%82%D0%B0%D1%80%D1%8B%D0%B9)" TargetMode="External"/><Relationship Id="rId11" Type="http://schemas.openxmlformats.org/officeDocument/2006/relationships/image" Target="../media/image20.jpeg"/><Relationship Id="rId5" Type="http://schemas.openxmlformats.org/officeDocument/2006/relationships/hyperlink" Target="http://ru.wikipedia.org/wiki/%D0%90%D1%80%D1%85%D0%B8%D1%82%D0%B5%D0%BA%D1%82%D0%BE%D1%80" TargetMode="External"/><Relationship Id="rId10" Type="http://schemas.openxmlformats.org/officeDocument/2006/relationships/hyperlink" Target="http://ru.wikipedia.org/wiki/%D0%9C%D0%B0%D1%88%D0%B8%D0%BA%D1%83%D0%BB%D0%B8" TargetMode="External"/><Relationship Id="rId4" Type="http://schemas.openxmlformats.org/officeDocument/2006/relationships/hyperlink" Target="http://ru.wikipedia.org/wiki/%D0%9C%D0%B8%D0%BB%D0%B0%D0%BD" TargetMode="External"/><Relationship Id="rId9" Type="http://schemas.openxmlformats.org/officeDocument/2006/relationships/hyperlink" Target="http://ru.wikipedia.org/wiki/%D0%91%D0%BE%D0%B9%D0%BD%D0%B8%D1%86%D0%B0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C%D0%BE%D1%81%D0%BA%D0%BE%D0%B2%D1%81%D0%BA%D0%B8%D0%B9_%D0%9A%D1%80%D0%B5%D0%BC%D0%BB%D1%8C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hyperlink" Target="http://ru.wikipedia.org/wiki/%D0%94%D0%BC%D0%B8%D1%82%D1%80%D0%B8%D0%B9_%D0%94%D0%BE%D0%BD%D1%81%D0%BA%D0%BE%D0%B9" TargetMode="External"/><Relationship Id="rId4" Type="http://schemas.openxmlformats.org/officeDocument/2006/relationships/hyperlink" Target="http://ru.wikipedia.org/wiki/%D0%90%D0%BB%D0%B5%D0%BA%D1%81%D0%B0%D0%BD%D0%B4%D1%80%D0%BE%D0%B2%D1%81%D0%BA%D0%B8%D0%B9_%D1%81%D0%B0%D0%B4_(%D0%9C%D0%BE%D1%81%D0%BA%D0%B2%D0%B0)" TargetMode="Externa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E%D1%81%D0%B0%D0%B4%D0%B0" TargetMode="External"/><Relationship Id="rId3" Type="http://schemas.openxmlformats.org/officeDocument/2006/relationships/hyperlink" Target="http://ru.wikipedia.org/wiki/1492_%D0%B3%D0%BE%D0%B4" TargetMode="External"/><Relationship Id="rId7" Type="http://schemas.openxmlformats.org/officeDocument/2006/relationships/hyperlink" Target="http://ru.wikipedia.org/wiki/%D0%9A%D0%BE%D0%BB%D0%BE%D0%B4%D0%B5%D1%86" TargetMode="External"/><Relationship Id="rId12" Type="http://schemas.openxmlformats.org/officeDocument/2006/relationships/hyperlink" Target="http://ru.wikipedia.org/wiki/%D0%A4%D0%BB%D1%8E%D0%B3%D0%B5%D1%80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7%D0%BE%D0%B4%D1%87%D0%B8%D0%B9" TargetMode="External"/><Relationship Id="rId11" Type="http://schemas.openxmlformats.org/officeDocument/2006/relationships/hyperlink" Target="http://ru.wikipedia.org/wiki/XVI" TargetMode="External"/><Relationship Id="rId5" Type="http://schemas.openxmlformats.org/officeDocument/2006/relationships/hyperlink" Target="http://ru.wikipedia.org/wiki/%D0%98%D1%82%D0%B0%D0%BB%D0%B8%D1%8F" TargetMode="External"/><Relationship Id="rId10" Type="http://schemas.openxmlformats.org/officeDocument/2006/relationships/hyperlink" Target="http://ru.wikipedia.org/wiki/XV" TargetMode="External"/><Relationship Id="rId4" Type="http://schemas.openxmlformats.org/officeDocument/2006/relationships/hyperlink" Target="http://ru.wikipedia.org/wiki/%D0%9F%D1%8C%D0%B5%D1%82%D1%80%D0%BE_%D0%90%D0%BD%D1%82%D0%BE%D0%BD%D0%B8%D0%BE_%D0%A1%D0%BE%D0%BB%D0%B0%D1%80%D0%B8" TargetMode="External"/><Relationship Id="rId9" Type="http://schemas.openxmlformats.org/officeDocument/2006/relationships/hyperlink" Target="http://ru.wikipedia.org/wiki/%D0%93%D0%B0%D1%80%D0%BD%D0%B8%D0%B7%D0%BE%D0%BD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238_%D0%B3%D0%BE%D0%B4" TargetMode="External"/><Relationship Id="rId3" Type="http://schemas.openxmlformats.org/officeDocument/2006/relationships/hyperlink" Target="http://ru.wikipedia.org/wiki/%D0%9A%D1%80%D0%B8%D0%B2%D0%B8%D1%87%D0%B8" TargetMode="External"/><Relationship Id="rId7" Type="http://schemas.openxmlformats.org/officeDocument/2006/relationships/hyperlink" Target="http://ru.wikipedia.org/wiki/1156_%D0%B3%D0%BE%D0%B4" TargetMode="External"/><Relationship Id="rId12" Type="http://schemas.openxmlformats.org/officeDocument/2006/relationships/hyperlink" Target="http://ru.wikipedia.org/wiki/1339_%D0%B3%D0%BE%D0%B4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1147_%D0%B3%D0%BE%D0%B4" TargetMode="External"/><Relationship Id="rId11" Type="http://schemas.openxmlformats.org/officeDocument/2006/relationships/hyperlink" Target="http://ru.wikipedia.org/wiki/%D0%9C%D0%BE%D1%81%D0%BA%D0%B2%D0%B0" TargetMode="External"/><Relationship Id="rId5" Type="http://schemas.openxmlformats.org/officeDocument/2006/relationships/hyperlink" Target="http://ru.wikipedia.org/wiki/%D0%9C%D0%BE%D1%81%D0%BA%D0%B2%D0%B0_(%D1%80%D0%B5%D0%BA%D0%B0)" TargetMode="External"/><Relationship Id="rId10" Type="http://schemas.openxmlformats.org/officeDocument/2006/relationships/hyperlink" Target="http://ru.wikipedia.org/wiki/1264_%D0%B3%D0%BE%D0%B4" TargetMode="External"/><Relationship Id="rId4" Type="http://schemas.openxmlformats.org/officeDocument/2006/relationships/hyperlink" Target="http://ru.wikipedia.org/wiki/%D0%9D%D0%B5%D0%B3%D0%BB%D0%B8%D0%BD%D0%BD%D0%B0%D1%8F_(%D1%80%D0%B5%D0%BA%D0%B0)" TargetMode="External"/><Relationship Id="rId9" Type="http://schemas.openxmlformats.org/officeDocument/2006/relationships/hyperlink" Target="http://ru.wikipedia.org/wiki/%D0%9C%D0%BE%D0%BD%D0%B3%D0%BE%D0%BB%D0%BE-%D1%82%D0%B0%D1%82%D0%B0%D1%80%D1%81%D0%BA%D0%BE%D0%B5_%D0%BD%D0%B0%D1%88%D0%B5%D1%81%D1%82%D0%B2%D0%B8%D0%B5_%D0%BD%D0%B0_%D0%A0%D1%83%D1%81%D1%8C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0%D1%80%D1%81%D0%B5%D0%BD%D0%B0%D0%BB_%D0%9C%D0%BE%D1%81%D0%BA%D0%BE%D0%B2%D1%81%D0%BA%D0%BE%D0%B3%D0%BE_%D0%9A%D1%80%D0%B5%D0%BC%D0%BB%D1%8F" TargetMode="External"/><Relationship Id="rId7" Type="http://schemas.openxmlformats.org/officeDocument/2006/relationships/hyperlink" Target="http://ru.wikipedia.org/wiki/%D0%93%D0%BE%D1%82%D0%B8%D0%BA%D0%B0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0._%D0%98._%D0%A0%D1%83%D1%81%D0%BA%D0%B0" TargetMode="External"/><Relationship Id="rId5" Type="http://schemas.openxmlformats.org/officeDocument/2006/relationships/hyperlink" Target="http://ru.wikipedia.org/wiki/1806_%D0%B3%D0%BE%D0%B4" TargetMode="External"/><Relationship Id="rId4" Type="http://schemas.openxmlformats.org/officeDocument/2006/relationships/hyperlink" Target="http://ru.wikipedia.org/wiki/%D0%A3%D0%B3%D0%BB%D0%BE%D0%B2%D0%B0%D1%8F_%D0%90%D1%80%D1%81%D0%B5%D0%BD%D0%B0%D0%BB%D1%8C%D0%BD%D0%B0%D1%8F_%D0%B1%D0%B0%D1%88%D0%BD%D1%8F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0%D1%80%D1%85%D0%B8%D1%82%D0%B5%D0%BA%D1%82%D0%BE%D1%80" TargetMode="External"/><Relationship Id="rId13" Type="http://schemas.openxmlformats.org/officeDocument/2006/relationships/hyperlink" Target="http://ru.wikipedia.org/wiki/%D0%9C%D0%B0%D0%BD%D1%8C%D0%B5%D1%80%D0%B8%D0%B7%D0%BC" TargetMode="External"/><Relationship Id="rId3" Type="http://schemas.openxmlformats.org/officeDocument/2006/relationships/hyperlink" Target="http://ru.wikipedia.org/wiki/%D0%9C%D0%BE%D1%81%D0%BA%D0%BE%D0%B2%D1%81%D0%BA%D0%B8%D0%B9_%D0%9A%D1%80%D0%B5%D0%BC%D0%BB%D1%8C" TargetMode="External"/><Relationship Id="rId7" Type="http://schemas.openxmlformats.org/officeDocument/2006/relationships/hyperlink" Target="http://ru.wikipedia.org/wiki/1625_%D0%B3%D0%BE%D0%B4" TargetMode="External"/><Relationship Id="rId12" Type="http://schemas.openxmlformats.org/officeDocument/2006/relationships/hyperlink" Target="http://ru.wikipedia.org/wiki/%D0%90%D1%80%D0%BA%D0%B1%D1%83%D1%82%D0%B0%D0%BD" TargetMode="External"/><Relationship Id="rId2" Type="http://schemas.openxmlformats.org/officeDocument/2006/relationships/notesSlide" Target="../notesSlides/notesSlide32.xml"/><Relationship Id="rId16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1624" TargetMode="External"/><Relationship Id="rId11" Type="http://schemas.openxmlformats.org/officeDocument/2006/relationships/hyperlink" Target="http://ru.wikipedia.org/wiki/%D0%93%D0%BE%D1%82%D0%B8%D0%BA%D0%B0" TargetMode="External"/><Relationship Id="rId5" Type="http://schemas.openxmlformats.org/officeDocument/2006/relationships/hyperlink" Target="http://ru.wikipedia.org/wiki/%D0%9A%D1%80%D0%B5%D0%BC%D0%BB%D1%91%D0%B2%D1%81%D0%BA%D0%B8%D0%B5_%D1%87%D0%B0%D1%81%D1%8B" TargetMode="External"/><Relationship Id="rId15" Type="http://schemas.openxmlformats.org/officeDocument/2006/relationships/hyperlink" Target="http://ru.wikipedia.org/wiki/%D0%91%D1%80%D1%8E%D1%81%D1%81%D0%B5%D0%BB%D1%8C" TargetMode="External"/><Relationship Id="rId10" Type="http://schemas.openxmlformats.org/officeDocument/2006/relationships/hyperlink" Target="http://ru.wikipedia.org/w/index.php?title=%D0%91%D0%B0%D0%B6%D0%B5%D0%BD_%D0%9E%D0%B3%D1%83%D1%80%D1%86%D0%BE%D0%B2&amp;action=edit&amp;redlink=1" TargetMode="External"/><Relationship Id="rId4" Type="http://schemas.openxmlformats.org/officeDocument/2006/relationships/hyperlink" Target="http://ru.wikipedia.org/wiki/%D0%9A%D1%80%D0%B0%D1%81%D0%BD%D0%B0%D1%8F_%D0%BF%D0%BB%D0%BE%D1%89%D0%B0%D0%B4%D1%8C" TargetMode="External"/><Relationship Id="rId9" Type="http://schemas.openxmlformats.org/officeDocument/2006/relationships/hyperlink" Target="http://ru.wikipedia.org/wiki/%D0%A5%D1%80%D0%B8%D1%81%D1%82%D0%BE%D1%84%D0%BE%D1%80_%D0%93%D0%B0%D0%BB%D0%BE%D0%B2%D0%B5%D0%B9" TargetMode="External"/><Relationship Id="rId14" Type="http://schemas.openxmlformats.org/officeDocument/2006/relationships/hyperlink" Target="http://ru.wikipedia.org/wiki/%D0%A0%D0%B0%D1%82%D1%83%D1%88%D0%B0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8%D0%B2%D0%B0%D0%BD_IV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hyperlink" Target="http://ru.wikipedia.org/wiki/%D0%9A%D1%80%D0%B0%D1%81%D0%BD%D0%B0%D1%8F_%D0%BF%D0%BB%D0%BE%D1%89%D0%B0%D0%B4%D1%8C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hyperlink" Target="http://ru.wikipedia.org/wiki/%D0%9C%D0%BE%D1%81%D0%BA%D0%BE%D0%B2%D1%81%D0%BA%D0%B8%D0%B9_%D0%BA%D1%80%D0%B5%D0%BC%D0%BB%D1%8C" TargetMode="External"/><Relationship Id="rId7" Type="http://schemas.openxmlformats.org/officeDocument/2006/relationships/hyperlink" Target="http://ru.wikipedia.org/wiki/%D0%92%D0%B0%D1%81%D0%B8%D0%BB%D0%B8%D0%B9_III" TargetMode="Externa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1%D0%B5%D0%BA%D0%BB%D0%B5%D0%BC%D0%B8%D1%88%D0%B5%D0%B2,_%D0%98%D0%B2%D0%B0%D0%BD_%D0%9D%D0%B8%D0%BA%D0%B8%D1%82%D0%B8%D1%87" TargetMode="External"/><Relationship Id="rId5" Type="http://schemas.openxmlformats.org/officeDocument/2006/relationships/hyperlink" Target="http://ru.wikipedia.org/wiki/%D0%91%D0%BE%D0%BB%D1%8C%D1%88%D0%BE%D0%B9_%D0%9C%D0%BE%D1%81%D0%BA%D0%B2%D0%BE%D1%80%D0%B5%D1%86%D0%BA%D0%B8%D0%B9_%D0%BC%D0%BE%D1%81%D1%82" TargetMode="External"/><Relationship Id="rId4" Type="http://schemas.openxmlformats.org/officeDocument/2006/relationships/hyperlink" Target="http://ru.wikipedia.org/wiki/%D0%9C%D0%BE%D1%81%D0%BA%D0%B2%D0%B0_(%D1%80%D0%B5%D0%BA%D0%B0)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D%D0%BE%D0%B2%D0%BE%D1%81%D0%BF%D0%B0%D1%81%D1%81%D0%BA%D0%B8%D0%B9_%D0%BC%D0%BE%D0%BD%D0%B0%D1%81%D1%82%D1%8B%D1%80%D1%8C" TargetMode="External"/><Relationship Id="rId13" Type="http://schemas.openxmlformats.org/officeDocument/2006/relationships/hyperlink" Target="http://ru.wikipedia.org/wiki/1840" TargetMode="External"/><Relationship Id="rId3" Type="http://schemas.openxmlformats.org/officeDocument/2006/relationships/hyperlink" Target="http://ru.wikipedia.org/wiki/1330_%D0%B3%D0%BE%D0%B4" TargetMode="External"/><Relationship Id="rId7" Type="http://schemas.openxmlformats.org/officeDocument/2006/relationships/hyperlink" Target="http://ru.wikipedia.org/wiki/%D0%92%D0%BE%D0%B7%D0%BD%D0%B5%D1%81%D0%B5%D0%BD%D1%81%D0%BA%D0%B8%D0%B9_%D0%BC%D0%BE%D0%BD%D0%B0%D1%81%D1%82%D1%8B%D1%80%D1%8C_(%D0%9C%D0%BE%D1%81%D0%BA%D0%B2%D0%B0)" TargetMode="External"/><Relationship Id="rId12" Type="http://schemas.openxmlformats.org/officeDocument/2006/relationships/hyperlink" Target="http://ru.wikipedia.org/wiki/1830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0%D1%80%D1%85%D0%B0%D0%BD%D0%B3%D0%B5%D0%BB%D1%8C%D1%81%D0%BA%D0%B8%D0%B9_%D1%81%D0%BE%D0%B1%D0%BE%D1%80_(%D0%9C%D0%BE%D1%81%D0%BA%D0%B2%D0%B0)" TargetMode="External"/><Relationship Id="rId11" Type="http://schemas.openxmlformats.org/officeDocument/2006/relationships/hyperlink" Target="http://ru.wikipedia.org/wiki/%D0%91%D0%BE%D0%BB%D1%8C%D1%88%D0%BE%D0%B9_%D0%9A%D1%80%D0%B5%D0%BC%D0%BB%D1%91%D0%B2%D1%81%D0%BA%D0%B8%D0%B9_%D0%B4%D0%B2%D0%BE%D1%80%D0%B5%D1%86" TargetMode="External"/><Relationship Id="rId5" Type="http://schemas.openxmlformats.org/officeDocument/2006/relationships/hyperlink" Target="http://ru.wikipedia.org/wiki/1933_%D0%B3%D0%BE%D0%B4" TargetMode="External"/><Relationship Id="rId10" Type="http://schemas.openxmlformats.org/officeDocument/2006/relationships/hyperlink" Target="http://ru.wikipedia.org/wiki/%D0%9F%D1%80%D0%B0%D0%B2%D0%BE%D1%81%D0%BB%D0%B0%D0%B2%D0%BD%D1%8B%D0%B9_%D1%85%D1%80%D0%B0%D0%BC" TargetMode="External"/><Relationship Id="rId4" Type="http://schemas.openxmlformats.org/officeDocument/2006/relationships/hyperlink" Target="http://ru.wikipedia.org/wiki/%D0%A1%D1%82%D0%B0%D0%BC%D0%B1%D1%83%D0%BB" TargetMode="External"/><Relationship Id="rId9" Type="http://schemas.openxmlformats.org/officeDocument/2006/relationships/hyperlink" Target="http://ru.wikipedia.org/wiki/XV_%D0%B2%D0%B5%D0%BA" TargetMode="External"/><Relationship Id="rId14" Type="http://schemas.openxmlformats.org/officeDocument/2006/relationships/image" Target="../media/image4.jpe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2%D0%B8%D1%81%D1%81%D0%B0%D1%80%D0%B8%D0%BE%D0%BD" TargetMode="External"/><Relationship Id="rId3" Type="http://schemas.openxmlformats.org/officeDocument/2006/relationships/hyperlink" Target="http://ru.wikipedia.org/wiki/XV_%D0%B2%D0%B5%D0%BA" TargetMode="External"/><Relationship Id="rId7" Type="http://schemas.openxmlformats.org/officeDocument/2006/relationships/hyperlink" Target="http://ru.wikipedia.org/wiki/1469_%D0%B3%D0%BE%D0%B4" TargetMode="Externa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0%D0%BD%D1%82%D0%BE%D0%BD_%D0%A4%D1%80%D1%8F%D0%B7%D0%B8%D0%BD" TargetMode="External"/><Relationship Id="rId11" Type="http://schemas.openxmlformats.org/officeDocument/2006/relationships/image" Target="../media/image30.jpeg"/><Relationship Id="rId5" Type="http://schemas.openxmlformats.org/officeDocument/2006/relationships/hyperlink" Target="http://ru.wikipedia.org/wiki/%D0%9C%D0%BE%D1%81%D0%BA%D0%BE%D0%B2%D1%81%D0%BA%D0%B8%D0%B9_%D0%9A%D1%80%D0%B5%D0%BC%D0%BB%D1%8C" TargetMode="External"/><Relationship Id="rId10" Type="http://schemas.openxmlformats.org/officeDocument/2006/relationships/hyperlink" Target="http://ru.wikipedia.org/wiki/1485_%D0%B3%D0%BE%D0%B4" TargetMode="External"/><Relationship Id="rId4" Type="http://schemas.openxmlformats.org/officeDocument/2006/relationships/hyperlink" Target="http://ru.wikipedia.org/wiki/%D0%98%D0%B2%D0%B0%D0%BD_III" TargetMode="External"/><Relationship Id="rId9" Type="http://schemas.openxmlformats.org/officeDocument/2006/relationships/hyperlink" Target="http://ru.wikipedia.org/wiki/%D0%A1%D0%BE%D1%84%D1%8C%D1%8F_%D0%9F%D0%B0%D0%BB%D0%B5%D0%BE%D0%BB%D0%BE%D0%B3" TargetMode="Externa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C%D0%BE%D1%81%D0%BA%D0%BE%D0%B2%D1%81%D0%BA%D0%B8%D0%B9_%D0%BA%D1%80%D0%B5%D0%BC%D0%BB%D1%8C" TargetMode="Externa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2%D0%B0%D0%B9%D0%BD%D0%B8%D1%86%D0%BA%D0%B0%D1%8F_%D0%B1%D0%B0%D1%88%D0%BD%D1%8F" TargetMode="External"/><Relationship Id="rId5" Type="http://schemas.openxmlformats.org/officeDocument/2006/relationships/hyperlink" Target="http://ru.wikipedia.org/wiki/%D0%92%D0%BE%D0%B4%D0%BE%D0%B2%D0%B7%D0%B2%D0%BE%D0%B4%D0%BD%D0%B0%D1%8F_%D0%B1%D0%B0%D1%88%D0%BD%D1%8F" TargetMode="External"/><Relationship Id="rId4" Type="http://schemas.openxmlformats.org/officeDocument/2006/relationships/hyperlink" Target="http://ru.wikipedia.org/wiki/%D0%9C%D0%BE%D1%81%D0%BA%D0%B2%D0%B0_(%D1%80%D0%B5%D0%BA%D0%B0)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483_%D0%B3%D0%BE%D0%B4" TargetMode="External"/><Relationship Id="rId3" Type="http://schemas.openxmlformats.org/officeDocument/2006/relationships/hyperlink" Target="http://ru.wikipedia.org/wiki/%D0%A7%D1%83%D0%B4%D0%BE%D0%B2_%D0%BC%D0%BE%D0%BD%D0%B0%D1%81%D1%82%D1%8B%D1%80%D1%8C" TargetMode="External"/><Relationship Id="rId7" Type="http://schemas.openxmlformats.org/officeDocument/2006/relationships/hyperlink" Target="http://ru.wikipedia.org/wiki/%D0%92%D0%BE%D0%B7%D0%BD%D0%B5%D1%81%D0%B5%D0%BD%D1%81%D0%BA%D0%B8%D0%B9_%D0%BC%D0%BE%D0%BD%D0%B0%D1%81%D1%82%D1%8B%D1%80%D1%8C_(%D0%9C%D0%BE%D1%81%D0%BA%D0%B2%D0%B0)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1365_%D0%B3%D0%BE%D0%B4" TargetMode="External"/><Relationship Id="rId11" Type="http://schemas.openxmlformats.org/officeDocument/2006/relationships/image" Target="../media/image6.jpeg"/><Relationship Id="rId5" Type="http://schemas.openxmlformats.org/officeDocument/2006/relationships/hyperlink" Target="http://ru.wikipedia.org/wiki/%D0%90%D0%BB%D0%B5%D0%BA%D1%81%D0%B8%D0%B9_(%D0%91%D1%8F%D0%BA%D0%BE%D0%BD%D1%82)" TargetMode="External"/><Relationship Id="rId10" Type="http://schemas.openxmlformats.org/officeDocument/2006/relationships/image" Target="../media/image5.jpeg"/><Relationship Id="rId4" Type="http://schemas.openxmlformats.org/officeDocument/2006/relationships/hyperlink" Target="http://ru.wikipedia.org/wiki/%D0%9C%D0%B8%D1%82%D1%80%D0%BE%D0%BF%D0%BE%D0%BB%D0%B8%D1%82" TargetMode="External"/><Relationship Id="rId9" Type="http://schemas.openxmlformats.org/officeDocument/2006/relationships/hyperlink" Target="http://ru.wikipedia.org/wiki/%D0%90%D1%80%D1%85%D0%B8%D0%BC%D0%B0%D0%BD%D0%B4%D1%80%D0%B8%D1%82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1367_%D0%B3%D0%BE%D0%B4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hyperlink" Target="http://ru.wikipedia.org/wiki/%D0%94%D0%BC%D0%B8%D1%82%D1%80%D0%B8%D0%B9_%D0%94%D0%BE%D0%BD%D1%81%D0%BA%D0%BE%D0%B9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3%D1%81%D0%BF%D0%B5%D0%BD%D1%81%D0%BA%D0%B8%D0%B9_%D1%81%D0%BE%D0%B1%D0%BE%D1%80_(%D0%9C%D0%BE%D1%81%D0%BA%D0%B2%D0%B0)" TargetMode="External"/><Relationship Id="rId13" Type="http://schemas.openxmlformats.org/officeDocument/2006/relationships/hyperlink" Target="http://ru.wikipedia.org/wiki/1489" TargetMode="External"/><Relationship Id="rId18" Type="http://schemas.openxmlformats.org/officeDocument/2006/relationships/hyperlink" Target="http://ru.wikipedia.org/wiki/1505" TargetMode="External"/><Relationship Id="rId3" Type="http://schemas.openxmlformats.org/officeDocument/2006/relationships/hyperlink" Target="http://ru.wikipedia.org/wiki/XV_%D0%B2%D0%B5%D0%BA" TargetMode="External"/><Relationship Id="rId7" Type="http://schemas.openxmlformats.org/officeDocument/2006/relationships/hyperlink" Target="http://ru.wikipedia.org/wiki/%D0%A1%D0%BE%D0%B1%D0%BE%D1%80%D0%BD%D0%B0%D1%8F_%D0%BF%D0%BB%D0%BE%D1%89%D0%B0%D0%B4%D1%8C_(%D0%9C%D0%BE%D1%81%D0%BA%D0%B2%D0%B0)" TargetMode="External"/><Relationship Id="rId12" Type="http://schemas.openxmlformats.org/officeDocument/2006/relationships/hyperlink" Target="http://ru.wikipedia.org/wiki/1484" TargetMode="External"/><Relationship Id="rId17" Type="http://schemas.openxmlformats.org/officeDocument/2006/relationships/hyperlink" Target="http://ru.wikipedia.org/wiki/%D0%90%D1%80%D1%85%D0%B0%D0%BD%D0%B3%D0%B5%D0%BB%D1%8C%D1%81%D0%BA%D0%B8%D0%B9_%D1%81%D0%BE%D0%B1%D0%BE%D1%80_(%D0%9C%D0%BE%D1%81%D0%BA%D0%B2%D0%B0)" TargetMode="External"/><Relationship Id="rId2" Type="http://schemas.openxmlformats.org/officeDocument/2006/relationships/notesSlide" Target="../notesSlides/notesSlide7.xml"/><Relationship Id="rId16" Type="http://schemas.openxmlformats.org/officeDocument/2006/relationships/hyperlink" Target="http://ru.wikipedia.org/wiki/1491" TargetMode="External"/><Relationship Id="rId20" Type="http://schemas.openxmlformats.org/officeDocument/2006/relationships/hyperlink" Target="http://ru.wikipedia.org/wiki/%D0%9A%D0%BE%D0%BB%D0%BE%D0%BA%D0%BE%D0%BB%D1%8C%D0%BD%D1%8F_%D0%98%D0%B2%D0%B0%D0%BD_%D0%92%D0%B5%D0%BB%D0%B8%D0%BA%D0%B8%D0%B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A%D0%B0%D1%81%D1%82%D0%B5%D0%BB%D0%BB%D0%BE_%D0%A1%D1%84%D0%BE%D1%80%D1%86%D0%B5%D1%81%D0%BA%D0%BE" TargetMode="External"/><Relationship Id="rId11" Type="http://schemas.openxmlformats.org/officeDocument/2006/relationships/hyperlink" Target="http://ru.wikipedia.org/wiki/%D0%91%D0%BB%D0%B0%D0%B3%D0%BE%D0%B2%D0%B5%D1%89%D0%B5%D0%BD%D1%81%D0%BA%D0%B8%D0%B9_%D1%81%D0%BE%D0%B1%D0%BE%D1%80_%D0%9C%D0%BE%D1%81%D0%BA%D0%BE%D0%B2%D1%81%D0%BA%D0%BE%D0%B3%D0%BE_%D0%9A%D1%80%D0%B5%D0%BC%D0%BB%D1%8F" TargetMode="External"/><Relationship Id="rId5" Type="http://schemas.openxmlformats.org/officeDocument/2006/relationships/hyperlink" Target="http://ru.wikipedia.org/wiki/%D0%A1%D0%BE%D0%BB%D0%B0%D1%80%D0%B8,_%D0%9F%D1%8C%D0%B5%D1%82%D1%80%D0%BE_%D0%90%D0%BD%D1%82%D0%BE%D0%BD%D0%B8%D0%BE" TargetMode="External"/><Relationship Id="rId15" Type="http://schemas.openxmlformats.org/officeDocument/2006/relationships/hyperlink" Target="http://ru.wikipedia.org/wiki/1487" TargetMode="External"/><Relationship Id="rId10" Type="http://schemas.openxmlformats.org/officeDocument/2006/relationships/hyperlink" Target="http://ru.wikipedia.org/wiki/1479" TargetMode="External"/><Relationship Id="rId19" Type="http://schemas.openxmlformats.org/officeDocument/2006/relationships/hyperlink" Target="http://ru.wikipedia.org/wiki/1508" TargetMode="External"/><Relationship Id="rId4" Type="http://schemas.openxmlformats.org/officeDocument/2006/relationships/hyperlink" Target="http://ru.wikipedia.org/wiki/%D0%90%D1%80%D1%85%D0%B8%D1%82%D0%B5%D0%BA%D1%82%D0%BE%D1%80" TargetMode="External"/><Relationship Id="rId9" Type="http://schemas.openxmlformats.org/officeDocument/2006/relationships/hyperlink" Target="http://ru.wikipedia.org/wiki/1475" TargetMode="External"/><Relationship Id="rId14" Type="http://schemas.openxmlformats.org/officeDocument/2006/relationships/hyperlink" Target="http://ru.wikipedia.org/wiki/%D0%93%D1%80%D0%B0%D0%BD%D0%BE%D0%B2%D0%B8%D1%82%D0%B0%D1%8F_%D0%BF%D0%B0%D0%BB%D0%B0%D1%82%D0%B0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7772400" cy="1470025"/>
          </a:xfrm>
        </p:spPr>
        <p:txBody>
          <a:bodyPr/>
          <a:lstStyle/>
          <a:p>
            <a:pPr algn="ctr"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altLang="ru-RU" sz="4800" dirty="0" smtClean="0"/>
              <a:t>Московский кремль</a:t>
            </a: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2575" y="1628775"/>
            <a:ext cx="5903913" cy="5084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xfrm>
            <a:off x="490538" y="0"/>
            <a:ext cx="8229600" cy="1139825"/>
          </a:xfrm>
        </p:spPr>
        <p:txBody>
          <a:bodyPr/>
          <a:lstStyle/>
          <a:p>
            <a:pPr algn="ctr"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altLang="ru-RU" dirty="0" smtClean="0"/>
              <a:t>Благовещенский собор</a:t>
            </a:r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341438"/>
            <a:ext cx="5970588" cy="475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xfrm>
            <a:off x="468313" y="-15875"/>
            <a:ext cx="8229600" cy="1139825"/>
          </a:xfrm>
        </p:spPr>
        <p:txBody>
          <a:bodyPr/>
          <a:lstStyle/>
          <a:p>
            <a:pPr algn="ctr"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altLang="ru-RU" dirty="0" err="1" smtClean="0"/>
              <a:t>Грановитая</a:t>
            </a:r>
            <a:r>
              <a:rPr lang="ru-RU" altLang="ru-RU" dirty="0" smtClean="0"/>
              <a:t> палата</a:t>
            </a:r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628775"/>
            <a:ext cx="5759450" cy="430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>
          <a:xfrm>
            <a:off x="468313" y="-3175"/>
            <a:ext cx="8229600" cy="1139825"/>
          </a:xfrm>
        </p:spPr>
        <p:txBody>
          <a:bodyPr/>
          <a:lstStyle/>
          <a:p>
            <a:pPr algn="ctr"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altLang="ru-RU" smtClean="0"/>
              <a:t>Архангельский собор</a:t>
            </a:r>
          </a:p>
        </p:txBody>
      </p:sp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1268413"/>
            <a:ext cx="5256212" cy="4824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/>
          </p:nvPr>
        </p:nvSpPr>
        <p:spPr>
          <a:xfrm>
            <a:off x="179388" y="404813"/>
            <a:ext cx="8229600" cy="1139825"/>
          </a:xfrm>
        </p:spPr>
        <p:txBody>
          <a:bodyPr/>
          <a:lstStyle/>
          <a:p>
            <a:pPr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altLang="ru-RU" dirty="0" smtClean="0"/>
              <a:t>Колокольня Ивана Великого</a:t>
            </a:r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908050"/>
            <a:ext cx="4392613" cy="584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idx="1"/>
          </p:nvPr>
        </p:nvSpPr>
        <p:spPr>
          <a:xfrm>
            <a:off x="539750" y="981075"/>
            <a:ext cx="8229600" cy="4530725"/>
          </a:xfrm>
        </p:spPr>
        <p:txBody>
          <a:bodyPr/>
          <a:lstStyle/>
          <a:p>
            <a:pPr marL="341313" indent="-341313" fontAlgn="auto">
              <a:spcBef>
                <a:spcPts val="70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2800" smtClean="0"/>
              <a:t>В </a:t>
            </a:r>
            <a:r>
              <a:rPr lang="ru-RU" altLang="ru-RU" sz="2800" smtClean="0">
                <a:solidFill>
                  <a:srgbClr val="EBF25A"/>
                </a:solidFill>
                <a:hlinkClick r:id="rId3"/>
              </a:rPr>
              <a:t>1485</a:t>
            </a:r>
            <a:r>
              <a:rPr lang="ru-RU" altLang="ru-RU" sz="2800" smtClean="0"/>
              <a:t>—</a:t>
            </a:r>
            <a:r>
              <a:rPr lang="ru-RU" altLang="ru-RU" sz="2800" smtClean="0">
                <a:solidFill>
                  <a:srgbClr val="EBF25A"/>
                </a:solidFill>
                <a:hlinkClick r:id="rId4"/>
              </a:rPr>
              <a:t>95 годах</a:t>
            </a:r>
            <a:r>
              <a:rPr lang="ru-RU" altLang="ru-RU" sz="2800" smtClean="0"/>
              <a:t>, при </a:t>
            </a:r>
            <a:r>
              <a:rPr lang="ru-RU" altLang="ru-RU" sz="2800" smtClean="0">
                <a:solidFill>
                  <a:srgbClr val="EBF25A"/>
                </a:solidFill>
                <a:hlinkClick r:id="rId5"/>
              </a:rPr>
              <a:t>Иване III</a:t>
            </a:r>
            <a:r>
              <a:rPr lang="ru-RU" altLang="ru-RU" sz="2800" smtClean="0"/>
              <a:t>, </a:t>
            </a:r>
            <a:r>
              <a:rPr lang="ru-RU" altLang="ru-RU" sz="2800" smtClean="0">
                <a:solidFill>
                  <a:srgbClr val="EBF25A"/>
                </a:solidFill>
                <a:hlinkClick r:id="rId6"/>
              </a:rPr>
              <a:t>фортификационные сооружения</a:t>
            </a:r>
            <a:r>
              <a:rPr lang="ru-RU" altLang="ru-RU" sz="2800" smtClean="0"/>
              <a:t> Кремля перестраиваются: новые стены и башни выше и толще прежних, облицовываются красным кирпичом. </a:t>
            </a:r>
          </a:p>
          <a:p>
            <a:pPr marL="341313" indent="-341313" fontAlgn="auto">
              <a:spcBef>
                <a:spcPts val="70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2800" smtClean="0"/>
              <a:t>В </a:t>
            </a:r>
            <a:r>
              <a:rPr lang="ru-RU" altLang="ru-RU" sz="2800" smtClean="0">
                <a:solidFill>
                  <a:srgbClr val="EBF25A"/>
                </a:solidFill>
                <a:hlinkClick r:id="rId7"/>
              </a:rPr>
              <a:t>1508</a:t>
            </a:r>
            <a:r>
              <a:rPr lang="ru-RU" altLang="ru-RU" sz="2800" smtClean="0"/>
              <a:t>—</a:t>
            </a:r>
            <a:r>
              <a:rPr lang="ru-RU" altLang="ru-RU" sz="2800" smtClean="0">
                <a:solidFill>
                  <a:srgbClr val="EBF25A"/>
                </a:solidFill>
                <a:hlinkClick r:id="rId8"/>
              </a:rPr>
              <a:t>16 годах</a:t>
            </a:r>
            <a:r>
              <a:rPr lang="ru-RU" altLang="ru-RU" sz="2800" smtClean="0"/>
              <a:t> на месте современной </a:t>
            </a:r>
            <a:r>
              <a:rPr lang="ru-RU" altLang="ru-RU" sz="2800" smtClean="0">
                <a:solidFill>
                  <a:srgbClr val="EBF25A"/>
                </a:solidFill>
                <a:hlinkClick r:id="rId9"/>
              </a:rPr>
              <a:t>Красной площади</a:t>
            </a:r>
            <a:r>
              <a:rPr lang="ru-RU" altLang="ru-RU" sz="2800" smtClean="0"/>
              <a:t> был вырыт ров, вода в который поступала из </a:t>
            </a:r>
            <a:r>
              <a:rPr lang="ru-RU" altLang="ru-RU" sz="2800" smtClean="0">
                <a:solidFill>
                  <a:srgbClr val="EBF25A"/>
                </a:solidFill>
                <a:hlinkClick r:id="rId10"/>
              </a:rPr>
              <a:t>реки Неглинной</a:t>
            </a:r>
            <a:r>
              <a:rPr lang="ru-RU" altLang="ru-RU" sz="2800" smtClean="0"/>
              <a:t>. Кремль становится неприступной крепостью, окружённой водой со всех сторон.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idx="1"/>
          </p:nvPr>
        </p:nvSpPr>
        <p:spPr>
          <a:xfrm>
            <a:off x="395288" y="333375"/>
            <a:ext cx="8229600" cy="2109788"/>
          </a:xfrm>
        </p:spPr>
        <p:txBody>
          <a:bodyPr/>
          <a:lstStyle/>
          <a:p>
            <a:pPr marL="341313" indent="-341313" fontAlgn="auto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2800" smtClean="0"/>
              <a:t>К </a:t>
            </a:r>
            <a:r>
              <a:rPr lang="ru-RU" altLang="ru-RU" sz="2800" smtClean="0">
                <a:solidFill>
                  <a:srgbClr val="EBF25A"/>
                </a:solidFill>
                <a:hlinkClick r:id="rId3"/>
              </a:rPr>
              <a:t>1702</a:t>
            </a:r>
            <a:r>
              <a:rPr lang="ru-RU" altLang="ru-RU" sz="2800" smtClean="0"/>
              <a:t>-</a:t>
            </a:r>
            <a:r>
              <a:rPr lang="ru-RU" altLang="ru-RU" sz="2800" smtClean="0">
                <a:solidFill>
                  <a:srgbClr val="EBF25A"/>
                </a:solidFill>
                <a:hlinkClick r:id="rId4"/>
              </a:rPr>
              <a:t>36 годам</a:t>
            </a:r>
            <a:r>
              <a:rPr lang="ru-RU" altLang="ru-RU" sz="2800" smtClean="0"/>
              <a:t> относится строительство здания </a:t>
            </a:r>
            <a:r>
              <a:rPr lang="ru-RU" altLang="ru-RU" sz="2800" smtClean="0">
                <a:solidFill>
                  <a:srgbClr val="EBF25A"/>
                </a:solidFill>
                <a:hlinkClick r:id="rId5"/>
              </a:rPr>
              <a:t>Арсенала</a:t>
            </a:r>
            <a:r>
              <a:rPr lang="ru-RU" altLang="ru-RU" sz="2800" smtClean="0"/>
              <a:t> (архитекторы Д. Иванов, Х. Конрад при участии </a:t>
            </a:r>
            <a:r>
              <a:rPr lang="ru-RU" altLang="ru-RU" sz="2800" smtClean="0">
                <a:solidFill>
                  <a:srgbClr val="EBF25A"/>
                </a:solidFill>
                <a:hlinkClick r:id="rId6"/>
              </a:rPr>
              <a:t>М. И. Чоглокова</a:t>
            </a:r>
            <a:r>
              <a:rPr lang="ru-RU" altLang="ru-RU" sz="2800" smtClean="0"/>
              <a:t>). </a:t>
            </a:r>
          </a:p>
          <a:p>
            <a:pPr marL="341313" indent="-341313" fontAlgn="auto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2800" smtClean="0"/>
              <a:t>В </a:t>
            </a:r>
            <a:r>
              <a:rPr lang="ru-RU" altLang="ru-RU" sz="2800" smtClean="0">
                <a:solidFill>
                  <a:srgbClr val="EBF25A"/>
                </a:solidFill>
                <a:hlinkClick r:id="rId7"/>
              </a:rPr>
              <a:t>1776</a:t>
            </a:r>
            <a:r>
              <a:rPr lang="ru-RU" altLang="ru-RU" sz="2800" smtClean="0"/>
              <a:t>—</a:t>
            </a:r>
            <a:r>
              <a:rPr lang="ru-RU" altLang="ru-RU" sz="2800" smtClean="0">
                <a:solidFill>
                  <a:srgbClr val="EBF25A"/>
                </a:solidFill>
                <a:hlinkClick r:id="rId8"/>
              </a:rPr>
              <a:t>87 годах</a:t>
            </a:r>
            <a:r>
              <a:rPr lang="ru-RU" altLang="ru-RU" sz="2800" smtClean="0"/>
              <a:t> здание </a:t>
            </a:r>
            <a:r>
              <a:rPr lang="ru-RU" altLang="ru-RU" sz="2800" smtClean="0">
                <a:solidFill>
                  <a:srgbClr val="EBF25A"/>
                </a:solidFill>
                <a:hlinkClick r:id="rId9"/>
              </a:rPr>
              <a:t>Сената</a:t>
            </a:r>
            <a:r>
              <a:rPr lang="ru-RU" altLang="ru-RU" sz="2800" smtClean="0"/>
              <a:t> (архитектор </a:t>
            </a:r>
            <a:r>
              <a:rPr lang="ru-RU" altLang="ru-RU" sz="2800" smtClean="0">
                <a:solidFill>
                  <a:srgbClr val="EBF25A"/>
                </a:solidFill>
                <a:hlinkClick r:id="rId10"/>
              </a:rPr>
              <a:t>Матвей Казаков</a:t>
            </a:r>
            <a:r>
              <a:rPr lang="ru-RU" altLang="ru-RU" sz="2800" smtClean="0"/>
              <a:t>). </a:t>
            </a:r>
          </a:p>
        </p:txBody>
      </p:sp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2708275"/>
            <a:ext cx="5543550" cy="3411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idx="1"/>
          </p:nvPr>
        </p:nvSpPr>
        <p:spPr>
          <a:xfrm>
            <a:off x="457200" y="765175"/>
            <a:ext cx="8229600" cy="5365750"/>
          </a:xfrm>
        </p:spPr>
        <p:txBody>
          <a:bodyPr/>
          <a:lstStyle/>
          <a:p>
            <a:pPr marL="341313" indent="-341313" fontAlgn="auto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2800" smtClean="0"/>
              <a:t>В </a:t>
            </a:r>
            <a:r>
              <a:rPr lang="ru-RU" altLang="ru-RU" sz="2800" smtClean="0">
                <a:solidFill>
                  <a:srgbClr val="EBF25A"/>
                </a:solidFill>
                <a:hlinkClick r:id="rId3"/>
              </a:rPr>
              <a:t>1812 году</a:t>
            </a:r>
            <a:r>
              <a:rPr lang="ru-RU" altLang="ru-RU" sz="2800" smtClean="0"/>
              <a:t> Москва и Кремль были захвачены армией </a:t>
            </a:r>
            <a:r>
              <a:rPr lang="ru-RU" altLang="ru-RU" sz="2800" smtClean="0">
                <a:solidFill>
                  <a:srgbClr val="EBF25A"/>
                </a:solidFill>
                <a:hlinkClick r:id="rId4"/>
              </a:rPr>
              <a:t>Наполеона</a:t>
            </a:r>
            <a:r>
              <a:rPr lang="ru-RU" altLang="ru-RU" sz="2800" smtClean="0"/>
              <a:t>. Отступая, Наполеон приказал заминировать и взорвать кремлёвские здания. Несмотря на то, что большинство зарядов не взорвалось, урон был значительным. Взорваны были </a:t>
            </a:r>
            <a:r>
              <a:rPr lang="ru-RU" altLang="ru-RU" sz="2800" smtClean="0">
                <a:solidFill>
                  <a:srgbClr val="EBF25A"/>
                </a:solidFill>
                <a:hlinkClick r:id="rId5"/>
              </a:rPr>
              <a:t>Водовзводная</a:t>
            </a:r>
            <a:r>
              <a:rPr lang="ru-RU" altLang="ru-RU" sz="2800" smtClean="0"/>
              <a:t>, </a:t>
            </a:r>
            <a:r>
              <a:rPr lang="ru-RU" altLang="ru-RU" sz="2800" smtClean="0">
                <a:solidFill>
                  <a:srgbClr val="EBF25A"/>
                </a:solidFill>
                <a:hlinkClick r:id="rId6"/>
              </a:rPr>
              <a:t>Петровская</a:t>
            </a:r>
            <a:r>
              <a:rPr lang="ru-RU" altLang="ru-RU" sz="2800" smtClean="0"/>
              <a:t> и </a:t>
            </a:r>
            <a:r>
              <a:rPr lang="ru-RU" altLang="ru-RU" sz="2800" smtClean="0">
                <a:solidFill>
                  <a:srgbClr val="EBF25A"/>
                </a:solidFill>
                <a:hlinkClick r:id="rId7"/>
              </a:rPr>
              <a:t>Первая безымянная</a:t>
            </a:r>
            <a:r>
              <a:rPr lang="ru-RU" altLang="ru-RU" sz="2800" smtClean="0"/>
              <a:t> башни, серьёзно пострадала </a:t>
            </a:r>
            <a:r>
              <a:rPr lang="ru-RU" altLang="ru-RU" sz="2800" smtClean="0">
                <a:solidFill>
                  <a:srgbClr val="EBF25A"/>
                </a:solidFill>
                <a:hlinkClick r:id="rId8"/>
              </a:rPr>
              <a:t>Угловая Арсенальная башня</a:t>
            </a:r>
            <a:r>
              <a:rPr lang="ru-RU" altLang="ru-RU" sz="2800" smtClean="0"/>
              <a:t>, пострадали также пристройки к колокольне Ивана Великого. На восстановление разрушений ушло 20 лет.  </a:t>
            </a:r>
          </a:p>
          <a:p>
            <a:pPr marL="341313" indent="-341313" fontAlgn="auto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2800" smtClean="0"/>
              <a:t>В этот же период, но уже в «мирные» годы были разобраны Колымажные ворота (XV в) и собор Никиты Гостынского.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idx="1"/>
          </p:nvPr>
        </p:nvSpPr>
        <p:spPr>
          <a:xfrm>
            <a:off x="5040313" y="179388"/>
            <a:ext cx="3779837" cy="5940425"/>
          </a:xfrm>
        </p:spPr>
        <p:txBody>
          <a:bodyPr/>
          <a:lstStyle/>
          <a:p>
            <a:pPr marL="341313" indent="-341313" fontAlgn="auto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2000" smtClean="0"/>
              <a:t>В середине </a:t>
            </a:r>
            <a:r>
              <a:rPr lang="ru-RU" altLang="ru-RU" sz="2000" smtClean="0">
                <a:solidFill>
                  <a:srgbClr val="EBF25A"/>
                </a:solidFill>
                <a:hlinkClick r:id="rId3"/>
              </a:rPr>
              <a:t>XVIII века</a:t>
            </a:r>
            <a:r>
              <a:rPr lang="ru-RU" altLang="ru-RU" sz="2000" smtClean="0"/>
              <a:t> возникла идея постройки </a:t>
            </a:r>
            <a:r>
              <a:rPr lang="ru-RU" altLang="ru-RU" sz="2000" smtClean="0">
                <a:solidFill>
                  <a:srgbClr val="EBF25A"/>
                </a:solidFill>
              </a:rPr>
              <a:t>Большого Кремлевского Дворца</a:t>
            </a:r>
            <a:r>
              <a:rPr lang="ru-RU" altLang="ru-RU" sz="2000" smtClean="0"/>
              <a:t>, расположенного на южном склоне кремлёвского (боровицкого) холма вдоль реки. </a:t>
            </a:r>
          </a:p>
          <a:p>
            <a:pPr marL="341313" indent="-341313" fontAlgn="auto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2000" smtClean="0"/>
              <a:t>В разное время его проекты разрабатывали архитекторы </a:t>
            </a:r>
            <a:r>
              <a:rPr lang="ru-RU" altLang="ru-RU" sz="2000" smtClean="0">
                <a:solidFill>
                  <a:srgbClr val="EBF25A"/>
                </a:solidFill>
                <a:hlinkClick r:id="rId4"/>
              </a:rPr>
              <a:t>В. И. Баженов</a:t>
            </a:r>
            <a:r>
              <a:rPr lang="ru-RU" altLang="ru-RU" sz="2000" smtClean="0"/>
              <a:t>, </a:t>
            </a:r>
            <a:r>
              <a:rPr lang="ru-RU" altLang="ru-RU" sz="2000" smtClean="0">
                <a:solidFill>
                  <a:srgbClr val="EBF25A"/>
                </a:solidFill>
                <a:hlinkClick r:id="rId5"/>
              </a:rPr>
              <a:t>М. Ф. Казаков</a:t>
            </a:r>
            <a:r>
              <a:rPr lang="ru-RU" altLang="ru-RU" sz="2000" smtClean="0"/>
              <a:t>, </a:t>
            </a:r>
          </a:p>
          <a:p>
            <a:pPr marL="341313" indent="-341313" fontAlgn="auto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altLang="ru-RU" sz="2000" smtClean="0">
                <a:solidFill>
                  <a:srgbClr val="EBF25A"/>
                </a:solidFill>
                <a:hlinkClick r:id="rId6"/>
              </a:rPr>
              <a:t>     </a:t>
            </a:r>
            <a:r>
              <a:rPr lang="ru-RU" altLang="ru-RU" sz="2000" smtClean="0">
                <a:solidFill>
                  <a:srgbClr val="EBF25A"/>
                </a:solidFill>
                <a:hlinkClick r:id="rId6"/>
              </a:rPr>
              <a:t>Н. А. Львов</a:t>
            </a:r>
            <a:r>
              <a:rPr lang="ru-RU" altLang="ru-RU" sz="2000" smtClean="0"/>
              <a:t>,</a:t>
            </a:r>
          </a:p>
          <a:p>
            <a:pPr marL="341313" indent="-341313" fontAlgn="auto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2000" smtClean="0"/>
              <a:t> </a:t>
            </a:r>
            <a:r>
              <a:rPr lang="en-US" altLang="ru-RU" sz="2000" smtClean="0"/>
              <a:t>    </a:t>
            </a:r>
            <a:r>
              <a:rPr lang="ru-RU" altLang="ru-RU" sz="2000" smtClean="0">
                <a:solidFill>
                  <a:srgbClr val="EBF25A"/>
                </a:solidFill>
                <a:hlinkClick r:id="rId7"/>
              </a:rPr>
              <a:t>В. П. Стасов</a:t>
            </a:r>
            <a:r>
              <a:rPr lang="ru-RU" altLang="ru-RU" sz="2000" smtClean="0"/>
              <a:t>. </a:t>
            </a:r>
          </a:p>
          <a:p>
            <a:pPr marL="341313" indent="-341313" fontAlgn="auto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2000" smtClean="0"/>
              <a:t>Но только проекту </a:t>
            </a:r>
            <a:r>
              <a:rPr lang="ru-RU" altLang="ru-RU" sz="2000" smtClean="0">
                <a:solidFill>
                  <a:srgbClr val="EBF25A"/>
                </a:solidFill>
                <a:hlinkClick r:id="rId8"/>
              </a:rPr>
              <a:t>К. А. Тона</a:t>
            </a:r>
            <a:r>
              <a:rPr lang="ru-RU" altLang="ru-RU" sz="2000" smtClean="0"/>
              <a:t> в </a:t>
            </a:r>
            <a:r>
              <a:rPr lang="ru-RU" altLang="ru-RU" sz="2000" smtClean="0">
                <a:solidFill>
                  <a:srgbClr val="EBF25A"/>
                </a:solidFill>
                <a:hlinkClick r:id="rId9"/>
              </a:rPr>
              <a:t>1839</a:t>
            </a:r>
            <a:r>
              <a:rPr lang="ru-RU" altLang="ru-RU" sz="2000" smtClean="0"/>
              <a:t>—</a:t>
            </a:r>
            <a:r>
              <a:rPr lang="ru-RU" altLang="ru-RU" sz="2000" smtClean="0">
                <a:solidFill>
                  <a:srgbClr val="EBF25A"/>
                </a:solidFill>
                <a:hlinkClick r:id="rId10"/>
              </a:rPr>
              <a:t>49 годах</a:t>
            </a:r>
            <a:r>
              <a:rPr lang="ru-RU" altLang="ru-RU" sz="2000" smtClean="0"/>
              <a:t> суждено было воплотиться в жизнь. </a:t>
            </a:r>
          </a:p>
          <a:p>
            <a:pPr marL="341313" indent="-341313" fontAlgn="auto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2000" smtClean="0"/>
              <a:t>По его же проекту в </a:t>
            </a:r>
          </a:p>
          <a:p>
            <a:pPr marL="341313" indent="-341313" fontAlgn="auto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2000" smtClean="0">
                <a:solidFill>
                  <a:srgbClr val="EBF25A"/>
                </a:solidFill>
                <a:hlinkClick r:id="rId11"/>
              </a:rPr>
              <a:t>1844</a:t>
            </a:r>
            <a:r>
              <a:rPr lang="ru-RU" altLang="ru-RU" sz="2000" smtClean="0"/>
              <a:t>—</a:t>
            </a:r>
            <a:r>
              <a:rPr lang="ru-RU" altLang="ru-RU" sz="2000" smtClean="0">
                <a:solidFill>
                  <a:srgbClr val="EBF25A"/>
                </a:solidFill>
                <a:hlinkClick r:id="rId12"/>
              </a:rPr>
              <a:t>51 годах</a:t>
            </a:r>
            <a:r>
              <a:rPr lang="ru-RU" altLang="ru-RU" sz="2000" smtClean="0"/>
              <a:t> было построено здание </a:t>
            </a:r>
            <a:r>
              <a:rPr lang="ru-RU" altLang="ru-RU" sz="2000" smtClean="0">
                <a:solidFill>
                  <a:srgbClr val="EBF25A"/>
                </a:solidFill>
                <a:hlinkClick r:id="rId13"/>
              </a:rPr>
              <a:t>Оружейной палаты</a:t>
            </a:r>
            <a:r>
              <a:rPr lang="ru-RU" altLang="ru-RU" sz="2000" smtClean="0"/>
              <a:t> </a:t>
            </a:r>
          </a:p>
        </p:txBody>
      </p:sp>
      <p:pic>
        <p:nvPicPr>
          <p:cNvPr id="30723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25" y="1439863"/>
            <a:ext cx="4140200" cy="360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idx="1"/>
          </p:nvPr>
        </p:nvSpPr>
        <p:spPr>
          <a:xfrm>
            <a:off x="468313" y="836613"/>
            <a:ext cx="8229600" cy="4530725"/>
          </a:xfrm>
        </p:spPr>
        <p:txBody>
          <a:bodyPr/>
          <a:lstStyle/>
          <a:p>
            <a:pPr marL="341313" indent="-341313" fontAlgn="auto">
              <a:lnSpc>
                <a:spcPct val="90000"/>
              </a:lnSpc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mtClean="0"/>
              <a:t>Проход на территорию Московского Кремля был свободным для всех. Входить было принято через Спасские ворота, поклонившись иконе Спаса. Император с семьей бывал в своей московской резиденции нечасто, поэтому, взяв бесплатный билет в дворцовой конторе, разрешалось пройтись по всем кремлёвским дворцам.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idx="1"/>
          </p:nvPr>
        </p:nvSpPr>
        <p:spPr>
          <a:xfrm>
            <a:off x="360363" y="539750"/>
            <a:ext cx="4500562" cy="6237288"/>
          </a:xfrm>
        </p:spPr>
        <p:txBody>
          <a:bodyPr/>
          <a:lstStyle/>
          <a:p>
            <a:pPr marL="341313" indent="-341313" fontAlgn="auto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2000" smtClean="0"/>
              <a:t>Во время </a:t>
            </a:r>
            <a:r>
              <a:rPr lang="ru-RU" altLang="ru-RU" sz="2000" smtClean="0">
                <a:solidFill>
                  <a:srgbClr val="EBF25A"/>
                </a:solidFill>
                <a:hlinkClick r:id="rId3"/>
              </a:rPr>
              <a:t>вооружённого восстания</a:t>
            </a:r>
            <a:r>
              <a:rPr lang="ru-RU" altLang="ru-RU" sz="2000" smtClean="0"/>
              <a:t> в октябре-ноябре </a:t>
            </a:r>
            <a:r>
              <a:rPr lang="ru-RU" altLang="ru-RU" sz="2000" smtClean="0">
                <a:solidFill>
                  <a:srgbClr val="EBF25A"/>
                </a:solidFill>
                <a:hlinkClick r:id="rId4"/>
              </a:rPr>
              <a:t>1917 года</a:t>
            </a:r>
            <a:r>
              <a:rPr lang="ru-RU" altLang="ru-RU" sz="2000" smtClean="0"/>
              <a:t> Кремль, на территории которого находились отряды юнкеров, серьезно пострадал от артиллерийского обстрела, произведенного революционными войсками. Были сильно повреждены стены, </a:t>
            </a:r>
            <a:r>
              <a:rPr lang="ru-RU" altLang="ru-RU" sz="2000" smtClean="0">
                <a:solidFill>
                  <a:srgbClr val="EBF25A"/>
                </a:solidFill>
                <a:hlinkClick r:id="rId5"/>
              </a:rPr>
              <a:t>Спасская башня</a:t>
            </a:r>
            <a:r>
              <a:rPr lang="ru-RU" altLang="ru-RU" sz="2000" smtClean="0"/>
              <a:t> и </a:t>
            </a:r>
          </a:p>
          <a:p>
            <a:pPr marL="341313" indent="-341313" fontAlgn="auto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2000" smtClean="0">
                <a:solidFill>
                  <a:srgbClr val="EBF25A"/>
                </a:solidFill>
                <a:hlinkClick r:id="rId6"/>
              </a:rPr>
              <a:t>Спасские часы</a:t>
            </a:r>
          </a:p>
          <a:p>
            <a:pPr marL="341313" indent="-341313" fontAlgn="auto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2000" smtClean="0">
                <a:solidFill>
                  <a:srgbClr val="EBF25A"/>
                </a:solidFill>
                <a:hlinkClick r:id="rId7"/>
              </a:rPr>
              <a:t>Никольская башня</a:t>
            </a:r>
            <a:r>
              <a:rPr lang="ru-RU" altLang="ru-RU" sz="2000" smtClean="0"/>
              <a:t>, </a:t>
            </a:r>
            <a:r>
              <a:rPr lang="ru-RU" altLang="ru-RU" sz="2000" smtClean="0">
                <a:solidFill>
                  <a:srgbClr val="EBF25A"/>
                </a:solidFill>
                <a:hlinkClick r:id="rId8"/>
              </a:rPr>
              <a:t>Беклемишевская башня</a:t>
            </a:r>
            <a:r>
              <a:rPr lang="ru-RU" altLang="ru-RU" sz="2000" smtClean="0"/>
              <a:t>, </a:t>
            </a:r>
          </a:p>
          <a:p>
            <a:pPr marL="341313" indent="-341313" fontAlgn="auto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2000" smtClean="0"/>
              <a:t>почти все храмы на территории Кремля, </a:t>
            </a:r>
          </a:p>
          <a:p>
            <a:pPr marL="341313" indent="-341313" fontAlgn="auto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2000" smtClean="0"/>
              <a:t>большой урон получил </a:t>
            </a:r>
            <a:r>
              <a:rPr lang="ru-RU" altLang="ru-RU" sz="2000" smtClean="0">
                <a:solidFill>
                  <a:srgbClr val="EBF25A"/>
                </a:solidFill>
                <a:hlinkClick r:id="rId9"/>
              </a:rPr>
              <a:t>Малый Николаевский дворец</a:t>
            </a:r>
            <a:r>
              <a:rPr lang="ru-RU" altLang="ru-RU" sz="2000" smtClean="0"/>
              <a:t>. </a:t>
            </a:r>
          </a:p>
        </p:txBody>
      </p:sp>
      <p:pic>
        <p:nvPicPr>
          <p:cNvPr id="32771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675" y="503238"/>
            <a:ext cx="3060700" cy="561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idx="1"/>
          </p:nvPr>
        </p:nvSpPr>
        <p:spPr>
          <a:xfrm>
            <a:off x="539750" y="682625"/>
            <a:ext cx="8229600" cy="5616575"/>
          </a:xfrm>
        </p:spPr>
        <p:txBody>
          <a:bodyPr/>
          <a:lstStyle/>
          <a:p>
            <a:pPr marL="341313" indent="-341313" fontAlgn="auto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2800" b="1" smtClean="0"/>
              <a:t>Моско́вский Кре́мль</a:t>
            </a:r>
            <a:r>
              <a:rPr lang="ru-RU" altLang="ru-RU" sz="2800" smtClean="0"/>
              <a:t> — древнейшая часть Москвы, главный общественно-политический, духовно-религиозный и историко-художественный комплекс столицы, официальная резиденция Президента Российской федерации. Расположен на высоком, левом берегу Москвы-реки—Боровицком холме, при впадении в неё р.Неглинной. </a:t>
            </a:r>
          </a:p>
          <a:p>
            <a:pPr marL="341313" indent="-341313" fontAlgn="auto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2800" smtClean="0"/>
              <a:t>В плане Кремль — неправильный треугольник площадью 27,5 га.                                 Южная стена обращена к Москве-реке, северо-западная — к Александровскому саду, восточная — к Красной площади.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idx="1"/>
          </p:nvPr>
        </p:nvSpPr>
        <p:spPr>
          <a:xfrm>
            <a:off x="457200" y="620713"/>
            <a:ext cx="8229600" cy="5510212"/>
          </a:xfrm>
        </p:spPr>
        <p:txBody>
          <a:bodyPr/>
          <a:lstStyle/>
          <a:p>
            <a:pPr marL="341313" indent="-341313" fontAlgn="auto">
              <a:spcBef>
                <a:spcPts val="70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2800" smtClean="0"/>
              <a:t>С приходом Советской власти столица была перенесена в Москву и Кремль вновь становится политическим центром. </a:t>
            </a:r>
          </a:p>
          <a:p>
            <a:pPr marL="341313" indent="-341313" fontAlgn="auto">
              <a:spcBef>
                <a:spcPts val="70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2800" smtClean="0"/>
              <a:t>В марте 1918 года в Кремль переезжает большевистское правительство. Его резиденцией и местом проживания советских вождей становятся дворцы и кавалерские корпуса. Вскоре свободный доступ на террриторию Кремля для обычных москвичей оказывается под запретом. Храмы закрывают и кремлёвские колокола надолго умолкают.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marL="341313" indent="-341313" fontAlgn="auto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2000" smtClean="0"/>
              <a:t>Существующие стены и башни были построены в </a:t>
            </a:r>
            <a:r>
              <a:rPr lang="ru-RU" altLang="ru-RU" sz="2000" smtClean="0">
                <a:solidFill>
                  <a:srgbClr val="EBF25A"/>
                </a:solidFill>
                <a:hlinkClick r:id="rId3"/>
              </a:rPr>
              <a:t>1485</a:t>
            </a:r>
            <a:r>
              <a:rPr lang="ru-RU" altLang="ru-RU" sz="2000" smtClean="0"/>
              <a:t>—</a:t>
            </a:r>
            <a:r>
              <a:rPr lang="ru-RU" altLang="ru-RU" sz="2000" smtClean="0">
                <a:solidFill>
                  <a:srgbClr val="EBF25A"/>
                </a:solidFill>
              </a:rPr>
              <a:t>1495г</a:t>
            </a:r>
            <a:r>
              <a:rPr lang="ru-RU" altLang="ru-RU" sz="2000" smtClean="0"/>
              <a:t>. Общая протяжённость стен — 2235 м, высота от 5 до 19 м, толщина — от 3,5 до 6,5 м. В плане стены образуют собой неправильный треугольник. Верх стены украшен зубцами в форме ласточкина хвоста (мерлонами), всего зубцов по верху стены — 1045.</a:t>
            </a:r>
          </a:p>
          <a:p>
            <a:pPr marL="341313" indent="-341313" fontAlgn="auto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2000" smtClean="0"/>
              <a:t>Вдоль стен расположено 20 башен. 3 башни, стоящие в углах треугольника, имеют круглое сечение, остальные — квадратное. Самая высокая башня — </a:t>
            </a:r>
            <a:r>
              <a:rPr lang="ru-RU" altLang="ru-RU" sz="2000" smtClean="0">
                <a:solidFill>
                  <a:srgbClr val="EBF25A"/>
                </a:solidFill>
                <a:hlinkClick r:id="rId4"/>
              </a:rPr>
              <a:t>Троицкая</a:t>
            </a:r>
            <a:r>
              <a:rPr lang="ru-RU" altLang="ru-RU" sz="2000" smtClean="0"/>
              <a:t>, она имеет высоту 79,3 м.</a:t>
            </a:r>
          </a:p>
          <a:p>
            <a:pPr marL="341313" indent="-341313" fontAlgn="auto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2000" smtClean="0"/>
              <a:t>Большинство башен выполнено в едином архитектурном стиле, приданном им во второй половине </a:t>
            </a:r>
            <a:r>
              <a:rPr lang="ru-RU" altLang="ru-RU" sz="2000" smtClean="0">
                <a:solidFill>
                  <a:srgbClr val="EBF25A"/>
                </a:solidFill>
                <a:hlinkClick r:id="rId5"/>
              </a:rPr>
              <a:t>XVII века</a:t>
            </a:r>
            <a:r>
              <a:rPr lang="ru-RU" altLang="ru-RU" sz="2000" smtClean="0"/>
              <a:t>. Из общего ансамбля выделяется </a:t>
            </a:r>
            <a:r>
              <a:rPr lang="ru-RU" altLang="ru-RU" sz="2000" smtClean="0">
                <a:solidFill>
                  <a:srgbClr val="EBF25A"/>
                </a:solidFill>
                <a:hlinkClick r:id="rId6"/>
              </a:rPr>
              <a:t>Никольская башня</a:t>
            </a:r>
            <a:r>
              <a:rPr lang="ru-RU" altLang="ru-RU" sz="2000" smtClean="0"/>
              <a:t>, которая в начале </a:t>
            </a:r>
            <a:r>
              <a:rPr lang="ru-RU" altLang="ru-RU" sz="2000" smtClean="0">
                <a:solidFill>
                  <a:srgbClr val="EBF25A"/>
                </a:solidFill>
                <a:hlinkClick r:id="rId7"/>
              </a:rPr>
              <a:t>XIX века</a:t>
            </a:r>
            <a:r>
              <a:rPr lang="ru-RU" altLang="ru-RU" sz="2000" smtClean="0"/>
              <a:t> была перестроена в </a:t>
            </a:r>
            <a:r>
              <a:rPr lang="ru-RU" altLang="ru-RU" sz="2000" smtClean="0">
                <a:solidFill>
                  <a:srgbClr val="EBF25A"/>
                </a:solidFill>
                <a:hlinkClick r:id="rId8"/>
              </a:rPr>
              <a:t>готическом стиле</a:t>
            </a:r>
            <a:r>
              <a:rPr lang="ru-RU" altLang="ru-RU" sz="2000" smtClean="0"/>
              <a:t>.</a:t>
            </a:r>
          </a:p>
        </p:txBody>
      </p:sp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/>
          <a:lstStyle/>
          <a:p>
            <a:pPr algn="ctr"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altLang="ru-RU" dirty="0" smtClean="0"/>
              <a:t>Стены и башни кремля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/>
          </p:nvPr>
        </p:nvSpPr>
        <p:spPr>
          <a:xfrm>
            <a:off x="439738" y="11113"/>
            <a:ext cx="8229600" cy="1139825"/>
          </a:xfrm>
        </p:spPr>
        <p:txBody>
          <a:bodyPr/>
          <a:lstStyle/>
          <a:p>
            <a:pPr algn="ctr"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altLang="ru-RU" dirty="0" err="1" smtClean="0"/>
              <a:t>Водовзводная</a:t>
            </a:r>
            <a:r>
              <a:rPr lang="ru-RU" altLang="ru-RU" dirty="0" smtClean="0"/>
              <a:t> башня</a:t>
            </a:r>
          </a:p>
        </p:txBody>
      </p:sp>
      <p:pic>
        <p:nvPicPr>
          <p:cNvPr id="3584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9725" y="1422400"/>
            <a:ext cx="3348038" cy="451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/>
          </p:nvPr>
        </p:nvSpPr>
        <p:spPr>
          <a:xfrm>
            <a:off x="427038" y="-3175"/>
            <a:ext cx="8229600" cy="1139825"/>
          </a:xfrm>
        </p:spPr>
        <p:txBody>
          <a:bodyPr/>
          <a:lstStyle/>
          <a:p>
            <a:pPr algn="ctr"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altLang="ru-RU" dirty="0" smtClean="0"/>
              <a:t>Боровицкая</a:t>
            </a:r>
          </a:p>
        </p:txBody>
      </p:sp>
      <p:pic>
        <p:nvPicPr>
          <p:cNvPr id="3686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3538" y="1196975"/>
            <a:ext cx="3275012" cy="486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marL="341313" indent="-341313" fontAlgn="auto"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b="1" smtClean="0"/>
              <a:t>Оруже́йная (Коню́шенная) башня</a:t>
            </a:r>
            <a:r>
              <a:rPr lang="ru-RU" altLang="ru-RU" smtClean="0"/>
              <a:t> расположена между </a:t>
            </a:r>
            <a:r>
              <a:rPr lang="ru-RU" altLang="ru-RU" smtClean="0">
                <a:solidFill>
                  <a:srgbClr val="EBF25A"/>
                </a:solidFill>
                <a:hlinkClick r:id="rId3"/>
              </a:rPr>
              <a:t>Боровицкой</a:t>
            </a:r>
            <a:r>
              <a:rPr lang="ru-RU" altLang="ru-RU" smtClean="0"/>
              <a:t> и </a:t>
            </a:r>
            <a:r>
              <a:rPr lang="ru-RU" altLang="ru-RU" smtClean="0">
                <a:solidFill>
                  <a:srgbClr val="EBF25A"/>
                </a:solidFill>
                <a:hlinkClick r:id="rId4"/>
              </a:rPr>
              <a:t>Комендантской</a:t>
            </a:r>
            <a:r>
              <a:rPr lang="ru-RU" altLang="ru-RU" smtClean="0"/>
              <a:t> башнями на северо-западной стороне кремлевской стены, сегодня протянувшейся вдоль </a:t>
            </a:r>
            <a:r>
              <a:rPr lang="ru-RU" altLang="ru-RU" smtClean="0">
                <a:solidFill>
                  <a:srgbClr val="EBF25A"/>
                </a:solidFill>
                <a:hlinkClick r:id="rId5"/>
              </a:rPr>
              <a:t>Александровского сада</a:t>
            </a:r>
            <a:r>
              <a:rPr lang="ru-RU" altLang="ru-RU" smtClean="0"/>
              <a:t>. В начале XVII века она имела проездные ворота к Конюшенному двору в </a:t>
            </a:r>
            <a:r>
              <a:rPr lang="ru-RU" altLang="ru-RU" smtClean="0">
                <a:solidFill>
                  <a:srgbClr val="EBF25A"/>
                </a:solidFill>
                <a:hlinkClick r:id="rId6"/>
              </a:rPr>
              <a:t>Кремле</a:t>
            </a:r>
            <a:r>
              <a:rPr lang="ru-RU" altLang="ru-RU" smtClean="0"/>
              <a:t>. Отсюда её древнее название. </a:t>
            </a:r>
          </a:p>
        </p:txBody>
      </p:sp>
      <p:sp>
        <p:nvSpPr>
          <p:cNvPr id="27649" name="Rectangle 1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/>
          <a:lstStyle/>
          <a:p>
            <a:pPr algn="ctr"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altLang="ru-RU" dirty="0" smtClean="0"/>
              <a:t>Оружейная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marL="341313" indent="-341313" fontAlgn="auto">
              <a:spcBef>
                <a:spcPts val="70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2800" b="1" smtClean="0"/>
              <a:t>Комендантская (Глухая, Колымажная) башня</a:t>
            </a:r>
            <a:r>
              <a:rPr lang="ru-RU" altLang="ru-RU" sz="2800" smtClean="0"/>
              <a:t> на северо-западной стороне кремлевской стены, сегодня протянувшейся вдоль </a:t>
            </a:r>
            <a:r>
              <a:rPr lang="ru-RU" altLang="ru-RU" sz="2800" smtClean="0">
                <a:solidFill>
                  <a:srgbClr val="EBF25A"/>
                </a:solidFill>
                <a:hlinkClick r:id="rId3"/>
              </a:rPr>
              <a:t>Александровского сада</a:t>
            </a:r>
            <a:r>
              <a:rPr lang="ru-RU" altLang="ru-RU" sz="2800" smtClean="0"/>
              <a:t>. Называлась прежде Колымажной по располагавшемуся вблизи нее Колымажному двору в </a:t>
            </a:r>
            <a:r>
              <a:rPr lang="ru-RU" altLang="ru-RU" sz="2800" smtClean="0">
                <a:solidFill>
                  <a:srgbClr val="EBF25A"/>
                </a:solidFill>
                <a:hlinkClick r:id="rId4"/>
              </a:rPr>
              <a:t>Кремле</a:t>
            </a:r>
            <a:r>
              <a:rPr lang="ru-RU" altLang="ru-RU" sz="2800" smtClean="0"/>
              <a:t>.В XIX веке башня получила название «Комендантская», когда рядом в Кремле, в Потешном дворце XVII века поселился комендант Москвы. </a:t>
            </a:r>
          </a:p>
        </p:txBody>
      </p:sp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/>
          <a:lstStyle/>
          <a:p>
            <a:pPr algn="ctr"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altLang="ru-RU" dirty="0" smtClean="0"/>
              <a:t>Комендантская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Grp="1" noChangeArrowheads="1"/>
          </p:cNvSpPr>
          <p:nvPr>
            <p:ph type="title"/>
          </p:nvPr>
        </p:nvSpPr>
        <p:spPr>
          <a:xfrm>
            <a:off x="404813" y="46038"/>
            <a:ext cx="8229600" cy="1139825"/>
          </a:xfrm>
        </p:spPr>
        <p:txBody>
          <a:bodyPr/>
          <a:lstStyle/>
          <a:p>
            <a:pPr algn="ctr"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altLang="ru-RU" dirty="0" smtClean="0"/>
              <a:t>Троицкая</a:t>
            </a:r>
          </a:p>
        </p:txBody>
      </p:sp>
      <p:pic>
        <p:nvPicPr>
          <p:cNvPr id="3993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050" y="1160463"/>
            <a:ext cx="3921125" cy="5319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idx="1"/>
          </p:nvPr>
        </p:nvSpPr>
        <p:spPr>
          <a:xfrm>
            <a:off x="250825" y="2636838"/>
            <a:ext cx="8229600" cy="3700462"/>
          </a:xfrm>
        </p:spPr>
        <p:txBody>
          <a:bodyPr/>
          <a:lstStyle/>
          <a:p>
            <a:pPr marL="341313" indent="-341313" fontAlgn="auto">
              <a:lnSpc>
                <a:spcPct val="80000"/>
              </a:lnSpc>
              <a:spcBef>
                <a:spcPts val="45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1800" smtClean="0"/>
              <a:t>Башня сооружена в </a:t>
            </a:r>
            <a:r>
              <a:rPr lang="ru-RU" altLang="ru-RU" sz="1800" smtClean="0">
                <a:solidFill>
                  <a:srgbClr val="EBF25A"/>
                </a:solidFill>
                <a:hlinkClick r:id="rId3"/>
              </a:rPr>
              <a:t>1516 году</a:t>
            </a:r>
            <a:r>
              <a:rPr lang="ru-RU" altLang="ru-RU" sz="1800" smtClean="0"/>
              <a:t> под руководством </a:t>
            </a:r>
            <a:r>
              <a:rPr lang="ru-RU" altLang="ru-RU" sz="1800" smtClean="0">
                <a:solidFill>
                  <a:srgbClr val="EBF25A"/>
                </a:solidFill>
                <a:hlinkClick r:id="rId4"/>
              </a:rPr>
              <a:t>миланского</a:t>
            </a:r>
            <a:r>
              <a:rPr lang="ru-RU" altLang="ru-RU" sz="1800" smtClean="0"/>
              <a:t> </a:t>
            </a:r>
            <a:r>
              <a:rPr lang="ru-RU" altLang="ru-RU" sz="1800" smtClean="0">
                <a:solidFill>
                  <a:srgbClr val="EBF25A"/>
                </a:solidFill>
                <a:hlinkClick r:id="rId5"/>
              </a:rPr>
              <a:t>архитектора</a:t>
            </a:r>
            <a:r>
              <a:rPr lang="ru-RU" altLang="ru-RU" sz="1800" smtClean="0"/>
              <a:t> </a:t>
            </a:r>
            <a:r>
              <a:rPr lang="ru-RU" altLang="ru-RU" sz="1800" smtClean="0">
                <a:solidFill>
                  <a:srgbClr val="EBF25A"/>
                </a:solidFill>
                <a:hlinkClick r:id="rId6"/>
              </a:rPr>
              <a:t>Алевиза Фрязина</a:t>
            </a:r>
            <a:r>
              <a:rPr lang="ru-RU" altLang="ru-RU" sz="1800" smtClean="0"/>
              <a:t>. Невысокая, окруженная </a:t>
            </a:r>
            <a:r>
              <a:rPr lang="ru-RU" altLang="ru-RU" sz="1800" smtClean="0">
                <a:solidFill>
                  <a:srgbClr val="EBF25A"/>
                </a:solidFill>
                <a:hlinkClick r:id="rId7"/>
              </a:rPr>
              <a:t>рвом</a:t>
            </a:r>
            <a:r>
              <a:rPr lang="ru-RU" altLang="ru-RU" sz="1800" smtClean="0"/>
              <a:t> и </a:t>
            </a:r>
            <a:r>
              <a:rPr lang="ru-RU" altLang="ru-RU" sz="1800" smtClean="0">
                <a:solidFill>
                  <a:srgbClr val="EBF25A"/>
                </a:solidFill>
                <a:hlinkClick r:id="rId8"/>
              </a:rPr>
              <a:t>рекой Неглинной</a:t>
            </a:r>
            <a:r>
              <a:rPr lang="ru-RU" altLang="ru-RU" sz="1800" smtClean="0"/>
              <a:t>, с единственными воротами, которые в минуты опасности наглухо закрывались подъемной частью моста, башня была грозной преградой для осаждавших крепость. Она имела </a:t>
            </a:r>
            <a:r>
              <a:rPr lang="ru-RU" altLang="ru-RU" sz="1800" smtClean="0">
                <a:solidFill>
                  <a:srgbClr val="EBF25A"/>
                </a:solidFill>
                <a:hlinkClick r:id="rId9"/>
              </a:rPr>
              <a:t>бойницы</a:t>
            </a:r>
            <a:r>
              <a:rPr lang="ru-RU" altLang="ru-RU" sz="1800" smtClean="0"/>
              <a:t> подошвенного боя и </a:t>
            </a:r>
            <a:r>
              <a:rPr lang="ru-RU" altLang="ru-RU" sz="1800" smtClean="0">
                <a:solidFill>
                  <a:srgbClr val="EBF25A"/>
                </a:solidFill>
                <a:hlinkClick r:id="rId10"/>
              </a:rPr>
              <a:t>машикули</a:t>
            </a:r>
            <a:r>
              <a:rPr lang="ru-RU" altLang="ru-RU" sz="1800" smtClean="0"/>
              <a:t>. В XVI—XVII веках уровень воды в реке Неглинной был высоко поднят плотинами, так что вода окружала башню со всех сторон. Первоначальная высота ее над уровнем земли равнялась 18 метрам. Въехать в башню со стороны города можно было лишь по наклонному мосту.</a:t>
            </a:r>
          </a:p>
          <a:p>
            <a:pPr marL="341313" indent="-341313" fontAlgn="auto">
              <a:lnSpc>
                <a:spcPct val="80000"/>
              </a:lnSpc>
              <a:spcBef>
                <a:spcPts val="45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1800" smtClean="0"/>
              <a:t>Существуют две распространенные версии происхождения названия </a:t>
            </a:r>
            <a:r>
              <a:rPr lang="ru-RU" altLang="ru-RU" sz="1800" b="1" smtClean="0"/>
              <a:t>«Кутафья»</a:t>
            </a:r>
            <a:r>
              <a:rPr lang="ru-RU" altLang="ru-RU" sz="1800" smtClean="0"/>
              <a:t>: от слова «кут» — укрытие, угол, либо от слова "кутафья", обозначавшего полную, неповоротливую женщину. Однако первая представляется весьма сомнительной, поскольку от слова"кут", образовалось бы название "Кутовая", а никак не "Кутафья".</a:t>
            </a:r>
          </a:p>
        </p:txBody>
      </p:sp>
      <p:sp>
        <p:nvSpPr>
          <p:cNvPr id="30721" name="Rectangle 1"/>
          <p:cNvSpPr>
            <a:spLocks noGrp="1" noChangeArrowheads="1"/>
          </p:cNvSpPr>
          <p:nvPr>
            <p:ph type="title"/>
          </p:nvPr>
        </p:nvSpPr>
        <p:spPr>
          <a:xfrm>
            <a:off x="4643438" y="165100"/>
            <a:ext cx="4319587" cy="1139825"/>
          </a:xfrm>
        </p:spPr>
        <p:txBody>
          <a:bodyPr/>
          <a:lstStyle/>
          <a:p>
            <a:pPr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altLang="ru-RU" dirty="0" smtClean="0"/>
              <a:t>Кутафья</a:t>
            </a:r>
          </a:p>
        </p:txBody>
      </p:sp>
      <p:pic>
        <p:nvPicPr>
          <p:cNvPr id="40964" name="Picture 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79388"/>
            <a:ext cx="3060700" cy="233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idx="1"/>
          </p:nvPr>
        </p:nvSpPr>
        <p:spPr>
          <a:xfrm>
            <a:off x="2879725" y="1079500"/>
            <a:ext cx="5940425" cy="5459413"/>
          </a:xfrm>
        </p:spPr>
        <p:txBody>
          <a:bodyPr/>
          <a:lstStyle/>
          <a:p>
            <a:pPr marL="341313" indent="-341313" fontAlgn="auto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2000" b="1" smtClean="0"/>
              <a:t>Сре́дняя Арсена́льная башня</a:t>
            </a:r>
            <a:r>
              <a:rPr lang="ru-RU" altLang="ru-RU" sz="2000" smtClean="0"/>
              <a:t> — башня </a:t>
            </a:r>
            <a:r>
              <a:rPr lang="ru-RU" altLang="ru-RU" sz="2000" smtClean="0">
                <a:solidFill>
                  <a:srgbClr val="EBF25A"/>
                </a:solidFill>
                <a:hlinkClick r:id="rId3"/>
              </a:rPr>
              <a:t>Московского Кремля</a:t>
            </a:r>
            <a:r>
              <a:rPr lang="ru-RU" altLang="ru-RU" sz="2000" smtClean="0"/>
              <a:t>, расположенная на северо-западной стороне Кремлёвской стены, протянувшейся вдоль </a:t>
            </a:r>
            <a:r>
              <a:rPr lang="ru-RU" altLang="ru-RU" sz="2000" smtClean="0">
                <a:solidFill>
                  <a:srgbClr val="EBF25A"/>
                </a:solidFill>
                <a:hlinkClick r:id="rId4"/>
              </a:rPr>
              <a:t>Александровского сада</a:t>
            </a:r>
            <a:r>
              <a:rPr lang="ru-RU" altLang="ru-RU" sz="2000" smtClean="0"/>
              <a:t>. Башня построена в 1493—1495 годах на северо-западной стороне кремлевской стены, на месте угловой башни времени </a:t>
            </a:r>
            <a:r>
              <a:rPr lang="ru-RU" altLang="ru-RU" sz="2000" smtClean="0">
                <a:solidFill>
                  <a:srgbClr val="EBF25A"/>
                </a:solidFill>
                <a:hlinkClick r:id="rId5"/>
              </a:rPr>
              <a:t>Дмитрия Донского</a:t>
            </a:r>
            <a:r>
              <a:rPr lang="ru-RU" altLang="ru-RU" sz="2000" smtClean="0"/>
              <a:t>. В XV—XVI веках около башни на реке Неглинной были плотины. В 1680-годах она получила завершение — открытый четверик с четырехгранным шатром, законченным сквозной смотрительной вышкой с шатриком.</a:t>
            </a:r>
            <a:br>
              <a:rPr lang="ru-RU" altLang="ru-RU" sz="2000" smtClean="0"/>
            </a:br>
            <a:r>
              <a:rPr lang="ru-RU" altLang="ru-RU" sz="2000" smtClean="0"/>
              <a:t>Свое нынешнее название башня получила при возведении здания Арсенала в начале XVIII века. Раньше она называлась Граненой — от расчлененного на грани фасада. В 1821 году при разбивке Александровского сада у подножия башни по проекту О. И. Бове был сооружен увеселительный грот. </a:t>
            </a:r>
          </a:p>
        </p:txBody>
      </p:sp>
      <p:sp>
        <p:nvSpPr>
          <p:cNvPr id="31745" name="Rectangle 1"/>
          <p:cNvSpPr>
            <a:spLocks noGrp="1" noChangeArrowheads="1"/>
          </p:cNvSpPr>
          <p:nvPr>
            <p:ph type="title"/>
          </p:nvPr>
        </p:nvSpPr>
        <p:spPr>
          <a:xfrm>
            <a:off x="204788" y="19050"/>
            <a:ext cx="8964612" cy="746125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altLang="ru-RU" dirty="0" smtClean="0"/>
              <a:t>Средняя арсенальная</a:t>
            </a:r>
          </a:p>
        </p:txBody>
      </p:sp>
      <p:pic>
        <p:nvPicPr>
          <p:cNvPr id="41988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00225"/>
            <a:ext cx="2879725" cy="360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idx="1"/>
          </p:nvPr>
        </p:nvSpPr>
        <p:spPr>
          <a:xfrm>
            <a:off x="539750" y="1409700"/>
            <a:ext cx="8229600" cy="4530725"/>
          </a:xfrm>
        </p:spPr>
        <p:txBody>
          <a:bodyPr/>
          <a:lstStyle/>
          <a:p>
            <a:pPr marL="341313" indent="-341313" fontAlgn="auto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2600" smtClean="0"/>
              <a:t>Возведена в </a:t>
            </a:r>
            <a:r>
              <a:rPr lang="ru-RU" altLang="ru-RU" sz="2600" smtClean="0">
                <a:solidFill>
                  <a:srgbClr val="EBF25A"/>
                </a:solidFill>
                <a:hlinkClick r:id="rId3"/>
              </a:rPr>
              <a:t>1492 году</a:t>
            </a:r>
            <a:r>
              <a:rPr lang="ru-RU" altLang="ru-RU" sz="2600" smtClean="0"/>
              <a:t> </a:t>
            </a:r>
            <a:r>
              <a:rPr lang="ru-RU" altLang="ru-RU" sz="2600" smtClean="0">
                <a:solidFill>
                  <a:srgbClr val="EBF25A"/>
                </a:solidFill>
                <a:hlinkClick r:id="rId4"/>
              </a:rPr>
              <a:t>Пьетро Антонио Солари</a:t>
            </a:r>
            <a:r>
              <a:rPr lang="ru-RU" altLang="ru-RU" sz="2600" smtClean="0"/>
              <a:t> (около 1450—1493) — </a:t>
            </a:r>
            <a:r>
              <a:rPr lang="ru-RU" altLang="ru-RU" sz="2600" smtClean="0">
                <a:solidFill>
                  <a:srgbClr val="EBF25A"/>
                </a:solidFill>
                <a:hlinkClick r:id="rId5"/>
              </a:rPr>
              <a:t>итальянским</a:t>
            </a:r>
            <a:r>
              <a:rPr lang="ru-RU" altLang="ru-RU" sz="2600" smtClean="0"/>
              <a:t> </a:t>
            </a:r>
            <a:r>
              <a:rPr lang="ru-RU" altLang="ru-RU" sz="2600" smtClean="0">
                <a:solidFill>
                  <a:srgbClr val="EBF25A"/>
                </a:solidFill>
                <a:hlinkClick r:id="rId6"/>
              </a:rPr>
              <a:t>зодчим</a:t>
            </a:r>
            <a:r>
              <a:rPr lang="ru-RU" altLang="ru-RU" sz="2600" smtClean="0"/>
              <a:t>. </a:t>
            </a:r>
          </a:p>
          <a:p>
            <a:pPr marL="341313" indent="-341313" fontAlgn="auto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2600" smtClean="0"/>
              <a:t>В прошлом она выполняла не только оборонные функции. В башне был выкопан </a:t>
            </a:r>
            <a:r>
              <a:rPr lang="ru-RU" altLang="ru-RU" sz="2600" smtClean="0">
                <a:solidFill>
                  <a:srgbClr val="EBF25A"/>
                </a:solidFill>
                <a:hlinkClick r:id="rId7"/>
              </a:rPr>
              <a:t>колодец</a:t>
            </a:r>
            <a:r>
              <a:rPr lang="ru-RU" altLang="ru-RU" sz="2600" smtClean="0"/>
              <a:t>, которым в случае </a:t>
            </a:r>
            <a:r>
              <a:rPr lang="ru-RU" altLang="ru-RU" sz="2600" smtClean="0">
                <a:solidFill>
                  <a:srgbClr val="EBF25A"/>
                </a:solidFill>
                <a:hlinkClick r:id="rId8"/>
              </a:rPr>
              <a:t>осады</a:t>
            </a:r>
            <a:r>
              <a:rPr lang="ru-RU" altLang="ru-RU" sz="2600" smtClean="0"/>
              <a:t> мог пользоваться </a:t>
            </a:r>
            <a:r>
              <a:rPr lang="ru-RU" altLang="ru-RU" sz="2600" smtClean="0">
                <a:solidFill>
                  <a:srgbClr val="EBF25A"/>
                </a:solidFill>
                <a:hlinkClick r:id="rId9"/>
              </a:rPr>
              <a:t>гарнизон</a:t>
            </a:r>
            <a:r>
              <a:rPr lang="ru-RU" altLang="ru-RU" sz="2600" smtClean="0"/>
              <a:t> крепости. </a:t>
            </a:r>
          </a:p>
          <a:p>
            <a:pPr marL="341313" indent="-341313" fontAlgn="auto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2600" smtClean="0"/>
              <a:t>Из Угловой Арсенальной башни шел тайный ход к реке Неглинной. В </a:t>
            </a:r>
            <a:r>
              <a:rPr lang="ru-RU" altLang="ru-RU" sz="2600" smtClean="0">
                <a:solidFill>
                  <a:srgbClr val="EBF25A"/>
                </a:solidFill>
                <a:hlinkClick r:id="rId10"/>
              </a:rPr>
              <a:t>XV</a:t>
            </a:r>
            <a:r>
              <a:rPr lang="ru-RU" altLang="ru-RU" sz="2600" smtClean="0"/>
              <a:t>—</a:t>
            </a:r>
            <a:r>
              <a:rPr lang="ru-RU" altLang="ru-RU" sz="2600" smtClean="0">
                <a:solidFill>
                  <a:srgbClr val="EBF25A"/>
                </a:solidFill>
                <a:hlinkClick r:id="rId11"/>
              </a:rPr>
              <a:t>XVI</a:t>
            </a:r>
            <a:r>
              <a:rPr lang="ru-RU" altLang="ru-RU" sz="2600" smtClean="0"/>
              <a:t> веках башню укрепили дополнительной стеной, огибающей ее полукругом. </a:t>
            </a:r>
          </a:p>
          <a:p>
            <a:pPr marL="341313" indent="-341313" fontAlgn="auto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2600" smtClean="0"/>
              <a:t>В 1672—1686 годах над ней возвели восьмигранный шатер, который заканчивался ажурным восьмериком с шатриком и </a:t>
            </a:r>
            <a:r>
              <a:rPr lang="ru-RU" altLang="ru-RU" sz="2600" smtClean="0">
                <a:solidFill>
                  <a:srgbClr val="EBF25A"/>
                </a:solidFill>
                <a:hlinkClick r:id="rId12"/>
              </a:rPr>
              <a:t>флюгером</a:t>
            </a:r>
            <a:r>
              <a:rPr lang="ru-RU" altLang="ru-RU" sz="2600" smtClean="0"/>
              <a:t>. </a:t>
            </a:r>
          </a:p>
        </p:txBody>
      </p:sp>
      <p:sp>
        <p:nvSpPr>
          <p:cNvPr id="32769" name="Rectangle 1"/>
          <p:cNvSpPr>
            <a:spLocks noGrp="1" noChangeArrowheads="1"/>
          </p:cNvSpPr>
          <p:nvPr>
            <p:ph type="title"/>
          </p:nvPr>
        </p:nvSpPr>
        <p:spPr>
          <a:xfrm>
            <a:off x="395288" y="57150"/>
            <a:ext cx="8229600" cy="1139825"/>
          </a:xfrm>
        </p:spPr>
        <p:txBody>
          <a:bodyPr/>
          <a:lstStyle/>
          <a:p>
            <a:pPr algn="ctr"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altLang="ru-RU" dirty="0" smtClean="0"/>
              <a:t>Угловая арсенальная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349750"/>
          </a:xfrm>
        </p:spPr>
        <p:txBody>
          <a:bodyPr/>
          <a:lstStyle/>
          <a:p>
            <a:pPr marL="341313" indent="-341313" fontAlgn="auto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2000" smtClean="0"/>
              <a:t>Первоначально Кремль служил укреплением посёлка </a:t>
            </a:r>
            <a:r>
              <a:rPr lang="ru-RU" altLang="ru-RU" sz="2000" smtClean="0">
                <a:solidFill>
                  <a:srgbClr val="EBF25A"/>
                </a:solidFill>
                <a:hlinkClick r:id="rId3"/>
              </a:rPr>
              <a:t>кривичей</a:t>
            </a:r>
            <a:r>
              <a:rPr lang="ru-RU" altLang="ru-RU" sz="2000" smtClean="0"/>
              <a:t>, возникшего на Боровицком холме, мысе при впадении            </a:t>
            </a:r>
            <a:r>
              <a:rPr lang="ru-RU" altLang="ru-RU" sz="2000" smtClean="0">
                <a:solidFill>
                  <a:srgbClr val="EBF25A"/>
                </a:solidFill>
                <a:hlinkClick r:id="rId4"/>
              </a:rPr>
              <a:t>р. Неглинной</a:t>
            </a:r>
            <a:r>
              <a:rPr lang="ru-RU" altLang="ru-RU" sz="2000" smtClean="0"/>
              <a:t> в </a:t>
            </a:r>
            <a:r>
              <a:rPr lang="ru-RU" altLang="ru-RU" sz="2000" smtClean="0">
                <a:solidFill>
                  <a:srgbClr val="EBF25A"/>
                </a:solidFill>
                <a:hlinkClick r:id="rId5"/>
              </a:rPr>
              <a:t>Москву-реку</a:t>
            </a:r>
            <a:r>
              <a:rPr lang="ru-RU" altLang="ru-RU" sz="2000" smtClean="0"/>
              <a:t>. Первое летописное упоминание о Москве относится к </a:t>
            </a:r>
            <a:r>
              <a:rPr lang="ru-RU" altLang="ru-RU" sz="2000" smtClean="0">
                <a:solidFill>
                  <a:srgbClr val="EBF25A"/>
                </a:solidFill>
                <a:hlinkClick r:id="rId6"/>
              </a:rPr>
              <a:t>1147 году</a:t>
            </a:r>
            <a:r>
              <a:rPr lang="ru-RU" altLang="ru-RU" sz="2000" smtClean="0"/>
              <a:t>. В </a:t>
            </a:r>
            <a:r>
              <a:rPr lang="ru-RU" altLang="ru-RU" sz="2000" smtClean="0">
                <a:solidFill>
                  <a:srgbClr val="EBF25A"/>
                </a:solidFill>
                <a:hlinkClick r:id="rId7"/>
              </a:rPr>
              <a:t>1156 году</a:t>
            </a:r>
            <a:r>
              <a:rPr lang="ru-RU" altLang="ru-RU" sz="2000" smtClean="0"/>
              <a:t> на территории современного Кремля были построены первые укрепления общей протяжённостью около 850 метров и площадью около    </a:t>
            </a:r>
            <a:r>
              <a:rPr lang="en-US" altLang="ru-RU" sz="2000" smtClean="0"/>
              <a:t>  </a:t>
            </a:r>
            <a:r>
              <a:rPr lang="ru-RU" altLang="ru-RU" sz="2000" smtClean="0"/>
              <a:t>3 га. Укрепление было окружено рвом шириной 16-18 м и глубиной не менее 5 м. Земляной вал по ширине был около   14,5 м и 7 м по высоте. Для тех времён это была типичная средне-русская крепость. Вал был укреплён дубовыми брусьями, скреплявшимися на польский манер. </a:t>
            </a:r>
          </a:p>
          <a:p>
            <a:pPr marL="341313" indent="-341313" fontAlgn="auto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2000" smtClean="0"/>
              <a:t>В </a:t>
            </a:r>
            <a:r>
              <a:rPr lang="ru-RU" altLang="ru-RU" sz="2000" smtClean="0">
                <a:solidFill>
                  <a:srgbClr val="EBF25A"/>
                </a:solidFill>
                <a:hlinkClick r:id="rId8"/>
              </a:rPr>
              <a:t>1238 году</a:t>
            </a:r>
            <a:r>
              <a:rPr lang="ru-RU" altLang="ru-RU" sz="2000" smtClean="0"/>
              <a:t> во время </a:t>
            </a:r>
            <a:r>
              <a:rPr lang="ru-RU" altLang="ru-RU" sz="2000" smtClean="0">
                <a:solidFill>
                  <a:srgbClr val="EBF25A"/>
                </a:solidFill>
                <a:hlinkClick r:id="rId9"/>
              </a:rPr>
              <a:t>монголо-татарского нашествия</a:t>
            </a:r>
            <a:r>
              <a:rPr lang="ru-RU" altLang="ru-RU" sz="2000" smtClean="0"/>
              <a:t> Кремль был разрушен. </a:t>
            </a:r>
          </a:p>
          <a:p>
            <a:pPr marL="341313" indent="-341313" fontAlgn="auto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2000" smtClean="0"/>
              <a:t>С </a:t>
            </a:r>
            <a:r>
              <a:rPr lang="ru-RU" altLang="ru-RU" sz="2000" smtClean="0">
                <a:solidFill>
                  <a:srgbClr val="EBF25A"/>
                </a:solidFill>
                <a:hlinkClick r:id="rId10"/>
              </a:rPr>
              <a:t>1264 года</a:t>
            </a:r>
            <a:r>
              <a:rPr lang="ru-RU" altLang="ru-RU" sz="2000" smtClean="0"/>
              <a:t> являлся резиденцией князей </a:t>
            </a:r>
            <a:r>
              <a:rPr lang="ru-RU" altLang="ru-RU" sz="2000" smtClean="0">
                <a:solidFill>
                  <a:srgbClr val="EBF25A"/>
                </a:solidFill>
                <a:hlinkClick r:id="rId11"/>
              </a:rPr>
              <a:t>Москвы</a:t>
            </a:r>
            <a:r>
              <a:rPr lang="ru-RU" altLang="ru-RU" sz="2000" smtClean="0"/>
              <a:t>. </a:t>
            </a:r>
          </a:p>
          <a:p>
            <a:pPr marL="341313" indent="-341313" fontAlgn="auto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2000" smtClean="0"/>
              <a:t>В </a:t>
            </a:r>
            <a:r>
              <a:rPr lang="ru-RU" altLang="ru-RU" sz="2000" smtClean="0">
                <a:solidFill>
                  <a:srgbClr val="EBF25A"/>
                </a:solidFill>
                <a:hlinkClick r:id="rId12"/>
              </a:rPr>
              <a:t>1339 году</a:t>
            </a:r>
            <a:r>
              <a:rPr lang="ru-RU" altLang="ru-RU" sz="2000" smtClean="0"/>
              <a:t> построены стены и башни из дуба </a:t>
            </a:r>
          </a:p>
        </p:txBody>
      </p:sp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/>
          <a:lstStyle/>
          <a:p>
            <a:pPr algn="ctr"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altLang="ru-RU" dirty="0" smtClean="0"/>
              <a:t>История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idx="1"/>
          </p:nvPr>
        </p:nvSpPr>
        <p:spPr>
          <a:xfrm>
            <a:off x="360363" y="1198563"/>
            <a:ext cx="8640762" cy="5249862"/>
          </a:xfrm>
        </p:spPr>
        <p:txBody>
          <a:bodyPr/>
          <a:lstStyle/>
          <a:p>
            <a:pPr marL="341313" indent="-341313" fontAlgn="auto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2600" smtClean="0"/>
              <a:t>В 1702—1736 годах строится здание </a:t>
            </a:r>
            <a:r>
              <a:rPr lang="ru-RU" altLang="ru-RU" sz="2600" smtClean="0">
                <a:solidFill>
                  <a:srgbClr val="EBF25A"/>
                </a:solidFill>
                <a:hlinkClick r:id="rId3"/>
              </a:rPr>
              <a:t>Арсенала</a:t>
            </a:r>
            <a:r>
              <a:rPr lang="ru-RU" altLang="ru-RU" sz="2600" smtClean="0"/>
              <a:t>. Здание примыкает к кремлевской стене между Никольской и </a:t>
            </a:r>
            <a:r>
              <a:rPr lang="ru-RU" altLang="ru-RU" sz="2600" smtClean="0">
                <a:solidFill>
                  <a:srgbClr val="EBF25A"/>
                </a:solidFill>
                <a:hlinkClick r:id="rId4"/>
              </a:rPr>
              <a:t>Угловой Арсенальной башней</a:t>
            </a:r>
            <a:r>
              <a:rPr lang="ru-RU" altLang="ru-RU" sz="2600" smtClean="0"/>
              <a:t>. Никольская башня приобретает барочный декор, как и первоначальное оформление Арсенала. В</a:t>
            </a:r>
          </a:p>
          <a:p>
            <a:pPr marL="341313" indent="-341313" fontAlgn="auto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2600" smtClean="0"/>
              <a:t> 1780 году башня надстраивается круглым верхом с низким шатром.</a:t>
            </a:r>
          </a:p>
          <a:p>
            <a:pPr marL="341313" indent="-341313" fontAlgn="auto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2600" smtClean="0"/>
              <a:t>В </a:t>
            </a:r>
            <a:r>
              <a:rPr lang="ru-RU" altLang="ru-RU" sz="2600" smtClean="0">
                <a:solidFill>
                  <a:srgbClr val="EBF25A"/>
                </a:solidFill>
                <a:hlinkClick r:id="rId5"/>
              </a:rPr>
              <a:t>1806 году</a:t>
            </a:r>
            <a:r>
              <a:rPr lang="ru-RU" altLang="ru-RU" sz="2600" smtClean="0"/>
              <a:t> башня была капитально перестроена архитектором </a:t>
            </a:r>
            <a:r>
              <a:rPr lang="ru-RU" altLang="ru-RU" sz="2600" smtClean="0">
                <a:solidFill>
                  <a:srgbClr val="EBF25A"/>
                </a:solidFill>
                <a:hlinkClick r:id="rId6"/>
              </a:rPr>
              <a:t>А. И. Руска</a:t>
            </a:r>
            <a:r>
              <a:rPr lang="ru-RU" altLang="ru-RU" sz="2600" smtClean="0"/>
              <a:t>: прежняя надстройка над четвериком была заменена </a:t>
            </a:r>
            <a:r>
              <a:rPr lang="ru-RU" altLang="ru-RU" sz="2600" smtClean="0">
                <a:solidFill>
                  <a:srgbClr val="EBF25A"/>
                </a:solidFill>
                <a:hlinkClick r:id="rId7"/>
              </a:rPr>
              <a:t>готическим</a:t>
            </a:r>
            <a:r>
              <a:rPr lang="ru-RU" altLang="ru-RU" sz="2600" smtClean="0"/>
              <a:t> верхом-восьмериком с высоким белокаменным шатром и ажурными украшениями. Готический облик является главным отличием Никольской башни от других башен Кремля.</a:t>
            </a:r>
          </a:p>
        </p:txBody>
      </p:sp>
      <p:sp>
        <p:nvSpPr>
          <p:cNvPr id="33793" name="Rectangle 1"/>
          <p:cNvSpPr>
            <a:spLocks noGrp="1" noChangeArrowheads="1"/>
          </p:cNvSpPr>
          <p:nvPr>
            <p:ph type="title"/>
          </p:nvPr>
        </p:nvSpPr>
        <p:spPr>
          <a:xfrm>
            <a:off x="468313" y="19050"/>
            <a:ext cx="8147050" cy="960438"/>
          </a:xfrm>
        </p:spPr>
        <p:txBody>
          <a:bodyPr/>
          <a:lstStyle/>
          <a:p>
            <a:pPr algn="ctr"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altLang="ru-RU" dirty="0" smtClean="0"/>
              <a:t>Никольская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ChangeArrowheads="1"/>
          </p:cNvSpPr>
          <p:nvPr>
            <p:ph type="title"/>
          </p:nvPr>
        </p:nvSpPr>
        <p:spPr>
          <a:xfrm>
            <a:off x="560388" y="11113"/>
            <a:ext cx="8229600" cy="1139825"/>
          </a:xfrm>
        </p:spPr>
        <p:txBody>
          <a:bodyPr/>
          <a:lstStyle/>
          <a:p>
            <a:pPr algn="ctr"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altLang="ru-RU" dirty="0" smtClean="0"/>
              <a:t>Сенатская</a:t>
            </a:r>
          </a:p>
        </p:txBody>
      </p:sp>
      <p:pic>
        <p:nvPicPr>
          <p:cNvPr id="4505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268413"/>
            <a:ext cx="6113463" cy="5084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idx="1"/>
          </p:nvPr>
        </p:nvSpPr>
        <p:spPr>
          <a:xfrm>
            <a:off x="0" y="900113"/>
            <a:ext cx="5940425" cy="5643562"/>
          </a:xfrm>
        </p:spPr>
        <p:txBody>
          <a:bodyPr/>
          <a:lstStyle/>
          <a:p>
            <a:pPr marL="341313" indent="-341313" fontAlgn="auto">
              <a:lnSpc>
                <a:spcPct val="80000"/>
              </a:lnSpc>
              <a:spcBef>
                <a:spcPts val="45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2200" b="1" smtClean="0"/>
              <a:t>Спа́сская башня</a:t>
            </a:r>
            <a:r>
              <a:rPr lang="ru-RU" altLang="ru-RU" sz="2200" smtClean="0"/>
              <a:t> (</a:t>
            </a:r>
            <a:r>
              <a:rPr lang="ru-RU" altLang="ru-RU" sz="2200" i="1" smtClean="0"/>
              <a:t>ранее — Фроло́вская башня</a:t>
            </a:r>
            <a:r>
              <a:rPr lang="ru-RU" altLang="ru-RU" sz="2200" smtClean="0"/>
              <a:t>) — одна из 20 башен </a:t>
            </a:r>
            <a:r>
              <a:rPr lang="ru-RU" altLang="ru-RU" sz="2200" smtClean="0">
                <a:solidFill>
                  <a:srgbClr val="EBF25A"/>
                </a:solidFill>
                <a:hlinkClick r:id="rId3"/>
              </a:rPr>
              <a:t>Московского Кремля</a:t>
            </a:r>
            <a:r>
              <a:rPr lang="ru-RU" altLang="ru-RU" sz="2200" smtClean="0"/>
              <a:t>, выходящая на </a:t>
            </a:r>
            <a:r>
              <a:rPr lang="ru-RU" altLang="ru-RU" sz="2200" smtClean="0">
                <a:solidFill>
                  <a:srgbClr val="EBF25A"/>
                </a:solidFill>
                <a:hlinkClick r:id="rId4"/>
              </a:rPr>
              <a:t>Красную площадь</a:t>
            </a:r>
            <a:r>
              <a:rPr lang="ru-RU" altLang="ru-RU" sz="2200" smtClean="0"/>
              <a:t>. В башне расположены главные ворота Кремля — Спасские, в шатре башни установлены знаменитые часы — </a:t>
            </a:r>
            <a:r>
              <a:rPr lang="ru-RU" altLang="ru-RU" sz="2200" smtClean="0">
                <a:solidFill>
                  <a:srgbClr val="EBF25A"/>
                </a:solidFill>
                <a:hlinkClick r:id="rId5"/>
              </a:rPr>
              <a:t>куранты</a:t>
            </a:r>
            <a:r>
              <a:rPr lang="ru-RU" altLang="ru-RU" sz="2200" smtClean="0"/>
              <a:t>. При постройке башня была приблизительно вдвое ниже. </a:t>
            </a:r>
          </a:p>
          <a:p>
            <a:pPr marL="341313" indent="-341313" fontAlgn="auto">
              <a:lnSpc>
                <a:spcPct val="80000"/>
              </a:lnSpc>
              <a:spcBef>
                <a:spcPts val="45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2200" smtClean="0"/>
              <a:t>В </a:t>
            </a:r>
            <a:r>
              <a:rPr lang="ru-RU" altLang="ru-RU" sz="2200" smtClean="0">
                <a:solidFill>
                  <a:srgbClr val="EBF25A"/>
                </a:solidFill>
                <a:hlinkClick r:id="rId6"/>
              </a:rPr>
              <a:t>1624</a:t>
            </a:r>
            <a:r>
              <a:rPr lang="ru-RU" altLang="ru-RU" sz="2200" smtClean="0"/>
              <a:t>-</a:t>
            </a:r>
            <a:r>
              <a:rPr lang="ru-RU" altLang="ru-RU" sz="2200" smtClean="0">
                <a:solidFill>
                  <a:srgbClr val="EBF25A"/>
                </a:solidFill>
                <a:hlinkClick r:id="rId7"/>
              </a:rPr>
              <a:t>1625 годах</a:t>
            </a:r>
            <a:r>
              <a:rPr lang="ru-RU" altLang="ru-RU" sz="2200" smtClean="0"/>
              <a:t> английский </a:t>
            </a:r>
            <a:r>
              <a:rPr lang="ru-RU" altLang="ru-RU" sz="2200" smtClean="0">
                <a:solidFill>
                  <a:srgbClr val="EBF25A"/>
                </a:solidFill>
                <a:hlinkClick r:id="rId8"/>
              </a:rPr>
              <a:t>архитектор</a:t>
            </a:r>
            <a:r>
              <a:rPr lang="ru-RU" altLang="ru-RU" sz="2200" smtClean="0"/>
              <a:t> </a:t>
            </a:r>
            <a:r>
              <a:rPr lang="ru-RU" altLang="ru-RU" sz="2200" smtClean="0">
                <a:solidFill>
                  <a:srgbClr val="EBF25A"/>
                </a:solidFill>
                <a:hlinkClick r:id="rId9"/>
              </a:rPr>
              <a:t>Христофор Галовей</a:t>
            </a:r>
            <a:r>
              <a:rPr lang="ru-RU" altLang="ru-RU" sz="2200" smtClean="0"/>
              <a:t> при участии русского мастера </a:t>
            </a:r>
            <a:r>
              <a:rPr lang="ru-RU" altLang="ru-RU" sz="2200" smtClean="0">
                <a:solidFill>
                  <a:srgbClr val="EBF25A"/>
                </a:solidFill>
                <a:hlinkClick r:id="rId10"/>
              </a:rPr>
              <a:t>Бажена Огурцова</a:t>
            </a:r>
            <a:r>
              <a:rPr lang="ru-RU" altLang="ru-RU" sz="2200" smtClean="0"/>
              <a:t> возвели над башней многоярусный верх в </a:t>
            </a:r>
            <a:r>
              <a:rPr lang="ru-RU" altLang="ru-RU" sz="2200" smtClean="0">
                <a:solidFill>
                  <a:srgbClr val="EBF25A"/>
                </a:solidFill>
                <a:hlinkClick r:id="rId11"/>
              </a:rPr>
              <a:t>готическом стиле</a:t>
            </a:r>
            <a:r>
              <a:rPr lang="ru-RU" altLang="ru-RU" sz="2200" smtClean="0"/>
              <a:t> </a:t>
            </a:r>
          </a:p>
          <a:p>
            <a:pPr marL="341313" indent="-341313" fontAlgn="auto">
              <a:lnSpc>
                <a:spcPct val="80000"/>
              </a:lnSpc>
              <a:spcBef>
                <a:spcPts val="45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2200" smtClean="0"/>
              <a:t>(в пятом ярусе имеются </a:t>
            </a:r>
            <a:r>
              <a:rPr lang="ru-RU" altLang="ru-RU" sz="2200" smtClean="0">
                <a:solidFill>
                  <a:srgbClr val="EBF25A"/>
                </a:solidFill>
                <a:hlinkClick r:id="rId12"/>
              </a:rPr>
              <a:t>аркбутаны</a:t>
            </a:r>
            <a:r>
              <a:rPr lang="ru-RU" altLang="ru-RU" sz="2200" smtClean="0"/>
              <a:t>) с элементами </a:t>
            </a:r>
            <a:r>
              <a:rPr lang="ru-RU" altLang="ru-RU" sz="2200" smtClean="0">
                <a:solidFill>
                  <a:srgbClr val="EBF25A"/>
                </a:solidFill>
                <a:hlinkClick r:id="rId13"/>
              </a:rPr>
              <a:t>маньеризма</a:t>
            </a:r>
            <a:r>
              <a:rPr lang="ru-RU" altLang="ru-RU" sz="2200" smtClean="0"/>
              <a:t> (несохранившиеся обнаженные статуи-«болваны»), образное решение которого восходит к башне </a:t>
            </a:r>
            <a:r>
              <a:rPr lang="ru-RU" altLang="ru-RU" sz="2200" smtClean="0">
                <a:solidFill>
                  <a:srgbClr val="EBF25A"/>
                </a:solidFill>
                <a:hlinkClick r:id="rId14"/>
              </a:rPr>
              <a:t>ратуши</a:t>
            </a:r>
            <a:r>
              <a:rPr lang="ru-RU" altLang="ru-RU" sz="2200" smtClean="0"/>
              <a:t> в </a:t>
            </a:r>
            <a:r>
              <a:rPr lang="ru-RU" altLang="ru-RU" sz="2200" smtClean="0">
                <a:solidFill>
                  <a:srgbClr val="EBF25A"/>
                </a:solidFill>
                <a:hlinkClick r:id="rId15"/>
              </a:rPr>
              <a:t>Брюсселе</a:t>
            </a:r>
            <a:r>
              <a:rPr lang="ru-RU" altLang="ru-RU" sz="2200" smtClean="0"/>
              <a:t> (окончена в 1455 г.), заканчивающийся каменным шатром. </a:t>
            </a:r>
          </a:p>
        </p:txBody>
      </p:sp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5483225" cy="801688"/>
          </a:xfrm>
        </p:spPr>
        <p:txBody>
          <a:bodyPr/>
          <a:lstStyle/>
          <a:p>
            <a:pPr algn="ctr"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altLang="ru-RU" dirty="0" smtClean="0"/>
              <a:t>Спасская</a:t>
            </a:r>
          </a:p>
        </p:txBody>
      </p:sp>
      <p:pic>
        <p:nvPicPr>
          <p:cNvPr id="46084" name="Picture 3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908050"/>
            <a:ext cx="2736850" cy="4897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idx="1"/>
          </p:nvPr>
        </p:nvSpPr>
        <p:spPr>
          <a:xfrm>
            <a:off x="360363" y="1600200"/>
            <a:ext cx="4500562" cy="4530725"/>
          </a:xfrm>
        </p:spPr>
        <p:txBody>
          <a:bodyPr/>
          <a:lstStyle/>
          <a:p>
            <a:pPr marL="341313" indent="-341313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2400" smtClean="0"/>
              <a:t>Строго говоря, это не башня, а каменный терем, шатёр, поставленный на стене. </a:t>
            </a:r>
          </a:p>
          <a:p>
            <a:pPr marL="341313" indent="-341313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2400" smtClean="0"/>
              <a:t>Когда-то здесь была небольшая деревянная башенка, с которой, по легенде, царь </a:t>
            </a:r>
            <a:r>
              <a:rPr lang="ru-RU" altLang="ru-RU" sz="2400" smtClean="0">
                <a:solidFill>
                  <a:srgbClr val="EBF25A"/>
                </a:solidFill>
                <a:hlinkClick r:id="rId3"/>
              </a:rPr>
              <a:t>Иван IV (Грозный)</a:t>
            </a:r>
            <a:r>
              <a:rPr lang="ru-RU" altLang="ru-RU" sz="2400" smtClean="0"/>
              <a:t> любил наблюдать за событиями, происходившими на </a:t>
            </a:r>
            <a:r>
              <a:rPr lang="ru-RU" altLang="ru-RU" sz="2400" smtClean="0">
                <a:solidFill>
                  <a:srgbClr val="EBF25A"/>
                </a:solidFill>
                <a:hlinkClick r:id="rId4"/>
              </a:rPr>
              <a:t>Красной площади</a:t>
            </a:r>
            <a:r>
              <a:rPr lang="ru-RU" altLang="ru-RU" sz="2400" smtClean="0"/>
              <a:t>, — отсюда и название башни </a:t>
            </a:r>
          </a:p>
        </p:txBody>
      </p:sp>
      <p:sp>
        <p:nvSpPr>
          <p:cNvPr id="3686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6350"/>
            <a:ext cx="4583113" cy="1139825"/>
          </a:xfrm>
        </p:spPr>
        <p:txBody>
          <a:bodyPr/>
          <a:lstStyle/>
          <a:p>
            <a:pPr algn="ctr"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altLang="ru-RU" dirty="0" smtClean="0"/>
              <a:t>Царская</a:t>
            </a:r>
          </a:p>
        </p:txBody>
      </p:sp>
      <p:pic>
        <p:nvPicPr>
          <p:cNvPr id="47108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313" y="720725"/>
            <a:ext cx="3959225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Grp="1" noChangeArrowheads="1"/>
          </p:cNvSpPr>
          <p:nvPr>
            <p:ph type="title"/>
          </p:nvPr>
        </p:nvSpPr>
        <p:spPr>
          <a:xfrm>
            <a:off x="539750" y="11113"/>
            <a:ext cx="8229600" cy="1139825"/>
          </a:xfrm>
        </p:spPr>
        <p:txBody>
          <a:bodyPr/>
          <a:lstStyle/>
          <a:p>
            <a:pPr algn="ctr"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altLang="ru-RU" dirty="0" smtClean="0"/>
              <a:t>Набатная</a:t>
            </a:r>
          </a:p>
        </p:txBody>
      </p:sp>
      <p:pic>
        <p:nvPicPr>
          <p:cNvPr id="4813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1196975"/>
            <a:ext cx="3671887" cy="490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Grp="1" noChangeArrowheads="1"/>
          </p:cNvSpPr>
          <p:nvPr>
            <p:ph type="title"/>
          </p:nvPr>
        </p:nvSpPr>
        <p:spPr>
          <a:xfrm>
            <a:off x="388938" y="0"/>
            <a:ext cx="8229600" cy="1139825"/>
          </a:xfrm>
        </p:spPr>
        <p:txBody>
          <a:bodyPr/>
          <a:lstStyle/>
          <a:p>
            <a:pPr algn="ctr"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altLang="ru-RU" dirty="0" err="1" smtClean="0"/>
              <a:t>Константино-Елинская</a:t>
            </a:r>
            <a:endParaRPr lang="ru-RU" altLang="ru-RU" dirty="0" smtClean="0"/>
          </a:p>
        </p:txBody>
      </p:sp>
      <p:pic>
        <p:nvPicPr>
          <p:cNvPr id="4915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1484313"/>
            <a:ext cx="3176587" cy="4764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4114800" cy="4530725"/>
          </a:xfrm>
        </p:spPr>
        <p:txBody>
          <a:bodyPr/>
          <a:lstStyle/>
          <a:p>
            <a:pPr marL="341313" indent="-341313" fontAlgn="auto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2000" b="1" smtClean="0"/>
              <a:t>Беклемишевская башня</a:t>
            </a:r>
            <a:r>
              <a:rPr lang="ru-RU" altLang="ru-RU" sz="2000" smtClean="0"/>
              <a:t> (также известна как </a:t>
            </a:r>
            <a:r>
              <a:rPr lang="ru-RU" altLang="ru-RU" sz="2000" b="1" smtClean="0"/>
              <a:t>Москворецкая</a:t>
            </a:r>
            <a:r>
              <a:rPr lang="ru-RU" altLang="ru-RU" sz="2000" smtClean="0"/>
              <a:t>) — башня стены </a:t>
            </a:r>
            <a:r>
              <a:rPr lang="ru-RU" altLang="ru-RU" sz="2000" smtClean="0">
                <a:solidFill>
                  <a:srgbClr val="EBF25A"/>
                </a:solidFill>
                <a:hlinkClick r:id="rId3"/>
              </a:rPr>
              <a:t>Московского Кремля</a:t>
            </a:r>
            <a:r>
              <a:rPr lang="ru-RU" altLang="ru-RU" sz="2000" smtClean="0"/>
              <a:t>. Расположена в юго-восточном углу кремлёвского треугольника, около </a:t>
            </a:r>
            <a:r>
              <a:rPr lang="ru-RU" altLang="ru-RU" sz="2000" smtClean="0">
                <a:solidFill>
                  <a:srgbClr val="EBF25A"/>
                </a:solidFill>
                <a:hlinkClick r:id="rId4"/>
              </a:rPr>
              <a:t>Москвы-реки</a:t>
            </a:r>
            <a:r>
              <a:rPr lang="ru-RU" altLang="ru-RU" sz="2000" smtClean="0"/>
              <a:t> и </a:t>
            </a:r>
            <a:r>
              <a:rPr lang="ru-RU" altLang="ru-RU" sz="2000" smtClean="0">
                <a:solidFill>
                  <a:srgbClr val="EBF25A"/>
                </a:solidFill>
                <a:hlinkClick r:id="rId5"/>
              </a:rPr>
              <a:t>Москворецкого моста</a:t>
            </a:r>
            <a:r>
              <a:rPr lang="ru-RU" altLang="ru-RU" sz="2000" smtClean="0"/>
              <a:t>. Название происходит от двора боярина </a:t>
            </a:r>
            <a:r>
              <a:rPr lang="ru-RU" altLang="ru-RU" sz="2000" smtClean="0">
                <a:solidFill>
                  <a:srgbClr val="EBF25A"/>
                </a:solidFill>
                <a:hlinkClick r:id="rId6"/>
              </a:rPr>
              <a:t>И.Н. Беклемишева</a:t>
            </a:r>
            <a:r>
              <a:rPr lang="ru-RU" altLang="ru-RU" sz="2000" smtClean="0"/>
              <a:t>, который был расположен внутри Кремля поблизости от башни. После казни Беклемишева </a:t>
            </a:r>
            <a:r>
              <a:rPr lang="ru-RU" altLang="ru-RU" sz="2000" smtClean="0">
                <a:solidFill>
                  <a:srgbClr val="EBF25A"/>
                </a:solidFill>
                <a:hlinkClick r:id="rId7"/>
              </a:rPr>
              <a:t>Василием III</a:t>
            </a:r>
            <a:r>
              <a:rPr lang="ru-RU" altLang="ru-RU" sz="2000" smtClean="0"/>
              <a:t> двор вместе с башней использовался как тюрьма для опальных бояр. </a:t>
            </a:r>
          </a:p>
        </p:txBody>
      </p:sp>
      <p:sp>
        <p:nvSpPr>
          <p:cNvPr id="39937" name="Rectangle 1"/>
          <p:cNvSpPr>
            <a:spLocks noGrp="1" noChangeArrowheads="1"/>
          </p:cNvSpPr>
          <p:nvPr>
            <p:ph type="title"/>
          </p:nvPr>
        </p:nvSpPr>
        <p:spPr>
          <a:xfrm>
            <a:off x="465138" y="11113"/>
            <a:ext cx="8229600" cy="1139825"/>
          </a:xfrm>
        </p:spPr>
        <p:txBody>
          <a:bodyPr/>
          <a:lstStyle/>
          <a:p>
            <a:pPr algn="ctr"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altLang="ru-RU" dirty="0" err="1" smtClean="0"/>
              <a:t>Беклемишевская</a:t>
            </a:r>
            <a:endParaRPr lang="ru-RU" altLang="ru-RU" dirty="0" smtClean="0"/>
          </a:p>
        </p:txBody>
      </p:sp>
      <p:pic>
        <p:nvPicPr>
          <p:cNvPr id="50180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1916113"/>
            <a:ext cx="3259138" cy="4183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/>
          <a:lstStyle/>
          <a:p>
            <a:pPr algn="ctr"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altLang="ru-RU" dirty="0" smtClean="0"/>
              <a:t>Петровская</a:t>
            </a:r>
          </a:p>
        </p:txBody>
      </p:sp>
      <p:pic>
        <p:nvPicPr>
          <p:cNvPr id="5120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1412875"/>
            <a:ext cx="3600450" cy="4830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Grp="1" noChangeArrowheads="1"/>
          </p:cNvSpPr>
          <p:nvPr>
            <p:ph type="title"/>
          </p:nvPr>
        </p:nvSpPr>
        <p:spPr>
          <a:xfrm>
            <a:off x="565150" y="25400"/>
            <a:ext cx="8229600" cy="1139825"/>
          </a:xfrm>
        </p:spPr>
        <p:txBody>
          <a:bodyPr/>
          <a:lstStyle/>
          <a:p>
            <a:pPr algn="ctr"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altLang="ru-RU" dirty="0" smtClean="0"/>
              <a:t>Первая безымянная</a:t>
            </a:r>
          </a:p>
        </p:txBody>
      </p:sp>
      <p:pic>
        <p:nvPicPr>
          <p:cNvPr id="5222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700213"/>
            <a:ext cx="3673475" cy="432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Grp="1" noChangeArrowheads="1"/>
          </p:cNvSpPr>
          <p:nvPr>
            <p:ph type="title"/>
          </p:nvPr>
        </p:nvSpPr>
        <p:spPr>
          <a:xfrm>
            <a:off x="528638" y="0"/>
            <a:ext cx="8229600" cy="1139825"/>
          </a:xfrm>
        </p:spPr>
        <p:txBody>
          <a:bodyPr/>
          <a:lstStyle/>
          <a:p>
            <a:pPr algn="ctr"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altLang="ru-RU" dirty="0" smtClean="0"/>
              <a:t>Вторая безымянная</a:t>
            </a:r>
          </a:p>
        </p:txBody>
      </p:sp>
      <p:pic>
        <p:nvPicPr>
          <p:cNvPr id="5325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1268413"/>
            <a:ext cx="3887787" cy="483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idx="1"/>
          </p:nvPr>
        </p:nvSpPr>
        <p:spPr>
          <a:xfrm>
            <a:off x="179388" y="981075"/>
            <a:ext cx="4319587" cy="5688013"/>
          </a:xfrm>
        </p:spPr>
        <p:txBody>
          <a:bodyPr/>
          <a:lstStyle/>
          <a:p>
            <a:pPr marL="341313" indent="-341313" fontAlgn="auto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1800" smtClean="0"/>
              <a:t>В Кремле находилась самая древняя московская церковь — Собор Спаса на Бору, или собор Спас-Преображения «что на Бору», построенный к </a:t>
            </a:r>
            <a:r>
              <a:rPr lang="ru-RU" altLang="ru-RU" sz="1800" smtClean="0">
                <a:solidFill>
                  <a:srgbClr val="EBF25A"/>
                </a:solidFill>
                <a:hlinkClick r:id="rId3"/>
              </a:rPr>
              <a:t>1330 году</a:t>
            </a:r>
            <a:r>
              <a:rPr lang="ru-RU" altLang="ru-RU" sz="1800" smtClean="0"/>
              <a:t>, к тысячелетию </a:t>
            </a:r>
            <a:r>
              <a:rPr lang="ru-RU" altLang="ru-RU" sz="1800" smtClean="0">
                <a:solidFill>
                  <a:srgbClr val="EBF25A"/>
                </a:solidFill>
                <a:hlinkClick r:id="rId4"/>
              </a:rPr>
              <a:t>Константинополя</a:t>
            </a:r>
            <a:r>
              <a:rPr lang="ru-RU" altLang="ru-RU" sz="1800" smtClean="0"/>
              <a:t> — «Нового Рима».                            Храм был уничтожен в </a:t>
            </a:r>
            <a:r>
              <a:rPr lang="ru-RU" altLang="ru-RU" sz="1800" smtClean="0">
                <a:solidFill>
                  <a:srgbClr val="EBF25A"/>
                </a:solidFill>
                <a:hlinkClick r:id="rId5"/>
              </a:rPr>
              <a:t>1933 году</a:t>
            </a:r>
            <a:r>
              <a:rPr lang="ru-RU" altLang="ru-RU" sz="1800" smtClean="0"/>
              <a:t>. Здесь были погребены московские князья и княгини, пока роль усыпальницы не перешла к </a:t>
            </a:r>
            <a:r>
              <a:rPr lang="ru-RU" altLang="ru-RU" sz="1800" smtClean="0">
                <a:solidFill>
                  <a:srgbClr val="EBF25A"/>
                </a:solidFill>
                <a:hlinkClick r:id="rId6"/>
              </a:rPr>
              <a:t>Архангельскому собору</a:t>
            </a:r>
            <a:r>
              <a:rPr lang="ru-RU" altLang="ru-RU" sz="1800" smtClean="0"/>
              <a:t> для мужчин и </a:t>
            </a:r>
            <a:r>
              <a:rPr lang="ru-RU" altLang="ru-RU" sz="1800" smtClean="0">
                <a:solidFill>
                  <a:srgbClr val="EBF25A"/>
                </a:solidFill>
                <a:hlinkClick r:id="rId7"/>
              </a:rPr>
              <a:t>Вознесенскому монастырю</a:t>
            </a:r>
            <a:r>
              <a:rPr lang="ru-RU" altLang="ru-RU" sz="1800" smtClean="0"/>
              <a:t> (также разрушенному) для женщин. </a:t>
            </a:r>
          </a:p>
          <a:p>
            <a:pPr marL="341313" indent="-341313" fontAlgn="auto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1800" smtClean="0"/>
              <a:t>После учреждения </a:t>
            </a:r>
            <a:r>
              <a:rPr lang="ru-RU" altLang="ru-RU" sz="1800" smtClean="0">
                <a:solidFill>
                  <a:srgbClr val="EBF25A"/>
                </a:solidFill>
                <a:hlinkClick r:id="rId8"/>
              </a:rPr>
              <a:t>Новоспасского монастыря</a:t>
            </a:r>
            <a:r>
              <a:rPr lang="ru-RU" altLang="ru-RU" sz="1800" smtClean="0"/>
              <a:t> в конце </a:t>
            </a:r>
            <a:r>
              <a:rPr lang="ru-RU" altLang="ru-RU" sz="1800" smtClean="0">
                <a:solidFill>
                  <a:srgbClr val="EBF25A"/>
                </a:solidFill>
                <a:hlinkClick r:id="rId9"/>
              </a:rPr>
              <a:t>XV века</a:t>
            </a:r>
            <a:r>
              <a:rPr lang="ru-RU" altLang="ru-RU" sz="1800" smtClean="0"/>
              <a:t> собор Спаса на Бору получил статус придворного </a:t>
            </a:r>
            <a:r>
              <a:rPr lang="ru-RU" altLang="ru-RU" sz="1800" smtClean="0">
                <a:solidFill>
                  <a:srgbClr val="EBF25A"/>
                </a:solidFill>
                <a:hlinkClick r:id="rId10"/>
              </a:rPr>
              <a:t>храма</a:t>
            </a:r>
            <a:r>
              <a:rPr lang="ru-RU" altLang="ru-RU" sz="1800" smtClean="0"/>
              <a:t>. В результате сооружения </a:t>
            </a:r>
            <a:r>
              <a:rPr lang="ru-RU" altLang="ru-RU" sz="1800" smtClean="0">
                <a:solidFill>
                  <a:srgbClr val="EBF25A"/>
                </a:solidFill>
                <a:hlinkClick r:id="rId11"/>
              </a:rPr>
              <a:t>Кремлёвского дворца</a:t>
            </a:r>
            <a:r>
              <a:rPr lang="ru-RU" altLang="ru-RU" sz="1800" smtClean="0"/>
              <a:t> в период </a:t>
            </a:r>
          </a:p>
          <a:p>
            <a:pPr marL="341313" indent="-341313" fontAlgn="auto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1800" smtClean="0">
                <a:solidFill>
                  <a:srgbClr val="EBF25A"/>
                </a:solidFill>
                <a:hlinkClick r:id="rId12"/>
              </a:rPr>
              <a:t>1830</a:t>
            </a:r>
            <a:r>
              <a:rPr lang="ru-RU" altLang="ru-RU" sz="1800" smtClean="0"/>
              <a:t>—</a:t>
            </a:r>
            <a:r>
              <a:rPr lang="ru-RU" altLang="ru-RU" sz="1800" smtClean="0">
                <a:solidFill>
                  <a:srgbClr val="EBF25A"/>
                </a:solidFill>
                <a:hlinkClick r:id="rId13"/>
              </a:rPr>
              <a:t>40 годов</a:t>
            </a:r>
            <a:r>
              <a:rPr lang="ru-RU" altLang="ru-RU" sz="1800" smtClean="0"/>
              <a:t> храм Спаса оказался вписанным во внутренний двор Дворца. </a:t>
            </a:r>
          </a:p>
        </p:txBody>
      </p:sp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539750" y="188913"/>
            <a:ext cx="8229600" cy="908050"/>
          </a:xfrm>
        </p:spPr>
        <p:txBody>
          <a:bodyPr/>
          <a:lstStyle/>
          <a:p>
            <a:pPr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altLang="ru-RU" smtClean="0"/>
              <a:t>История</a:t>
            </a:r>
          </a:p>
        </p:txBody>
      </p:sp>
      <p:pic>
        <p:nvPicPr>
          <p:cNvPr id="17412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301750"/>
            <a:ext cx="3768725" cy="407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idx="1"/>
          </p:nvPr>
        </p:nvSpPr>
        <p:spPr>
          <a:xfrm>
            <a:off x="3779838" y="1079500"/>
            <a:ext cx="5005387" cy="5400675"/>
          </a:xfrm>
        </p:spPr>
        <p:txBody>
          <a:bodyPr/>
          <a:lstStyle/>
          <a:p>
            <a:pPr marL="341313" indent="-341313" fontAlgn="auto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2000" smtClean="0"/>
              <a:t>В последние годы </a:t>
            </a:r>
            <a:r>
              <a:rPr lang="ru-RU" altLang="ru-RU" sz="2000" smtClean="0">
                <a:solidFill>
                  <a:srgbClr val="EBF25A"/>
                </a:solidFill>
                <a:hlinkClick r:id="rId3"/>
              </a:rPr>
              <a:t>XV века</a:t>
            </a:r>
            <a:r>
              <a:rPr lang="ru-RU" altLang="ru-RU" sz="2000" smtClean="0"/>
              <a:t> </a:t>
            </a:r>
            <a:r>
              <a:rPr lang="ru-RU" altLang="ru-RU" sz="2000" smtClean="0">
                <a:solidFill>
                  <a:srgbClr val="EBF25A"/>
                </a:solidFill>
                <a:hlinkClick r:id="rId4"/>
              </a:rPr>
              <a:t>Иван III</a:t>
            </a:r>
            <a:r>
              <a:rPr lang="ru-RU" altLang="ru-RU" sz="2000" smtClean="0"/>
              <a:t> задумал великую перестройку башен и стен </a:t>
            </a:r>
            <a:r>
              <a:rPr lang="ru-RU" altLang="ru-RU" sz="2000" smtClean="0">
                <a:solidFill>
                  <a:srgbClr val="EBF25A"/>
                </a:solidFill>
                <a:hlinkClick r:id="rId5"/>
              </a:rPr>
              <a:t>Кремля</a:t>
            </a:r>
            <a:r>
              <a:rPr lang="ru-RU" altLang="ru-RU" sz="2000" smtClean="0"/>
              <a:t>. Начало этого строительства тесно связано с именем зодчего с итальянскими корнями </a:t>
            </a:r>
            <a:r>
              <a:rPr lang="ru-RU" altLang="ru-RU" sz="2000" smtClean="0">
                <a:solidFill>
                  <a:srgbClr val="EBF25A"/>
                </a:solidFill>
                <a:hlinkClick r:id="rId6"/>
              </a:rPr>
              <a:t>Антона Фрязина</a:t>
            </a:r>
            <a:r>
              <a:rPr lang="ru-RU" altLang="ru-RU" sz="2000" smtClean="0"/>
              <a:t>. Итальянский архитектор прибыл в Москву в </a:t>
            </a:r>
            <a:r>
              <a:rPr lang="ru-RU" altLang="ru-RU" sz="2000" smtClean="0">
                <a:solidFill>
                  <a:srgbClr val="EBF25A"/>
                </a:solidFill>
                <a:hlinkClick r:id="rId7"/>
              </a:rPr>
              <a:t>1469 году</a:t>
            </a:r>
            <a:r>
              <a:rPr lang="ru-RU" altLang="ru-RU" sz="2000" smtClean="0"/>
              <a:t> в составе свиты польского кардинала </a:t>
            </a:r>
            <a:r>
              <a:rPr lang="ru-RU" altLang="ru-RU" sz="2000" smtClean="0">
                <a:solidFill>
                  <a:srgbClr val="EBF25A"/>
                </a:solidFill>
                <a:hlinkClick r:id="rId8"/>
              </a:rPr>
              <a:t>Виссариона</a:t>
            </a:r>
            <a:r>
              <a:rPr lang="ru-RU" altLang="ru-RU" sz="2000" smtClean="0"/>
              <a:t> для подготовки брака Ивана III и </a:t>
            </a:r>
            <a:r>
              <a:rPr lang="ru-RU" altLang="ru-RU" sz="2000" smtClean="0">
                <a:solidFill>
                  <a:srgbClr val="EBF25A"/>
                </a:solidFill>
                <a:hlinkClick r:id="rId9"/>
              </a:rPr>
              <a:t>Софьи Палеолог</a:t>
            </a:r>
            <a:r>
              <a:rPr lang="ru-RU" altLang="ru-RU" sz="2000" smtClean="0"/>
              <a:t>.</a:t>
            </a:r>
          </a:p>
          <a:p>
            <a:pPr marL="341313" indent="-341313" fontAlgn="auto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2000" smtClean="0"/>
              <a:t> Антон Фрязин в </a:t>
            </a:r>
            <a:r>
              <a:rPr lang="ru-RU" altLang="ru-RU" sz="2000" smtClean="0">
                <a:solidFill>
                  <a:srgbClr val="EBF25A"/>
                </a:solidFill>
                <a:hlinkClick r:id="rId10"/>
              </a:rPr>
              <a:t>1485 году</a:t>
            </a:r>
            <a:r>
              <a:rPr lang="ru-RU" altLang="ru-RU" sz="2000" smtClean="0"/>
              <a:t> заложил Тайницкую башню Кремля и впервые использовал для крепостного строительства кирпич. Этим нововведением было положено начало всеобщего обновления Московского Кремля. </a:t>
            </a:r>
          </a:p>
        </p:txBody>
      </p:sp>
      <p:sp>
        <p:nvSpPr>
          <p:cNvPr id="44033" name="Rectangle 1"/>
          <p:cNvSpPr>
            <a:spLocks noGrp="1" noChangeArrowheads="1"/>
          </p:cNvSpPr>
          <p:nvPr>
            <p:ph type="title"/>
          </p:nvPr>
        </p:nvSpPr>
        <p:spPr>
          <a:xfrm>
            <a:off x="411163" y="0"/>
            <a:ext cx="8229600" cy="1139825"/>
          </a:xfrm>
        </p:spPr>
        <p:txBody>
          <a:bodyPr/>
          <a:lstStyle/>
          <a:p>
            <a:pPr algn="ctr"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altLang="ru-RU" dirty="0" err="1" smtClean="0"/>
              <a:t>Тайницкая</a:t>
            </a:r>
            <a:endParaRPr lang="ru-RU" altLang="ru-RU" dirty="0" smtClean="0"/>
          </a:p>
        </p:txBody>
      </p:sp>
      <p:pic>
        <p:nvPicPr>
          <p:cNvPr id="54276" name="Picture 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260475"/>
            <a:ext cx="2879725" cy="431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marL="341313" indent="-341313" fontAlgn="auto"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b="1" smtClean="0"/>
              <a:t>Благовещенская башня</a:t>
            </a:r>
            <a:r>
              <a:rPr lang="ru-RU" altLang="ru-RU" smtClean="0"/>
              <a:t> — башня стены </a:t>
            </a:r>
            <a:r>
              <a:rPr lang="ru-RU" altLang="ru-RU" smtClean="0">
                <a:solidFill>
                  <a:srgbClr val="EBF25A"/>
                </a:solidFill>
                <a:hlinkClick r:id="rId3"/>
              </a:rPr>
              <a:t>Московского Кремля</a:t>
            </a:r>
            <a:r>
              <a:rPr lang="ru-RU" altLang="ru-RU" smtClean="0"/>
              <a:t>. Расположена в части кремлёвской стены, проходящей вдоль </a:t>
            </a:r>
            <a:r>
              <a:rPr lang="ru-RU" altLang="ru-RU" smtClean="0">
                <a:solidFill>
                  <a:srgbClr val="EBF25A"/>
                </a:solidFill>
                <a:hlinkClick r:id="rId4"/>
              </a:rPr>
              <a:t>Москвы-реки</a:t>
            </a:r>
            <a:r>
              <a:rPr lang="ru-RU" altLang="ru-RU" smtClean="0"/>
              <a:t>, между </a:t>
            </a:r>
            <a:r>
              <a:rPr lang="ru-RU" altLang="ru-RU" smtClean="0">
                <a:solidFill>
                  <a:srgbClr val="EBF25A"/>
                </a:solidFill>
                <a:hlinkClick r:id="rId5"/>
              </a:rPr>
              <a:t>Водовзводной</a:t>
            </a:r>
            <a:r>
              <a:rPr lang="ru-RU" altLang="ru-RU" smtClean="0"/>
              <a:t> и </a:t>
            </a:r>
            <a:r>
              <a:rPr lang="ru-RU" altLang="ru-RU" smtClean="0">
                <a:solidFill>
                  <a:srgbClr val="EBF25A"/>
                </a:solidFill>
                <a:hlinkClick r:id="rId6"/>
              </a:rPr>
              <a:t>Тайницкой</a:t>
            </a:r>
            <a:r>
              <a:rPr lang="ru-RU" altLang="ru-RU" smtClean="0"/>
              <a:t> башнями. Название происходит от ранее существовавшей на башне иконы «Благовещение». </a:t>
            </a:r>
          </a:p>
        </p:txBody>
      </p:sp>
      <p:sp>
        <p:nvSpPr>
          <p:cNvPr id="4505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pPr algn="ctr"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altLang="ru-RU" dirty="0" smtClean="0"/>
              <a:t>Благовещенская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1412875"/>
            <a:ext cx="5715000" cy="467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Rectangle 1"/>
          <p:cNvSpPr txBox="1">
            <a:spLocks noChangeArrowheads="1"/>
          </p:cNvSpPr>
          <p:nvPr/>
        </p:nvSpPr>
        <p:spPr>
          <a:xfrm>
            <a:off x="395288" y="25400"/>
            <a:ext cx="8229600" cy="1139825"/>
          </a:xfrm>
          <a:prstGeom prst="rect">
            <a:avLst/>
          </a:prstGeom>
        </p:spPr>
        <p:txBody>
          <a:bodyPr anchor="b"/>
          <a:lstStyle>
            <a:lvl1pPr>
              <a:spcBef>
                <a:spcPct val="20000"/>
              </a:spcBef>
              <a:buSzPct val="60000"/>
              <a:buFont typeface="Wingdings" charset="2"/>
              <a:buChar char="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100">
                <a:solidFill>
                  <a:schemeClr val="tx1"/>
                </a:solidFill>
                <a:latin typeface="Palatino Linotype" pitchFamily="18" charset="0"/>
              </a:defRPr>
            </a:lvl1pPr>
            <a:lvl2pPr marL="639763" indent="-255588">
              <a:spcBef>
                <a:spcPct val="20000"/>
              </a:spcBef>
              <a:buSzPct val="60000"/>
              <a:buFont typeface="Wingdings" charset="2"/>
              <a:buChar char="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900">
                <a:solidFill>
                  <a:schemeClr val="tx1"/>
                </a:solidFill>
                <a:latin typeface="Palatino Linotype" pitchFamily="18" charset="0"/>
              </a:defRPr>
            </a:lvl2pPr>
            <a:lvl3pPr marL="1004888" indent="-255588">
              <a:spcBef>
                <a:spcPct val="20000"/>
              </a:spcBef>
              <a:buSzPct val="60000"/>
              <a:buFont typeface="Wingdings" charset="2"/>
              <a:buChar char="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Palatino Linotype" pitchFamily="18" charset="0"/>
              </a:defRPr>
            </a:lvl3pPr>
            <a:lvl4pPr marL="1371600" indent="-255588">
              <a:spcBef>
                <a:spcPct val="20000"/>
              </a:spcBef>
              <a:buSzPct val="60000"/>
              <a:buFont typeface="Wingdings" charset="2"/>
              <a:buChar char="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Palatino Linotype" pitchFamily="18" charset="0"/>
              </a:defRPr>
            </a:lvl4pPr>
            <a:lvl5pPr marL="1644650" indent="-255588">
              <a:spcBef>
                <a:spcPct val="20000"/>
              </a:spcBef>
              <a:buSzPct val="60000"/>
              <a:buFont typeface="Wingdings" charset="2"/>
              <a:buChar char="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Palatino Linotype" pitchFamily="18" charset="0"/>
              </a:defRPr>
            </a:lvl5pPr>
            <a:lvl6pPr marL="2101850" indent="-255588" fontAlgn="base">
              <a:spcBef>
                <a:spcPct val="20000"/>
              </a:spcBef>
              <a:spcAft>
                <a:spcPct val="0"/>
              </a:spcAft>
              <a:buSzPct val="60000"/>
              <a:buFont typeface="Wingdings" charset="2"/>
              <a:buChar char="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Palatino Linotype" pitchFamily="18" charset="0"/>
              </a:defRPr>
            </a:lvl6pPr>
            <a:lvl7pPr marL="2559050" indent="-255588" fontAlgn="base">
              <a:spcBef>
                <a:spcPct val="20000"/>
              </a:spcBef>
              <a:spcAft>
                <a:spcPct val="0"/>
              </a:spcAft>
              <a:buSzPct val="60000"/>
              <a:buFont typeface="Wingdings" charset="2"/>
              <a:buChar char="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Palatino Linotype" pitchFamily="18" charset="0"/>
              </a:defRPr>
            </a:lvl7pPr>
            <a:lvl8pPr marL="3016250" indent="-255588" fontAlgn="base">
              <a:spcBef>
                <a:spcPct val="20000"/>
              </a:spcBef>
              <a:spcAft>
                <a:spcPct val="0"/>
              </a:spcAft>
              <a:buSzPct val="60000"/>
              <a:buFont typeface="Wingdings" charset="2"/>
              <a:buChar char="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Palatino Linotype" pitchFamily="18" charset="0"/>
              </a:defRPr>
            </a:lvl8pPr>
            <a:lvl9pPr marL="3473450" indent="-255588" fontAlgn="base">
              <a:spcBef>
                <a:spcPct val="20000"/>
              </a:spcBef>
              <a:spcAft>
                <a:spcPct val="0"/>
              </a:spcAft>
              <a:buSzPct val="60000"/>
              <a:buFont typeface="Wingdings" charset="2"/>
              <a:buChar char="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 defTabSz="914400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900">
                <a:effectLst>
                  <a:outerShdw blurRad="38100" dist="38100" dir="2700000" algn="tl">
                    <a:srgbClr val="242852"/>
                  </a:outerShdw>
                </a:effectLst>
              </a:rPr>
              <a:t>Московский кремль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00" y="1260475"/>
            <a:ext cx="7559675" cy="504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Rectangle 1"/>
          <p:cNvSpPr txBox="1">
            <a:spLocks noChangeArrowheads="1"/>
          </p:cNvSpPr>
          <p:nvPr/>
        </p:nvSpPr>
        <p:spPr>
          <a:xfrm>
            <a:off x="395288" y="25400"/>
            <a:ext cx="8229600" cy="1139825"/>
          </a:xfrm>
          <a:prstGeom prst="rect">
            <a:avLst/>
          </a:prstGeom>
        </p:spPr>
        <p:txBody>
          <a:bodyPr anchor="b"/>
          <a:lstStyle>
            <a:lvl1pPr>
              <a:spcBef>
                <a:spcPct val="20000"/>
              </a:spcBef>
              <a:buSzPct val="60000"/>
              <a:buFont typeface="Wingdings" charset="2"/>
              <a:buChar char="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100">
                <a:solidFill>
                  <a:schemeClr val="tx1"/>
                </a:solidFill>
                <a:latin typeface="Palatino Linotype" pitchFamily="18" charset="0"/>
              </a:defRPr>
            </a:lvl1pPr>
            <a:lvl2pPr marL="639763" indent="-255588">
              <a:spcBef>
                <a:spcPct val="20000"/>
              </a:spcBef>
              <a:buSzPct val="60000"/>
              <a:buFont typeface="Wingdings" charset="2"/>
              <a:buChar char="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900">
                <a:solidFill>
                  <a:schemeClr val="tx1"/>
                </a:solidFill>
                <a:latin typeface="Palatino Linotype" pitchFamily="18" charset="0"/>
              </a:defRPr>
            </a:lvl2pPr>
            <a:lvl3pPr marL="1004888" indent="-255588">
              <a:spcBef>
                <a:spcPct val="20000"/>
              </a:spcBef>
              <a:buSzPct val="60000"/>
              <a:buFont typeface="Wingdings" charset="2"/>
              <a:buChar char="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Palatino Linotype" pitchFamily="18" charset="0"/>
              </a:defRPr>
            </a:lvl3pPr>
            <a:lvl4pPr marL="1371600" indent="-255588">
              <a:spcBef>
                <a:spcPct val="20000"/>
              </a:spcBef>
              <a:buSzPct val="60000"/>
              <a:buFont typeface="Wingdings" charset="2"/>
              <a:buChar char="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Palatino Linotype" pitchFamily="18" charset="0"/>
              </a:defRPr>
            </a:lvl4pPr>
            <a:lvl5pPr marL="1644650" indent="-255588">
              <a:spcBef>
                <a:spcPct val="20000"/>
              </a:spcBef>
              <a:buSzPct val="60000"/>
              <a:buFont typeface="Wingdings" charset="2"/>
              <a:buChar char="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Palatino Linotype" pitchFamily="18" charset="0"/>
              </a:defRPr>
            </a:lvl5pPr>
            <a:lvl6pPr marL="2101850" indent="-255588" fontAlgn="base">
              <a:spcBef>
                <a:spcPct val="20000"/>
              </a:spcBef>
              <a:spcAft>
                <a:spcPct val="0"/>
              </a:spcAft>
              <a:buSzPct val="60000"/>
              <a:buFont typeface="Wingdings" charset="2"/>
              <a:buChar char="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Palatino Linotype" pitchFamily="18" charset="0"/>
              </a:defRPr>
            </a:lvl6pPr>
            <a:lvl7pPr marL="2559050" indent="-255588" fontAlgn="base">
              <a:spcBef>
                <a:spcPct val="20000"/>
              </a:spcBef>
              <a:spcAft>
                <a:spcPct val="0"/>
              </a:spcAft>
              <a:buSzPct val="60000"/>
              <a:buFont typeface="Wingdings" charset="2"/>
              <a:buChar char="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Palatino Linotype" pitchFamily="18" charset="0"/>
              </a:defRPr>
            </a:lvl7pPr>
            <a:lvl8pPr marL="3016250" indent="-255588" fontAlgn="base">
              <a:spcBef>
                <a:spcPct val="20000"/>
              </a:spcBef>
              <a:spcAft>
                <a:spcPct val="0"/>
              </a:spcAft>
              <a:buSzPct val="60000"/>
              <a:buFont typeface="Wingdings" charset="2"/>
              <a:buChar char="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Palatino Linotype" pitchFamily="18" charset="0"/>
              </a:defRPr>
            </a:lvl8pPr>
            <a:lvl9pPr marL="3473450" indent="-255588" fontAlgn="base">
              <a:spcBef>
                <a:spcPct val="20000"/>
              </a:spcBef>
              <a:spcAft>
                <a:spcPct val="0"/>
              </a:spcAft>
              <a:buSzPct val="60000"/>
              <a:buFont typeface="Wingdings" charset="2"/>
              <a:buChar char="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 defTabSz="914400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900">
                <a:effectLst>
                  <a:outerShdw blurRad="38100" dist="38100" dir="2700000" algn="tl">
                    <a:srgbClr val="242852"/>
                  </a:outerShdw>
                </a:effectLst>
              </a:rPr>
              <a:t>Московский кремль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Grp="1" noChangeArrowheads="1"/>
          </p:cNvSpPr>
          <p:nvPr>
            <p:ph type="title"/>
          </p:nvPr>
        </p:nvSpPr>
        <p:spPr>
          <a:xfrm>
            <a:off x="395288" y="25400"/>
            <a:ext cx="8229600" cy="1139825"/>
          </a:xfrm>
        </p:spPr>
        <p:txBody>
          <a:bodyPr/>
          <a:lstStyle/>
          <a:p>
            <a:pPr algn="ctr"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altLang="ru-RU" dirty="0" smtClean="0"/>
              <a:t>Московский кремль</a:t>
            </a:r>
          </a:p>
        </p:txBody>
      </p:sp>
      <p:pic>
        <p:nvPicPr>
          <p:cNvPr id="5837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260475"/>
            <a:ext cx="7559675" cy="528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Презентацию выполнил ученик 10 класса МОУ «</a:t>
            </a:r>
            <a:r>
              <a:rPr lang="ru-RU" dirty="0" err="1" smtClean="0"/>
              <a:t>Крутоярская</a:t>
            </a:r>
            <a:r>
              <a:rPr lang="ru-RU" dirty="0" smtClean="0"/>
              <a:t> СОШ» </a:t>
            </a:r>
            <a:r>
              <a:rPr lang="ru-RU" dirty="0" err="1" smtClean="0"/>
              <a:t>Касимовского</a:t>
            </a:r>
            <a:r>
              <a:rPr lang="ru-RU" dirty="0" smtClean="0"/>
              <a:t> района </a:t>
            </a:r>
            <a:r>
              <a:rPr lang="ru-RU" smtClean="0"/>
              <a:t>Рязанская области Шевченко </a:t>
            </a:r>
            <a:r>
              <a:rPr lang="ru-RU" dirty="0" smtClean="0"/>
              <a:t>Дмитрий </a:t>
            </a:r>
          </a:p>
          <a:p>
            <a:r>
              <a:rPr lang="ru-RU" dirty="0" smtClean="0"/>
              <a:t>Учитель МХК: Щербакова Татьяна Николаевна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2777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 noGrp="1" noChangeArrowheads="1"/>
          </p:cNvSpPr>
          <p:nvPr>
            <p:ph type="title"/>
          </p:nvPr>
        </p:nvSpPr>
        <p:spPr>
          <a:xfrm>
            <a:off x="468313" y="2420938"/>
            <a:ext cx="8229600" cy="1139825"/>
          </a:xfrm>
        </p:spPr>
        <p:txBody>
          <a:bodyPr/>
          <a:lstStyle/>
          <a:p>
            <a:pPr algn="ctr"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altLang="ru-RU" dirty="0" smtClean="0"/>
              <a:t>Спасибо за внимание!</a:t>
            </a:r>
          </a:p>
        </p:txBody>
      </p:sp>
      <p:pic>
        <p:nvPicPr>
          <p:cNvPr id="5939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4797425"/>
            <a:ext cx="60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idx="1"/>
          </p:nvPr>
        </p:nvSpPr>
        <p:spPr>
          <a:xfrm>
            <a:off x="647700" y="179388"/>
            <a:ext cx="7812088" cy="2673350"/>
          </a:xfrm>
        </p:spPr>
        <p:txBody>
          <a:bodyPr/>
          <a:lstStyle/>
          <a:p>
            <a:pPr marL="341313" indent="-341313" fontAlgn="auto">
              <a:lnSpc>
                <a:spcPct val="80000"/>
              </a:lnSpc>
              <a:spcBef>
                <a:spcPts val="35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1800" smtClean="0"/>
              <a:t>Другим древнейшим сооружением был </a:t>
            </a:r>
            <a:r>
              <a:rPr lang="ru-RU" altLang="ru-RU" sz="1800" smtClean="0">
                <a:solidFill>
                  <a:srgbClr val="EBF25A"/>
                </a:solidFill>
                <a:hlinkClick r:id="rId3"/>
              </a:rPr>
              <a:t>Чудов монастырь</a:t>
            </a:r>
            <a:r>
              <a:rPr lang="ru-RU" altLang="ru-RU" sz="1800" smtClean="0"/>
              <a:t>, основанный </a:t>
            </a:r>
            <a:r>
              <a:rPr lang="ru-RU" altLang="ru-RU" sz="1800" smtClean="0">
                <a:solidFill>
                  <a:srgbClr val="EBF25A"/>
                </a:solidFill>
                <a:hlinkClick r:id="rId4"/>
              </a:rPr>
              <a:t>митрополитом</a:t>
            </a:r>
            <a:r>
              <a:rPr lang="ru-RU" altLang="ru-RU" sz="1800" smtClean="0"/>
              <a:t> </a:t>
            </a:r>
            <a:r>
              <a:rPr lang="ru-RU" altLang="ru-RU" sz="1800" smtClean="0">
                <a:solidFill>
                  <a:srgbClr val="EBF25A"/>
                </a:solidFill>
                <a:hlinkClick r:id="rId5"/>
              </a:rPr>
              <a:t>Алексием</a:t>
            </a:r>
            <a:r>
              <a:rPr lang="ru-RU" altLang="ru-RU" sz="1800" smtClean="0"/>
              <a:t> в </a:t>
            </a:r>
            <a:r>
              <a:rPr lang="ru-RU" altLang="ru-RU" sz="1800" smtClean="0">
                <a:solidFill>
                  <a:srgbClr val="EBF25A"/>
                </a:solidFill>
                <a:hlinkClick r:id="rId6"/>
              </a:rPr>
              <a:t>1365 году</a:t>
            </a:r>
            <a:r>
              <a:rPr lang="ru-RU" altLang="ru-RU" sz="1800" smtClean="0"/>
              <a:t>, находился в восточной части территории Кремля, примыкая к </a:t>
            </a:r>
            <a:r>
              <a:rPr lang="ru-RU" altLang="ru-RU" sz="1800" smtClean="0">
                <a:solidFill>
                  <a:srgbClr val="EBF25A"/>
                </a:solidFill>
                <a:hlinkClick r:id="rId7"/>
              </a:rPr>
              <a:t>Вознесенскому монастырю</a:t>
            </a:r>
            <a:r>
              <a:rPr lang="ru-RU" altLang="ru-RU" sz="1800" smtClean="0"/>
              <a:t>. </a:t>
            </a:r>
          </a:p>
          <a:p>
            <a:pPr marL="341313" indent="-341313" fontAlgn="auto">
              <a:lnSpc>
                <a:spcPct val="80000"/>
              </a:lnSpc>
              <a:spcBef>
                <a:spcPts val="35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1800" smtClean="0"/>
              <a:t>Название получил по церкви Чуда Архангела Михаила в Хонех, ставшей впоследствии усыпальницей митрополита Алексия.</a:t>
            </a:r>
          </a:p>
          <a:p>
            <a:pPr marL="341313" indent="-341313" fontAlgn="auto">
              <a:lnSpc>
                <a:spcPct val="80000"/>
              </a:lnSpc>
              <a:spcBef>
                <a:spcPts val="35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1800" smtClean="0"/>
              <a:t> В </a:t>
            </a:r>
            <a:r>
              <a:rPr lang="ru-RU" altLang="ru-RU" sz="1800" smtClean="0">
                <a:solidFill>
                  <a:srgbClr val="EBF25A"/>
                </a:solidFill>
                <a:hlinkClick r:id="rId8"/>
              </a:rPr>
              <a:t>1483 году</a:t>
            </a:r>
            <a:r>
              <a:rPr lang="ru-RU" altLang="ru-RU" sz="1800" smtClean="0"/>
              <a:t> на территории монастыря была сооружена Алексиевская церковь. По распоряжению чудовского </a:t>
            </a:r>
            <a:r>
              <a:rPr lang="ru-RU" altLang="ru-RU" sz="1800" smtClean="0">
                <a:solidFill>
                  <a:srgbClr val="EBF25A"/>
                </a:solidFill>
                <a:hlinkClick r:id="rId9"/>
              </a:rPr>
              <a:t>архимандрита</a:t>
            </a:r>
            <a:r>
              <a:rPr lang="ru-RU" altLang="ru-RU" sz="1800" smtClean="0"/>
              <a:t> Геннадия в неё перенесли мощи митрополита Алексия</a:t>
            </a: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375" y="3400425"/>
            <a:ext cx="3816350" cy="280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235325"/>
            <a:ext cx="4105275" cy="3138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idx="1"/>
          </p:nvPr>
        </p:nvSpPr>
        <p:spPr>
          <a:xfrm>
            <a:off x="457200" y="620713"/>
            <a:ext cx="4114800" cy="5499100"/>
          </a:xfrm>
        </p:spPr>
        <p:txBody>
          <a:bodyPr/>
          <a:lstStyle/>
          <a:p>
            <a:pPr marL="341313" indent="-341313" fontAlgn="auto">
              <a:lnSpc>
                <a:spcPct val="80000"/>
              </a:lnSpc>
              <a:spcBef>
                <a:spcPts val="45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1800" smtClean="0"/>
              <a:t>В </a:t>
            </a:r>
            <a:r>
              <a:rPr lang="ru-RU" altLang="ru-RU" sz="1800" smtClean="0">
                <a:solidFill>
                  <a:srgbClr val="EBF25A"/>
                </a:solidFill>
                <a:hlinkClick r:id="rId3"/>
              </a:rPr>
              <a:t>1367 году</a:t>
            </a:r>
            <a:r>
              <a:rPr lang="ru-RU" altLang="ru-RU" sz="1800" smtClean="0"/>
              <a:t>, при Великом князе </a:t>
            </a:r>
            <a:r>
              <a:rPr lang="ru-RU" altLang="ru-RU" sz="1800" smtClean="0">
                <a:solidFill>
                  <a:srgbClr val="EBF25A"/>
                </a:solidFill>
                <a:hlinkClick r:id="rId4"/>
              </a:rPr>
              <a:t>Дмитрии Донском</a:t>
            </a:r>
            <a:r>
              <a:rPr lang="ru-RU" altLang="ru-RU" sz="1800" smtClean="0"/>
              <a:t>, деревянные стены Кремля заменяются стенами и башнями из белого камня (по данным археологии каменными были башни и наиболее важные части стены, откуда была наибольшая опасность штурма). </a:t>
            </a:r>
          </a:p>
          <a:p>
            <a:pPr marL="341313" indent="-341313" fontAlgn="auto">
              <a:lnSpc>
                <a:spcPct val="80000"/>
              </a:lnSpc>
              <a:spcBef>
                <a:spcPts val="45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1800" smtClean="0"/>
              <a:t>С этого периода в летописях часто встречается название — «Москва белокаменная». При реставрации кремлевских стен и башен в 1946—1950 годах и в 1974—1978 годах внутри их кирпичной кладки, в нижних частях и фундаментах, были обнаружены белокаменные блоки, использованные в качестве забутовки. Возможно, что это и есть остатки белокаменных стен Кремля времени Дмитрия Донского. </a:t>
            </a:r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7900" y="908050"/>
            <a:ext cx="332422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idx="1"/>
          </p:nvPr>
        </p:nvSpPr>
        <p:spPr>
          <a:xfrm>
            <a:off x="684213" y="179388"/>
            <a:ext cx="8459787" cy="5940425"/>
          </a:xfrm>
        </p:spPr>
        <p:txBody>
          <a:bodyPr/>
          <a:lstStyle/>
          <a:p>
            <a:pPr marL="341313" indent="-341313" fontAlgn="auto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Char char="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2800" smtClean="0"/>
              <a:t>Во второй половине </a:t>
            </a:r>
            <a:r>
              <a:rPr lang="ru-RU" altLang="ru-RU" sz="2800" smtClean="0">
                <a:solidFill>
                  <a:srgbClr val="EBF25A"/>
                </a:solidFill>
                <a:hlinkClick r:id="rId3"/>
              </a:rPr>
              <a:t>XV века</a:t>
            </a:r>
            <a:r>
              <a:rPr lang="ru-RU" altLang="ru-RU" sz="2800" smtClean="0"/>
              <a:t> Московский Кремль перестраивается с участием итальянских </a:t>
            </a:r>
            <a:r>
              <a:rPr lang="ru-RU" altLang="ru-RU" sz="2800" smtClean="0">
                <a:solidFill>
                  <a:srgbClr val="EBF25A"/>
                </a:solidFill>
                <a:hlinkClick r:id="rId4"/>
              </a:rPr>
              <a:t>зодчих</a:t>
            </a:r>
            <a:r>
              <a:rPr lang="ru-RU" altLang="ru-RU" sz="2800" smtClean="0"/>
              <a:t>, в частности, </a:t>
            </a:r>
            <a:r>
              <a:rPr lang="ru-RU" altLang="ru-RU" sz="2800" smtClean="0">
                <a:solidFill>
                  <a:srgbClr val="EBF25A"/>
                </a:solidFill>
                <a:hlinkClick r:id="rId5"/>
              </a:rPr>
              <a:t>Пьетро Антонио Солари</a:t>
            </a:r>
            <a:r>
              <a:rPr lang="ru-RU" altLang="ru-RU" sz="2800" smtClean="0"/>
              <a:t> (</a:t>
            </a:r>
            <a:r>
              <a:rPr lang="ru-RU" altLang="ru-RU" sz="2800" smtClean="0">
                <a:solidFill>
                  <a:srgbClr val="EBF25A"/>
                </a:solidFill>
                <a:hlinkClick r:id="rId6"/>
              </a:rPr>
              <a:t>Кастелло Сфорцеско</a:t>
            </a:r>
            <a:r>
              <a:rPr lang="ru-RU" altLang="ru-RU" sz="2800" smtClean="0"/>
              <a:t>) и обретает в значительной мере свой современный вид. </a:t>
            </a:r>
          </a:p>
          <a:p>
            <a:pPr marL="341313" indent="-341313" fontAlgn="auto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2800" smtClean="0"/>
              <a:t>Центром его стала </a:t>
            </a:r>
            <a:r>
              <a:rPr lang="ru-RU" altLang="ru-RU" sz="2800" smtClean="0">
                <a:solidFill>
                  <a:srgbClr val="EBF25A"/>
                </a:solidFill>
                <a:hlinkClick r:id="rId7"/>
              </a:rPr>
              <a:t>Соборная площадь</a:t>
            </a:r>
            <a:r>
              <a:rPr lang="ru-RU" altLang="ru-RU" sz="2800" smtClean="0"/>
              <a:t> с расположенными на ней </a:t>
            </a:r>
          </a:p>
          <a:p>
            <a:pPr marL="341313" indent="-341313" fontAlgn="auto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EBF25A"/>
              </a:buClr>
              <a:buSzPct val="80000"/>
              <a:buFont typeface="Wingdings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sz="2800" smtClean="0">
                <a:solidFill>
                  <a:srgbClr val="EBF25A"/>
                </a:solidFill>
                <a:hlinkClick r:id="rId8"/>
              </a:rPr>
              <a:t>Успенским собором</a:t>
            </a:r>
            <a:r>
              <a:rPr lang="ru-RU" altLang="ru-RU" sz="2800" smtClean="0"/>
              <a:t> (</a:t>
            </a:r>
            <a:r>
              <a:rPr lang="ru-RU" altLang="ru-RU" sz="2800" smtClean="0">
                <a:solidFill>
                  <a:srgbClr val="EBF25A"/>
                </a:solidFill>
                <a:hlinkClick r:id="rId9"/>
              </a:rPr>
              <a:t>1475</a:t>
            </a:r>
            <a:r>
              <a:rPr lang="ru-RU" altLang="ru-RU" sz="2800" smtClean="0"/>
              <a:t>—</a:t>
            </a:r>
            <a:r>
              <a:rPr lang="ru-RU" altLang="ru-RU" sz="2800" smtClean="0">
                <a:solidFill>
                  <a:srgbClr val="EBF25A"/>
                </a:solidFill>
                <a:hlinkClick r:id="rId10"/>
              </a:rPr>
              <a:t>79</a:t>
            </a:r>
            <a:r>
              <a:rPr lang="ru-RU" altLang="ru-RU" sz="2800" smtClean="0"/>
              <a:t>), </a:t>
            </a:r>
            <a:r>
              <a:rPr lang="ru-RU" altLang="ru-RU" sz="2800" smtClean="0">
                <a:solidFill>
                  <a:srgbClr val="EBF25A"/>
                </a:solidFill>
                <a:hlinkClick r:id="rId11"/>
              </a:rPr>
              <a:t>Благовещенским собором</a:t>
            </a:r>
            <a:r>
              <a:rPr lang="ru-RU" altLang="ru-RU" sz="2800" smtClean="0"/>
              <a:t> (</a:t>
            </a:r>
            <a:r>
              <a:rPr lang="ru-RU" altLang="ru-RU" sz="2800" smtClean="0">
                <a:solidFill>
                  <a:srgbClr val="EBF25A"/>
                </a:solidFill>
                <a:hlinkClick r:id="rId12"/>
              </a:rPr>
              <a:t>1484</a:t>
            </a:r>
            <a:r>
              <a:rPr lang="ru-RU" altLang="ru-RU" sz="2800" smtClean="0"/>
              <a:t>—</a:t>
            </a:r>
            <a:r>
              <a:rPr lang="ru-RU" altLang="ru-RU" sz="2800" smtClean="0">
                <a:solidFill>
                  <a:srgbClr val="EBF25A"/>
                </a:solidFill>
                <a:hlinkClick r:id="rId13"/>
              </a:rPr>
              <a:t>89</a:t>
            </a:r>
            <a:r>
              <a:rPr lang="ru-RU" altLang="ru-RU" sz="2800" smtClean="0"/>
              <a:t>), </a:t>
            </a:r>
            <a:r>
              <a:rPr lang="ru-RU" altLang="ru-RU" sz="2800" smtClean="0">
                <a:solidFill>
                  <a:srgbClr val="EBF25A"/>
                </a:solidFill>
                <a:hlinkClick r:id="rId14"/>
              </a:rPr>
              <a:t>Грановитой палатой</a:t>
            </a:r>
            <a:r>
              <a:rPr lang="ru-RU" altLang="ru-RU" sz="2800" smtClean="0"/>
              <a:t> (</a:t>
            </a:r>
            <a:r>
              <a:rPr lang="ru-RU" altLang="ru-RU" sz="2800" smtClean="0">
                <a:solidFill>
                  <a:srgbClr val="EBF25A"/>
                </a:solidFill>
                <a:hlinkClick r:id="rId15"/>
              </a:rPr>
              <a:t>1487</a:t>
            </a:r>
            <a:r>
              <a:rPr lang="ru-RU" altLang="ru-RU" sz="2800" smtClean="0"/>
              <a:t>—</a:t>
            </a:r>
            <a:r>
              <a:rPr lang="ru-RU" altLang="ru-RU" sz="2800" smtClean="0">
                <a:solidFill>
                  <a:srgbClr val="EBF25A"/>
                </a:solidFill>
                <a:hlinkClick r:id="rId16"/>
              </a:rPr>
              <a:t>91</a:t>
            </a:r>
            <a:r>
              <a:rPr lang="ru-RU" altLang="ru-RU" sz="2800" smtClean="0"/>
              <a:t>), </a:t>
            </a:r>
            <a:r>
              <a:rPr lang="ru-RU" altLang="ru-RU" sz="2800" smtClean="0">
                <a:solidFill>
                  <a:srgbClr val="EBF25A"/>
                </a:solidFill>
                <a:hlinkClick r:id="rId17"/>
              </a:rPr>
              <a:t>Архангельским собором</a:t>
            </a:r>
            <a:r>
              <a:rPr lang="ru-RU" altLang="ru-RU" sz="2800" smtClean="0"/>
              <a:t> (</a:t>
            </a:r>
            <a:r>
              <a:rPr lang="ru-RU" altLang="ru-RU" sz="2800" smtClean="0">
                <a:solidFill>
                  <a:srgbClr val="EBF25A"/>
                </a:solidFill>
                <a:hlinkClick r:id="rId18"/>
              </a:rPr>
              <a:t>1505</a:t>
            </a:r>
            <a:r>
              <a:rPr lang="ru-RU" altLang="ru-RU" sz="2800" smtClean="0"/>
              <a:t>—</a:t>
            </a:r>
            <a:r>
              <a:rPr lang="ru-RU" altLang="ru-RU" sz="2800" smtClean="0">
                <a:solidFill>
                  <a:srgbClr val="EBF25A"/>
                </a:solidFill>
                <a:hlinkClick r:id="rId19"/>
              </a:rPr>
              <a:t>08</a:t>
            </a:r>
            <a:r>
              <a:rPr lang="ru-RU" altLang="ru-RU" sz="2800" smtClean="0"/>
              <a:t>) — (усыпальницей русских князей и царей) и </a:t>
            </a:r>
            <a:r>
              <a:rPr lang="ru-RU" altLang="ru-RU" sz="2800" smtClean="0">
                <a:solidFill>
                  <a:srgbClr val="EBF25A"/>
                </a:solidFill>
                <a:hlinkClick r:id="rId20"/>
              </a:rPr>
              <a:t>колокольней Иван Великий</a:t>
            </a:r>
            <a:r>
              <a:rPr lang="ru-RU" altLang="ru-RU" sz="2800" smtClean="0"/>
              <a:t>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468313" y="53975"/>
            <a:ext cx="8229600" cy="1139825"/>
          </a:xfrm>
        </p:spPr>
        <p:txBody>
          <a:bodyPr/>
          <a:lstStyle/>
          <a:p>
            <a:pPr algn="ctr"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altLang="ru-RU" dirty="0" smtClean="0"/>
              <a:t>Соборная площадь</a:t>
            </a:r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1196975"/>
            <a:ext cx="6840537" cy="503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1139825"/>
          </a:xfrm>
        </p:spPr>
        <p:txBody>
          <a:bodyPr/>
          <a:lstStyle/>
          <a:p>
            <a:pPr algn="ctr" fontAlgn="auto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altLang="ru-RU" dirty="0" smtClean="0"/>
              <a:t>Успенский собор</a:t>
            </a:r>
          </a:p>
        </p:txBody>
      </p:sp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363" y="1603375"/>
            <a:ext cx="3959225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500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1601</Words>
  <Application>Microsoft Office PowerPoint</Application>
  <PresentationFormat>Экран (4:3)</PresentationFormat>
  <Paragraphs>98</Paragraphs>
  <Slides>46</Slides>
  <Notes>45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46</vt:i4>
      </vt:variant>
    </vt:vector>
  </HeadingPairs>
  <TitlesOfParts>
    <vt:vector size="48" baseType="lpstr">
      <vt:lpstr>Базовая</vt:lpstr>
      <vt:lpstr>1_Базовая</vt:lpstr>
      <vt:lpstr>Московский кремль</vt:lpstr>
      <vt:lpstr>Презентация PowerPoint</vt:lpstr>
      <vt:lpstr>История</vt:lpstr>
      <vt:lpstr>История</vt:lpstr>
      <vt:lpstr>Презентация PowerPoint</vt:lpstr>
      <vt:lpstr>Презентация PowerPoint</vt:lpstr>
      <vt:lpstr>Презентация PowerPoint</vt:lpstr>
      <vt:lpstr>Соборная площадь</vt:lpstr>
      <vt:lpstr>Успенский собор</vt:lpstr>
      <vt:lpstr>Благовещенский собор</vt:lpstr>
      <vt:lpstr>Грановитая палата</vt:lpstr>
      <vt:lpstr>Архангельский собор</vt:lpstr>
      <vt:lpstr>Колокольня Ивана Великого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Стены и башни кремля</vt:lpstr>
      <vt:lpstr>Водовзводная башня</vt:lpstr>
      <vt:lpstr>Боровицкая</vt:lpstr>
      <vt:lpstr>Оружейная</vt:lpstr>
      <vt:lpstr>Комендантская</vt:lpstr>
      <vt:lpstr>Троицкая</vt:lpstr>
      <vt:lpstr>Кутафья</vt:lpstr>
      <vt:lpstr>Средняя арсенальная</vt:lpstr>
      <vt:lpstr>Угловая арсенальная</vt:lpstr>
      <vt:lpstr>Никольская</vt:lpstr>
      <vt:lpstr>Сенатская</vt:lpstr>
      <vt:lpstr>Спасская</vt:lpstr>
      <vt:lpstr>Царская</vt:lpstr>
      <vt:lpstr>Набатная</vt:lpstr>
      <vt:lpstr>Константино-Елинская</vt:lpstr>
      <vt:lpstr>Беклемишевская</vt:lpstr>
      <vt:lpstr>Петровская</vt:lpstr>
      <vt:lpstr>Первая безымянная</vt:lpstr>
      <vt:lpstr>Вторая безымянная</vt:lpstr>
      <vt:lpstr>Тайницкая</vt:lpstr>
      <vt:lpstr>Благовещенская</vt:lpstr>
      <vt:lpstr>Презентация PowerPoint</vt:lpstr>
      <vt:lpstr>Презентация PowerPoint</vt:lpstr>
      <vt:lpstr>Московский кремль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Московский кремль</dc:title>
  <dc:creator>Admin</dc:creator>
  <cp:lastModifiedBy>Пользователь</cp:lastModifiedBy>
  <cp:revision>7</cp:revision>
  <cp:lastPrinted>1601-01-01T00:00:00Z</cp:lastPrinted>
  <dcterms:created xsi:type="dcterms:W3CDTF">2012-02-19T19:38:24Z</dcterms:created>
  <dcterms:modified xsi:type="dcterms:W3CDTF">2019-12-03T22:01:07Z</dcterms:modified>
</cp:coreProperties>
</file>