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23"/>
  </p:notesMasterIdLst>
  <p:sldIdLst>
    <p:sldId id="256" r:id="rId2"/>
    <p:sldId id="263" r:id="rId3"/>
    <p:sldId id="270" r:id="rId4"/>
    <p:sldId id="257" r:id="rId5"/>
    <p:sldId id="271" r:id="rId6"/>
    <p:sldId id="272" r:id="rId7"/>
    <p:sldId id="273" r:id="rId8"/>
    <p:sldId id="260" r:id="rId9"/>
    <p:sldId id="278" r:id="rId10"/>
    <p:sldId id="261" r:id="rId11"/>
    <p:sldId id="279" r:id="rId12"/>
    <p:sldId id="262" r:id="rId13"/>
    <p:sldId id="264" r:id="rId14"/>
    <p:sldId id="265" r:id="rId15"/>
    <p:sldId id="266" r:id="rId16"/>
    <p:sldId id="268" r:id="rId17"/>
    <p:sldId id="269" r:id="rId18"/>
    <p:sldId id="277" r:id="rId19"/>
    <p:sldId id="274" r:id="rId20"/>
    <p:sldId id="275" r:id="rId21"/>
    <p:sldId id="276" r:id="rId22"/>
  </p:sldIdLst>
  <p:sldSz cx="9144000" cy="5143500" type="screen16x9"/>
  <p:notesSz cx="6858000" cy="9144000"/>
  <p:embeddedFontLst>
    <p:embeddedFont>
      <p:font typeface="Roboto" panose="020B0604020202020204" charset="0"/>
      <p:regular r:id="rId24"/>
      <p:bold r:id="rId25"/>
      <p:italic r:id="rId26"/>
      <p:boldItalic r:id="rId2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0" d="100"/>
          <a:sy n="90" d="100"/>
        </p:scale>
        <p:origin x="126" y="84"/>
      </p:cViewPr>
      <p:guideLst>
        <p:guide orient="horz" pos="162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3.fntdata"/><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2.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4.fntdata"/><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2" name="Google Shape;52;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
        <p:cNvGrpSpPr/>
        <p:nvPr/>
      </p:nvGrpSpPr>
      <p:grpSpPr>
        <a:xfrm>
          <a:off x="0" y="0"/>
          <a:ext cx="0" cy="0"/>
          <a:chOff x="0" y="0"/>
          <a:chExt cx="0" cy="0"/>
        </a:xfrm>
      </p:grpSpPr>
      <p:sp>
        <p:nvSpPr>
          <p:cNvPr id="127" name="Google Shape;127;p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28" name="Google Shape;128;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Google Shape;141;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42" name="Google Shape;142;p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Google Shape;148;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49" name="Google Shape;149;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51799684d1_0_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51799684d1_0_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g51799684d1_0_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0" name="Google Shape;160;g51799684d1_0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p:cNvGrpSpPr/>
        <p:nvPr/>
      </p:nvGrpSpPr>
      <p:grpSpPr>
        <a:xfrm>
          <a:off x="0" y="0"/>
          <a:ext cx="0" cy="0"/>
          <a:chOff x="0" y="0"/>
          <a:chExt cx="0" cy="0"/>
        </a:xfrm>
      </p:grpSpPr>
      <p:sp>
        <p:nvSpPr>
          <p:cNvPr id="60" name="Google Shape;60;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1" name="Google Shape;61;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
        <p:cNvGrpSpPr/>
        <p:nvPr/>
      </p:nvGrpSpPr>
      <p:grpSpPr>
        <a:xfrm>
          <a:off x="0" y="0"/>
          <a:ext cx="0" cy="0"/>
          <a:chOff x="0" y="0"/>
          <a:chExt cx="0" cy="0"/>
        </a:xfrm>
      </p:grpSpPr>
      <p:sp>
        <p:nvSpPr>
          <p:cNvPr id="84" name="Google Shape;84;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5" name="Google Shape;85;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3" name="Google Shape;93;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0" name="Google Shape;100;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4" name="Google Shape;114;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2" name="Google Shape;122;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a:noFill/>
          <a:ln>
            <a:noFill/>
          </a:ln>
        </p:spPr>
        <p:txBody>
          <a:bodyPr spcFirstLastPara="1" wrap="square" lIns="91425" tIns="91425" rIns="91425" bIns="91425" anchor="b" anchorCtr="0"/>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a:noFill/>
          <a:ln>
            <a:noFill/>
          </a:ln>
        </p:spPr>
        <p:txBody>
          <a:bodyPr spcFirstLastPara="1" wrap="square" lIns="91425" tIns="91425" rIns="91425" bIns="91425" anchor="t" anchorCtr="0"/>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ru"/>
              <a:pPr marL="0" lvl="0" indent="0" algn="r" rtl="0">
                <a:spcBef>
                  <a:spcPts val="0"/>
                </a:spcBef>
                <a:spcAft>
                  <a:spcPts val="0"/>
                </a:spcAft>
                <a:buNone/>
              </a:pP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a:noFill/>
          <a:ln>
            <a:noFill/>
          </a:ln>
        </p:spPr>
        <p:txBody>
          <a:bodyPr spcFirstLastPara="1" wrap="square" lIns="91425" tIns="91425" rIns="91425" bIns="91425" anchor="b" anchorCtr="0"/>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a:noFill/>
          <a:ln>
            <a:noFill/>
          </a:ln>
        </p:spPr>
        <p:txBody>
          <a:bodyPr spcFirstLastPara="1" wrap="square" lIns="91425" tIns="91425" rIns="91425" bIns="91425" anchor="t" anchorCtr="0"/>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1600"/>
              </a:spcBef>
              <a:spcAft>
                <a:spcPts val="0"/>
              </a:spcAft>
              <a:buSzPts val="1400"/>
              <a:buChar char="○"/>
              <a:defRPr/>
            </a:lvl2pPr>
            <a:lvl3pPr marL="1371600" lvl="2" indent="-317500" algn="ctr">
              <a:lnSpc>
                <a:spcPct val="115000"/>
              </a:lnSpc>
              <a:spcBef>
                <a:spcPts val="1600"/>
              </a:spcBef>
              <a:spcAft>
                <a:spcPts val="0"/>
              </a:spcAft>
              <a:buSzPts val="1400"/>
              <a:buChar char="■"/>
              <a:defRPr/>
            </a:lvl3pPr>
            <a:lvl4pPr marL="1828800" lvl="3" indent="-317500" algn="ctr">
              <a:lnSpc>
                <a:spcPct val="115000"/>
              </a:lnSpc>
              <a:spcBef>
                <a:spcPts val="1600"/>
              </a:spcBef>
              <a:spcAft>
                <a:spcPts val="0"/>
              </a:spcAft>
              <a:buSzPts val="1400"/>
              <a:buChar char="●"/>
              <a:defRPr/>
            </a:lvl4pPr>
            <a:lvl5pPr marL="2286000" lvl="4" indent="-317500" algn="ctr">
              <a:lnSpc>
                <a:spcPct val="115000"/>
              </a:lnSpc>
              <a:spcBef>
                <a:spcPts val="1600"/>
              </a:spcBef>
              <a:spcAft>
                <a:spcPts val="0"/>
              </a:spcAft>
              <a:buSzPts val="1400"/>
              <a:buChar char="○"/>
              <a:defRPr/>
            </a:lvl5pPr>
            <a:lvl6pPr marL="2743200" lvl="5" indent="-317500" algn="ctr">
              <a:lnSpc>
                <a:spcPct val="115000"/>
              </a:lnSpc>
              <a:spcBef>
                <a:spcPts val="1600"/>
              </a:spcBef>
              <a:spcAft>
                <a:spcPts val="0"/>
              </a:spcAft>
              <a:buSzPts val="1400"/>
              <a:buChar char="■"/>
              <a:defRPr/>
            </a:lvl6pPr>
            <a:lvl7pPr marL="3200400" lvl="6" indent="-317500" algn="ctr">
              <a:lnSpc>
                <a:spcPct val="115000"/>
              </a:lnSpc>
              <a:spcBef>
                <a:spcPts val="1600"/>
              </a:spcBef>
              <a:spcAft>
                <a:spcPts val="0"/>
              </a:spcAft>
              <a:buSzPts val="1400"/>
              <a:buChar char="●"/>
              <a:defRPr/>
            </a:lvl7pPr>
            <a:lvl8pPr marL="3657600" lvl="7" indent="-317500" algn="ctr">
              <a:lnSpc>
                <a:spcPct val="115000"/>
              </a:lnSpc>
              <a:spcBef>
                <a:spcPts val="1600"/>
              </a:spcBef>
              <a:spcAft>
                <a:spcPts val="0"/>
              </a:spcAft>
              <a:buSzPts val="1400"/>
              <a:buChar char="○"/>
              <a:defRPr/>
            </a:lvl8pPr>
            <a:lvl9pPr marL="4114800" lvl="8" indent="-317500" algn="ctr">
              <a:lnSpc>
                <a:spcPct val="115000"/>
              </a:lnSpc>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ru"/>
              <a:pPr marL="0" lvl="0" indent="0" algn="r" rtl="0">
                <a:spcBef>
                  <a:spcPts val="0"/>
                </a:spcBef>
                <a:spcAft>
                  <a:spcPts val="0"/>
                </a:spcAft>
                <a:buNone/>
              </a:pP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ru"/>
              <a:pPr marL="0" lvl="0" indent="0" algn="r" rtl="0">
                <a:spcBef>
                  <a:spcPts val="0"/>
                </a:spcBef>
                <a:spcAft>
                  <a:spcPts val="0"/>
                </a:spcAft>
                <a:buNone/>
              </a:pP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15" name="Google Shape;15;p3"/>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a:p>
        </p:txBody>
      </p:sp>
      <p:sp>
        <p:nvSpPr>
          <p:cNvPr id="16" name="Google Shape;16;p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ru"/>
              <a:pPr marL="0" lvl="0" indent="0" algn="r" rtl="0">
                <a:spcBef>
                  <a:spcPts val="0"/>
                </a:spcBef>
                <a:spcAft>
                  <a:spcPts val="0"/>
                </a:spcAft>
                <a:buNone/>
              </a:pP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7"/>
        <p:cNvGrpSpPr/>
        <p:nvPr/>
      </p:nvGrpSpPr>
      <p:grpSpPr>
        <a:xfrm>
          <a:off x="0" y="0"/>
          <a:ext cx="0" cy="0"/>
          <a:chOff x="0" y="0"/>
          <a:chExt cx="0" cy="0"/>
        </a:xfrm>
      </p:grpSpPr>
      <p:sp>
        <p:nvSpPr>
          <p:cNvPr id="18" name="Google Shape;18;p4"/>
          <p:cNvSpPr txBox="1">
            <a:spLocks noGrp="1"/>
          </p:cNvSpPr>
          <p:nvPr>
            <p:ph type="title"/>
          </p:nvPr>
        </p:nvSpPr>
        <p:spPr>
          <a:xfrm>
            <a:off x="311700" y="2150850"/>
            <a:ext cx="8520600" cy="841800"/>
          </a:xfrm>
          <a:prstGeom prst="rect">
            <a:avLst/>
          </a:prstGeom>
          <a:noFill/>
          <a:ln>
            <a:noFill/>
          </a:ln>
        </p:spPr>
        <p:txBody>
          <a:bodyPr spcFirstLastPara="1" wrap="square" lIns="91425" tIns="91425" rIns="91425" bIns="91425" anchor="ctr" anchorCtr="0"/>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a:endParaRPr/>
          </a:p>
        </p:txBody>
      </p:sp>
      <p:sp>
        <p:nvSpPr>
          <p:cNvPr id="19" name="Google Shape;19;p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ru"/>
              <a:pPr marL="0" lvl="0" indent="0" algn="r" rtl="0">
                <a:spcBef>
                  <a:spcPts val="0"/>
                </a:spcBef>
                <a:spcAft>
                  <a:spcPts val="0"/>
                </a:spcAft>
                <a:buNone/>
              </a:pP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a:noFill/>
          <a:ln>
            <a:noFill/>
          </a:ln>
        </p:spPr>
        <p:txBody>
          <a:bodyPr spcFirstLastPara="1" wrap="square" lIns="91425" tIns="91425" rIns="91425" bIns="91425" anchor="t" anchorCtr="0"/>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a:noFill/>
          <a:ln>
            <a:noFill/>
          </a:ln>
        </p:spPr>
        <p:txBody>
          <a:bodyPr spcFirstLastPara="1" wrap="square" lIns="91425" tIns="91425" rIns="91425" bIns="91425" anchor="t" anchorCtr="0"/>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ru"/>
              <a:pPr marL="0" lvl="0" indent="0" algn="r" rtl="0">
                <a:spcBef>
                  <a:spcPts val="0"/>
                </a:spcBef>
                <a:spcAft>
                  <a:spcPts val="0"/>
                </a:spcAft>
                <a:buNone/>
              </a:pP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ru"/>
              <a:pPr marL="0" lvl="0" indent="0" algn="r" rtl="0">
                <a:spcBef>
                  <a:spcPts val="0"/>
                </a:spcBef>
                <a:spcAft>
                  <a:spcPts val="0"/>
                </a:spcAft>
                <a:buNone/>
              </a:pP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a:noFill/>
          <a:ln>
            <a:noFill/>
          </a:ln>
        </p:spPr>
        <p:txBody>
          <a:bodyPr spcFirstLastPara="1" wrap="square" lIns="91425" tIns="91425" rIns="91425" bIns="91425" anchor="b" anchorCtr="0"/>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a:noFill/>
          <a:ln>
            <a:noFill/>
          </a:ln>
        </p:spPr>
        <p:txBody>
          <a:bodyPr spcFirstLastPara="1" wrap="square" lIns="91425" tIns="91425" rIns="91425" bIns="91425" anchor="t" anchorCtr="0"/>
          <a:lstStyle>
            <a:lvl1pPr marL="457200" lvl="0" indent="-304800" algn="l">
              <a:lnSpc>
                <a:spcPct val="115000"/>
              </a:lnSpc>
              <a:spcBef>
                <a:spcPts val="0"/>
              </a:spcBef>
              <a:spcAft>
                <a:spcPts val="0"/>
              </a:spcAft>
              <a:buSzPts val="1200"/>
              <a:buChar char="●"/>
              <a:defRPr sz="12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ru"/>
              <a:pPr marL="0" lvl="0" indent="0" algn="r" rtl="0">
                <a:spcBef>
                  <a:spcPts val="0"/>
                </a:spcBef>
                <a:spcAft>
                  <a:spcPts val="0"/>
                </a:spcAft>
                <a:buNone/>
              </a:pP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a:noFill/>
          <a:ln>
            <a:noFill/>
          </a:ln>
        </p:spPr>
        <p:txBody>
          <a:bodyPr spcFirstLastPara="1" wrap="square" lIns="91425" tIns="91425" rIns="91425" bIns="91425" anchor="ctr" anchorCtr="0"/>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ru"/>
              <a:pPr marL="0" lvl="0" indent="0" algn="r" rtl="0">
                <a:spcBef>
                  <a:spcPts val="0"/>
                </a:spcBef>
                <a:spcAft>
                  <a:spcPts val="0"/>
                </a:spcAft>
                <a:buNone/>
              </a:pP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25"/>
            <a:ext cx="4572000" cy="5143500"/>
          </a:xfrm>
          <a:prstGeom prst="rect">
            <a:avLst/>
          </a:prstGeom>
          <a:solidFill>
            <a:schemeClr val="dk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7" name="Google Shape;37;p9"/>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a:noFill/>
          <a:ln>
            <a:noFill/>
          </a:ln>
        </p:spPr>
        <p:txBody>
          <a:bodyPr spcFirstLastPara="1" wrap="square" lIns="91425" tIns="91425" rIns="91425" bIns="91425" anchor="t" anchorCtr="0"/>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200"/>
            <a:ext cx="3837000" cy="3695100"/>
          </a:xfrm>
          <a:prstGeom prst="rect">
            <a:avLst/>
          </a:prstGeom>
          <a:noFill/>
          <a:ln>
            <a:noFill/>
          </a:ln>
        </p:spPr>
        <p:txBody>
          <a:bodyPr spcFirstLastPara="1" wrap="square" lIns="91425" tIns="91425" rIns="91425" bIns="91425" anchor="ctr" anchorCtr="0"/>
          <a:lstStyle>
            <a:lvl1pPr marL="457200" lvl="0" indent="-342900" algn="l">
              <a:lnSpc>
                <a:spcPct val="115000"/>
              </a:lnSpc>
              <a:spcBef>
                <a:spcPts val="0"/>
              </a:spcBef>
              <a:spcAft>
                <a:spcPts val="0"/>
              </a:spcAft>
              <a:buClr>
                <a:schemeClr val="dk1"/>
              </a:buClr>
              <a:buSzPts val="1800"/>
              <a:buChar char="●"/>
              <a:defRPr>
                <a:solidFill>
                  <a:schemeClr val="dk1"/>
                </a:solidFill>
              </a:defRPr>
            </a:lvl1pPr>
            <a:lvl2pPr marL="914400" lvl="1" indent="-317500" algn="l">
              <a:lnSpc>
                <a:spcPct val="115000"/>
              </a:lnSpc>
              <a:spcBef>
                <a:spcPts val="1600"/>
              </a:spcBef>
              <a:spcAft>
                <a:spcPts val="0"/>
              </a:spcAft>
              <a:buClr>
                <a:schemeClr val="dk1"/>
              </a:buClr>
              <a:buSzPts val="1400"/>
              <a:buChar char="○"/>
              <a:defRPr>
                <a:solidFill>
                  <a:schemeClr val="dk1"/>
                </a:solidFill>
              </a:defRPr>
            </a:lvl2pPr>
            <a:lvl3pPr marL="1371600" lvl="2" indent="-317500" algn="l">
              <a:lnSpc>
                <a:spcPct val="115000"/>
              </a:lnSpc>
              <a:spcBef>
                <a:spcPts val="1600"/>
              </a:spcBef>
              <a:spcAft>
                <a:spcPts val="0"/>
              </a:spcAft>
              <a:buClr>
                <a:schemeClr val="dk1"/>
              </a:buClr>
              <a:buSzPts val="1400"/>
              <a:buChar char="■"/>
              <a:defRPr>
                <a:solidFill>
                  <a:schemeClr val="dk1"/>
                </a:solidFill>
              </a:defRPr>
            </a:lvl3pPr>
            <a:lvl4pPr marL="1828800" lvl="3" indent="-317500" algn="l">
              <a:lnSpc>
                <a:spcPct val="115000"/>
              </a:lnSpc>
              <a:spcBef>
                <a:spcPts val="1600"/>
              </a:spcBef>
              <a:spcAft>
                <a:spcPts val="0"/>
              </a:spcAft>
              <a:buClr>
                <a:schemeClr val="dk1"/>
              </a:buClr>
              <a:buSzPts val="1400"/>
              <a:buChar char="●"/>
              <a:defRPr>
                <a:solidFill>
                  <a:schemeClr val="dk1"/>
                </a:solidFill>
              </a:defRPr>
            </a:lvl4pPr>
            <a:lvl5pPr marL="2286000" lvl="4" indent="-317500" algn="l">
              <a:lnSpc>
                <a:spcPct val="115000"/>
              </a:lnSpc>
              <a:spcBef>
                <a:spcPts val="1600"/>
              </a:spcBef>
              <a:spcAft>
                <a:spcPts val="0"/>
              </a:spcAft>
              <a:buClr>
                <a:schemeClr val="dk1"/>
              </a:buClr>
              <a:buSzPts val="1400"/>
              <a:buChar char="○"/>
              <a:defRPr>
                <a:solidFill>
                  <a:schemeClr val="dk1"/>
                </a:solidFill>
              </a:defRPr>
            </a:lvl5pPr>
            <a:lvl6pPr marL="2743200" lvl="5" indent="-317500" algn="l">
              <a:lnSpc>
                <a:spcPct val="115000"/>
              </a:lnSpc>
              <a:spcBef>
                <a:spcPts val="1600"/>
              </a:spcBef>
              <a:spcAft>
                <a:spcPts val="0"/>
              </a:spcAft>
              <a:buClr>
                <a:schemeClr val="dk1"/>
              </a:buClr>
              <a:buSzPts val="1400"/>
              <a:buChar char="■"/>
              <a:defRPr>
                <a:solidFill>
                  <a:schemeClr val="dk1"/>
                </a:solidFill>
              </a:defRPr>
            </a:lvl6pPr>
            <a:lvl7pPr marL="3200400" lvl="6" indent="-317500" algn="l">
              <a:lnSpc>
                <a:spcPct val="115000"/>
              </a:lnSpc>
              <a:spcBef>
                <a:spcPts val="1600"/>
              </a:spcBef>
              <a:spcAft>
                <a:spcPts val="0"/>
              </a:spcAft>
              <a:buClr>
                <a:schemeClr val="dk1"/>
              </a:buClr>
              <a:buSzPts val="1400"/>
              <a:buChar char="●"/>
              <a:defRPr>
                <a:solidFill>
                  <a:schemeClr val="dk1"/>
                </a:solidFill>
              </a:defRPr>
            </a:lvl7pPr>
            <a:lvl8pPr marL="3657600" lvl="7" indent="-317500" algn="l">
              <a:lnSpc>
                <a:spcPct val="115000"/>
              </a:lnSpc>
              <a:spcBef>
                <a:spcPts val="1600"/>
              </a:spcBef>
              <a:spcAft>
                <a:spcPts val="0"/>
              </a:spcAft>
              <a:buClr>
                <a:schemeClr val="dk1"/>
              </a:buClr>
              <a:buSzPts val="1400"/>
              <a:buChar char="○"/>
              <a:defRPr>
                <a:solidFill>
                  <a:schemeClr val="dk1"/>
                </a:solidFill>
              </a:defRPr>
            </a:lvl8pPr>
            <a:lvl9pPr marL="4114800" lvl="8" indent="-317500" algn="l">
              <a:lnSpc>
                <a:spcPct val="115000"/>
              </a:lnSpc>
              <a:spcBef>
                <a:spcPts val="1600"/>
              </a:spcBef>
              <a:spcAft>
                <a:spcPts val="1600"/>
              </a:spcAft>
              <a:buClr>
                <a:schemeClr val="dk1"/>
              </a:buClr>
              <a:buSzPts val="1400"/>
              <a:buChar char="■"/>
              <a:defRPr>
                <a:solidFill>
                  <a:schemeClr val="dk1"/>
                </a:solidFill>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ru"/>
              <a:pPr marL="0" lvl="0" indent="0" algn="r" rtl="0">
                <a:spcBef>
                  <a:spcPts val="0"/>
                </a:spcBef>
                <a:spcAft>
                  <a:spcPts val="0"/>
                </a:spcAft>
                <a:buNone/>
              </a:pP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a:noFill/>
          <a:ln>
            <a:noFill/>
          </a:ln>
        </p:spPr>
        <p:txBody>
          <a:bodyPr spcFirstLastPara="1" wrap="square" lIns="91425" tIns="91425" rIns="91425" bIns="91425" anchor="ctr" anchorCtr="0"/>
          <a:lstStyle>
            <a:lvl1pPr marL="457200" lvl="0" indent="-228600" algn="l">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ru"/>
              <a:pPr marL="0" lvl="0" indent="0" algn="r" rtl="0">
                <a:spcBef>
                  <a:spcPts val="0"/>
                </a:spcBef>
                <a:spcAft>
                  <a:spcPts val="0"/>
                </a:spcAft>
                <a:buNone/>
              </a:pP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dark-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marR="0" lvl="0" indent="-342900" algn="l" rtl="0">
              <a:lnSpc>
                <a:spcPct val="115000"/>
              </a:lnSpc>
              <a:spcBef>
                <a:spcPts val="0"/>
              </a:spcBef>
              <a:spcAft>
                <a:spcPts val="0"/>
              </a:spcAft>
              <a:buClr>
                <a:schemeClr val="lt2"/>
              </a:buClr>
              <a:buSzPts val="1800"/>
              <a:buFont typeface="Arial"/>
              <a:buChar char="●"/>
              <a:defRPr sz="1800" b="0" i="0" u="none" strike="noStrike" cap="none">
                <a:solidFill>
                  <a:schemeClr val="lt2"/>
                </a:solidFill>
                <a:latin typeface="Arial"/>
                <a:ea typeface="Arial"/>
                <a:cs typeface="Arial"/>
                <a:sym typeface="Arial"/>
              </a:defRPr>
            </a:lvl1pPr>
            <a:lvl2pPr marL="914400" marR="0" lvl="1"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2pPr>
            <a:lvl3pPr marL="1371600" marR="0" lvl="2"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3pPr>
            <a:lvl4pPr marL="1828800" marR="0" lvl="3"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4pPr>
            <a:lvl5pPr marL="2286000" marR="0" lvl="4"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5pPr>
            <a:lvl6pPr marL="2743200" marR="0" lvl="5"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6pPr>
            <a:lvl7pPr marL="3200400" marR="0" lvl="6"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7pPr>
            <a:lvl8pPr marL="3657600" marR="0" lvl="7" indent="-317500" algn="l" rtl="0">
              <a:lnSpc>
                <a:spcPct val="115000"/>
              </a:lnSpc>
              <a:spcBef>
                <a:spcPts val="1600"/>
              </a:spcBef>
              <a:spcAft>
                <a:spcPts val="0"/>
              </a:spcAft>
              <a:buClr>
                <a:schemeClr val="lt2"/>
              </a:buClr>
              <a:buSzPts val="1400"/>
              <a:buFont typeface="Arial"/>
              <a:buChar char="○"/>
              <a:defRPr sz="1400" b="0" i="0" u="none" strike="noStrike" cap="none">
                <a:solidFill>
                  <a:schemeClr val="lt2"/>
                </a:solidFill>
                <a:latin typeface="Arial"/>
                <a:ea typeface="Arial"/>
                <a:cs typeface="Arial"/>
                <a:sym typeface="Arial"/>
              </a:defRPr>
            </a:lvl8pPr>
            <a:lvl9pPr marL="4114800" marR="0" lvl="8" indent="-317500" algn="l" rtl="0">
              <a:lnSpc>
                <a:spcPct val="115000"/>
              </a:lnSpc>
              <a:spcBef>
                <a:spcPts val="1600"/>
              </a:spcBef>
              <a:spcAft>
                <a:spcPts val="1600"/>
              </a:spcAft>
              <a:buClr>
                <a:schemeClr val="lt2"/>
              </a:buClr>
              <a:buSzPts val="1400"/>
              <a:buFont typeface="Arial"/>
              <a:buChar char="■"/>
              <a:defRPr sz="1400" b="0" i="0" u="none" strike="noStrike" cap="none">
                <a:solidFill>
                  <a:schemeClr val="lt2"/>
                </a:solidFill>
                <a:latin typeface="Arial"/>
                <a:ea typeface="Arial"/>
                <a:cs typeface="Arial"/>
                <a:sym typeface="Aria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ru"/>
              <a:pPr marL="0" lvl="0" indent="0" algn="r" rtl="0">
                <a:spcBef>
                  <a:spcPts val="0"/>
                </a:spcBef>
                <a:spcAft>
                  <a:spcPts val="0"/>
                </a:spcAft>
                <a:buNone/>
              </a:pPr>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jpeg"/></Relationships>
</file>

<file path=ppt/slides/_rels/slide18.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8.jpeg"/><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p13"/>
          <p:cNvSpPr txBox="1">
            <a:spLocks noGrp="1"/>
          </p:cNvSpPr>
          <p:nvPr>
            <p:ph type="ctrTitle"/>
          </p:nvPr>
        </p:nvSpPr>
        <p:spPr>
          <a:xfrm>
            <a:off x="944969" y="644621"/>
            <a:ext cx="7134300" cy="1289283"/>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5200"/>
              <a:buNone/>
            </a:pPr>
            <a:r>
              <a:rPr lang="ru" sz="2400" b="1" dirty="0">
                <a:solidFill>
                  <a:schemeClr val="accent6"/>
                </a:solidFill>
              </a:rPr>
              <a:t>НЕГАТИВНЫЕ ПРОЯВЛЕНИ</a:t>
            </a:r>
            <a:r>
              <a:rPr lang="ru-RU" sz="2400" b="1" dirty="0">
                <a:solidFill>
                  <a:schemeClr val="accent6"/>
                </a:solidFill>
              </a:rPr>
              <a:t>Я</a:t>
            </a:r>
            <a:r>
              <a:rPr lang="ru" sz="2400" b="1" dirty="0">
                <a:solidFill>
                  <a:schemeClr val="accent6"/>
                </a:solidFill>
              </a:rPr>
              <a:t> В ПОДРОСТКОВОЙ СРЕДЕ</a:t>
            </a:r>
            <a:endParaRPr sz="2400" b="1" dirty="0">
              <a:solidFill>
                <a:schemeClr val="accent6"/>
              </a:solidFill>
            </a:endParaRPr>
          </a:p>
        </p:txBody>
      </p:sp>
      <p:sp>
        <p:nvSpPr>
          <p:cNvPr id="55" name="Google Shape;55;p13"/>
          <p:cNvSpPr txBox="1">
            <a:spLocks noGrp="1"/>
          </p:cNvSpPr>
          <p:nvPr>
            <p:ph type="subTitle" idx="1"/>
          </p:nvPr>
        </p:nvSpPr>
        <p:spPr>
          <a:xfrm>
            <a:off x="311700" y="2748875"/>
            <a:ext cx="8520600" cy="8778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Clr>
                <a:srgbClr val="000000"/>
              </a:buClr>
              <a:buSzPts val="2800"/>
              <a:buFont typeface="Arial"/>
              <a:buNone/>
            </a:pPr>
            <a:endParaRPr dirty="0"/>
          </a:p>
        </p:txBody>
      </p:sp>
      <p:pic>
        <p:nvPicPr>
          <p:cNvPr id="56" name="Google Shape;56;p13"/>
          <p:cNvPicPr preferRelativeResize="0"/>
          <p:nvPr/>
        </p:nvPicPr>
        <p:blipFill rotWithShape="1">
          <a:blip r:embed="rId3">
            <a:alphaModFix/>
          </a:blip>
          <a:srcRect/>
          <a:stretch/>
        </p:blipFill>
        <p:spPr>
          <a:xfrm>
            <a:off x="1742905" y="1938445"/>
            <a:ext cx="4860124" cy="2232050"/>
          </a:xfrm>
          <a:prstGeom prst="rect">
            <a:avLst/>
          </a:prstGeom>
          <a:noFill/>
          <a:ln>
            <a:noFill/>
          </a:ln>
        </p:spPr>
      </p:pic>
      <p:sp>
        <p:nvSpPr>
          <p:cNvPr id="57" name="Google Shape;57;p13"/>
          <p:cNvSpPr txBox="1"/>
          <p:nvPr/>
        </p:nvSpPr>
        <p:spPr>
          <a:xfrm>
            <a:off x="1502979" y="247975"/>
            <a:ext cx="5770180" cy="5949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200"/>
              <a:buFont typeface="Arial"/>
              <a:buNone/>
            </a:pPr>
            <a:r>
              <a:rPr lang="ru" b="1" i="0" u="none" strike="noStrike" cap="none" dirty="0">
                <a:solidFill>
                  <a:schemeClr val="dk1"/>
                </a:solidFill>
                <a:latin typeface="Times New Roman"/>
                <a:ea typeface="Times New Roman"/>
                <a:cs typeface="Times New Roman"/>
                <a:sym typeface="Times New Roman"/>
              </a:rPr>
              <a:t>Муниципальное общеобразовательное учреждение </a:t>
            </a:r>
            <a:endParaRPr b="1" i="0" u="none" strike="noStrike" cap="none" dirty="0">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200"/>
              <a:buFont typeface="Arial"/>
              <a:buNone/>
            </a:pPr>
            <a:r>
              <a:rPr lang="ru" b="1" i="0" u="none" strike="noStrike" cap="none" dirty="0">
                <a:solidFill>
                  <a:schemeClr val="dk1"/>
                </a:solidFill>
                <a:latin typeface="Times New Roman"/>
                <a:ea typeface="Times New Roman"/>
                <a:cs typeface="Times New Roman"/>
                <a:sym typeface="Times New Roman"/>
              </a:rPr>
              <a:t>«Средняя общеобразовательная школа №9»</a:t>
            </a:r>
            <a:endParaRPr b="1" i="0" u="none" strike="noStrike" cap="none" dirty="0">
              <a:solidFill>
                <a:srgbClr val="000000"/>
              </a:solidFill>
              <a:latin typeface="Arial"/>
              <a:ea typeface="Arial"/>
              <a:cs typeface="Arial"/>
              <a:sym typeface="Arial"/>
            </a:endParaRPr>
          </a:p>
        </p:txBody>
      </p:sp>
      <p:sp>
        <p:nvSpPr>
          <p:cNvPr id="58" name="Google Shape;58;p13"/>
          <p:cNvSpPr txBox="1"/>
          <p:nvPr/>
        </p:nvSpPr>
        <p:spPr>
          <a:xfrm>
            <a:off x="6865787" y="3838649"/>
            <a:ext cx="2012100" cy="912027"/>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000"/>
              <a:buFont typeface="Arial"/>
              <a:buNone/>
            </a:pPr>
            <a:r>
              <a:rPr lang="ru" b="1" i="0" u="none" strike="noStrike" cap="none" dirty="0">
                <a:solidFill>
                  <a:srgbClr val="FFFF00"/>
                </a:solidFill>
                <a:latin typeface="Arial"/>
                <a:ea typeface="Arial"/>
                <a:cs typeface="Arial"/>
                <a:sym typeface="Arial"/>
              </a:rPr>
              <a:t>Выполнили:  ученики 10 класса</a:t>
            </a:r>
            <a:br>
              <a:rPr lang="ru" b="1" i="0" u="none" strike="noStrike" cap="none" dirty="0">
                <a:solidFill>
                  <a:srgbClr val="FFFF00"/>
                </a:solidFill>
                <a:latin typeface="Arial"/>
                <a:ea typeface="Arial"/>
                <a:cs typeface="Arial"/>
                <a:sym typeface="Arial"/>
              </a:rPr>
            </a:br>
            <a:r>
              <a:rPr lang="ru" b="1" i="0" u="none" strike="noStrike" cap="none" dirty="0">
                <a:solidFill>
                  <a:srgbClr val="FFFF00"/>
                </a:solidFill>
                <a:latin typeface="Arial"/>
                <a:ea typeface="Arial"/>
                <a:cs typeface="Arial"/>
                <a:sym typeface="Arial"/>
              </a:rPr>
              <a:t>Руководитель: Парилова Татьяна Валентиновна</a:t>
            </a:r>
            <a:r>
              <a:rPr lang="ru" sz="1400" b="0" i="0" u="none" strike="noStrike" cap="none" dirty="0">
                <a:solidFill>
                  <a:srgbClr val="000000"/>
                </a:solidFill>
                <a:latin typeface="Arial"/>
                <a:ea typeface="Arial"/>
                <a:cs typeface="Arial"/>
                <a:sym typeface="Arial"/>
              </a:rPr>
              <a:t> </a:t>
            </a:r>
            <a:endParaRPr sz="1400" b="0" i="0" u="none" strike="noStrike" cap="none" dirty="0">
              <a:solidFill>
                <a:srgbClr val="000000"/>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fade">
                                      <p:cBhvr>
                                        <p:cTn id="7" dur="10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Google Shape;95;p18"/>
          <p:cNvSpPr txBox="1">
            <a:spLocks noGrp="1"/>
          </p:cNvSpPr>
          <p:nvPr>
            <p:ph type="title"/>
          </p:nvPr>
        </p:nvSpPr>
        <p:spPr>
          <a:xfrm>
            <a:off x="311700" y="136634"/>
            <a:ext cx="8520600" cy="881091"/>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ru" sz="2000" b="1" dirty="0">
                <a:solidFill>
                  <a:schemeClr val="accent6"/>
                </a:solidFill>
              </a:rPr>
              <a:t>                                        «ПОЯСНИ ЗА ШМОТ»</a:t>
            </a:r>
            <a:endParaRPr sz="2000" b="1" dirty="0">
              <a:solidFill>
                <a:schemeClr val="accent6"/>
              </a:solidFill>
            </a:endParaRPr>
          </a:p>
        </p:txBody>
      </p:sp>
      <p:sp>
        <p:nvSpPr>
          <p:cNvPr id="96" name="Google Shape;96;p18"/>
          <p:cNvSpPr txBox="1">
            <a:spLocks noGrp="1"/>
          </p:cNvSpPr>
          <p:nvPr>
            <p:ph type="body" idx="1"/>
          </p:nvPr>
        </p:nvSpPr>
        <p:spPr>
          <a:xfrm>
            <a:off x="311700" y="441434"/>
            <a:ext cx="8520600" cy="4127566"/>
          </a:xfrm>
          <a:prstGeom prst="rect">
            <a:avLst/>
          </a:prstGeom>
          <a:noFill/>
          <a:ln>
            <a:noFill/>
          </a:ln>
        </p:spPr>
        <p:txBody>
          <a:bodyPr spcFirstLastPara="1" wrap="square" lIns="91425" tIns="91425" rIns="91425" bIns="91425" anchor="t" anchorCtr="0">
            <a:noAutofit/>
          </a:bodyPr>
          <a:lstStyle/>
          <a:p>
            <a:pPr marL="0" lvl="0" indent="101600" algn="l" rtl="0">
              <a:lnSpc>
                <a:spcPct val="115000"/>
              </a:lnSpc>
              <a:spcBef>
                <a:spcPts val="400"/>
              </a:spcBef>
              <a:spcAft>
                <a:spcPts val="0"/>
              </a:spcAft>
              <a:buSzPts val="1800"/>
              <a:buNone/>
            </a:pPr>
            <a:r>
              <a:rPr lang="ru" sz="1300" dirty="0">
                <a:solidFill>
                  <a:schemeClr val="dk1"/>
                </a:solidFill>
              </a:rPr>
              <a:t>	</a:t>
            </a:r>
            <a:r>
              <a:rPr lang="ru" dirty="0">
                <a:solidFill>
                  <a:schemeClr val="dk1"/>
                </a:solidFill>
              </a:rPr>
              <a:t>Основная причина драк – внешний вид других людей, так, чтобы спровоцировать выбранный объект, они любят задавать этот самый вопрос: «Поясни за шмот»</a:t>
            </a:r>
            <a:endParaRPr dirty="0">
              <a:solidFill>
                <a:schemeClr val="dk1"/>
              </a:solidFill>
            </a:endParaRPr>
          </a:p>
          <a:p>
            <a:pPr marL="0" lvl="0" indent="101600" algn="l" rtl="0">
              <a:lnSpc>
                <a:spcPct val="115000"/>
              </a:lnSpc>
              <a:spcBef>
                <a:spcPts val="400"/>
              </a:spcBef>
              <a:spcAft>
                <a:spcPts val="0"/>
              </a:spcAft>
              <a:buSzPts val="1800"/>
              <a:buNone/>
            </a:pPr>
            <a:r>
              <a:rPr lang="ru" dirty="0">
                <a:solidFill>
                  <a:schemeClr val="dk1"/>
                </a:solidFill>
              </a:rPr>
              <a:t>Участников этой субкультуры можно разделить на «правых» и «левых». Люди, относящиеся к первой группе, являются агрессорами и анархистами, которые выделяются своим агрессивным настроением. Значение слова «офник-анархист» указывает, что это человек со своим мышлением, который выступает против проявления любого управления со стороны. Они уверены, что организованное насилие – единственный способ, чтобы доказать свои взгляды. Что касается того, кто такие «левые» офники, то это антифашисты, которые настроены неагрессивно.</a:t>
            </a:r>
            <a:endParaRPr dirty="0">
              <a:solidFill>
                <a:schemeClr val="dk1"/>
              </a:solidFill>
            </a:endParaRPr>
          </a:p>
          <a:p>
            <a:pPr marL="0" lvl="0" indent="101600" algn="l" rtl="0">
              <a:lnSpc>
                <a:spcPct val="115000"/>
              </a:lnSpc>
              <a:spcBef>
                <a:spcPts val="0"/>
              </a:spcBef>
              <a:spcAft>
                <a:spcPts val="0"/>
              </a:spcAft>
              <a:buSzPts val="1800"/>
              <a:buNone/>
            </a:pPr>
            <a:endParaRPr sz="1300" dirty="0">
              <a:solidFill>
                <a:schemeClr val="dk1"/>
              </a:solidFill>
            </a:endParaRPr>
          </a:p>
          <a:p>
            <a:pPr marL="0" lvl="0" indent="0" algn="l" rtl="0">
              <a:lnSpc>
                <a:spcPct val="115000"/>
              </a:lnSpc>
              <a:spcBef>
                <a:spcPts val="0"/>
              </a:spcBef>
              <a:spcAft>
                <a:spcPts val="1600"/>
              </a:spcAft>
              <a:buSzPts val="1800"/>
              <a:buNone/>
            </a:pPr>
            <a:endParaRPr dirty="0"/>
          </a:p>
        </p:txBody>
      </p:sp>
      <p:pic>
        <p:nvPicPr>
          <p:cNvPr id="97" name="Google Shape;97;p18"/>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4719143" y="3973924"/>
            <a:ext cx="3405353" cy="1018489"/>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 sz="2400" b="1" dirty="0">
                <a:solidFill>
                  <a:schemeClr val="accent6"/>
                </a:solidFill>
              </a:rPr>
              <a:t> «ПОЯСНИ ЗА ШМОТ»</a:t>
            </a:r>
            <a:endParaRPr lang="ru-RU" sz="2400" dirty="0"/>
          </a:p>
        </p:txBody>
      </p:sp>
      <p:sp>
        <p:nvSpPr>
          <p:cNvPr id="3" name="Текст 2"/>
          <p:cNvSpPr>
            <a:spLocks noGrp="1"/>
          </p:cNvSpPr>
          <p:nvPr>
            <p:ph type="body" idx="1"/>
          </p:nvPr>
        </p:nvSpPr>
        <p:spPr/>
        <p:txBody>
          <a:bodyPr/>
          <a:lstStyle/>
          <a:p>
            <a:pPr lvl="0"/>
            <a:r>
              <a:rPr lang="ru-RU" dirty="0">
                <a:solidFill>
                  <a:schemeClr val="dk1"/>
                </a:solidFill>
              </a:rPr>
              <a:t>Основной символ этой субкультуры – нашивка-компас, которая является эмблемой </a:t>
            </a:r>
            <a:r>
              <a:rPr lang="ru-RU" dirty="0" err="1">
                <a:solidFill>
                  <a:schemeClr val="dk1"/>
                </a:solidFill>
              </a:rPr>
              <a:t>Stone</a:t>
            </a:r>
            <a:r>
              <a:rPr lang="ru-RU" dirty="0">
                <a:solidFill>
                  <a:schemeClr val="dk1"/>
                </a:solidFill>
              </a:rPr>
              <a:t> </a:t>
            </a:r>
            <a:r>
              <a:rPr lang="ru-RU" dirty="0" err="1">
                <a:solidFill>
                  <a:schemeClr val="dk1"/>
                </a:solidFill>
              </a:rPr>
              <a:t>Island</a:t>
            </a:r>
            <a:r>
              <a:rPr lang="ru-RU" dirty="0">
                <a:solidFill>
                  <a:schemeClr val="dk1"/>
                </a:solidFill>
              </a:rPr>
              <a:t>. Ее носят на плече или </a:t>
            </a:r>
            <a:r>
              <a:rPr lang="ru-RU" dirty="0" err="1">
                <a:solidFill>
                  <a:schemeClr val="dk1"/>
                </a:solidFill>
              </a:rPr>
              <a:t>руке.Рисунок</a:t>
            </a:r>
            <a:r>
              <a:rPr lang="ru-RU" dirty="0">
                <a:solidFill>
                  <a:schemeClr val="dk1"/>
                </a:solidFill>
              </a:rPr>
              <a:t> </a:t>
            </a:r>
            <a:r>
              <a:rPr lang="ru-RU" dirty="0" err="1">
                <a:solidFill>
                  <a:schemeClr val="dk1"/>
                </a:solidFill>
              </a:rPr>
              <a:t>офников</a:t>
            </a:r>
            <a:r>
              <a:rPr lang="ru-RU" dirty="0">
                <a:solidFill>
                  <a:schemeClr val="dk1"/>
                </a:solidFill>
              </a:rPr>
              <a:t> выделяет их среди толпы, а называют эту нашивку «</a:t>
            </a:r>
            <a:r>
              <a:rPr lang="ru-RU" dirty="0" err="1">
                <a:solidFill>
                  <a:schemeClr val="dk1"/>
                </a:solidFill>
              </a:rPr>
              <a:t>патчем</a:t>
            </a:r>
            <a:r>
              <a:rPr lang="ru-RU" dirty="0">
                <a:solidFill>
                  <a:schemeClr val="dk1"/>
                </a:solidFill>
              </a:rPr>
              <a:t>». Это своего рода общий способ, чтобы узнать своего среди чужих.</a:t>
            </a:r>
          </a:p>
          <a:p>
            <a:endParaRPr lang="ru-RU" dirty="0"/>
          </a:p>
        </p:txBody>
      </p:sp>
      <p:pic>
        <p:nvPicPr>
          <p:cNvPr id="4" name="Google Shape;97;p18"/>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5002922" y="2974427"/>
            <a:ext cx="3405353" cy="1296714"/>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Google Shape;102;p19"/>
          <p:cNvSpPr txBox="1">
            <a:spLocks noGrp="1"/>
          </p:cNvSpPr>
          <p:nvPr>
            <p:ph type="title"/>
          </p:nvPr>
        </p:nvSpPr>
        <p:spPr>
          <a:xfrm>
            <a:off x="311700" y="294290"/>
            <a:ext cx="8520600" cy="723435"/>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ru" sz="2400" dirty="0">
                <a:solidFill>
                  <a:schemeClr val="accent6"/>
                </a:solidFill>
              </a:rPr>
              <a:t>                             </a:t>
            </a:r>
            <a:r>
              <a:rPr lang="ru" sz="2400" b="1" dirty="0">
                <a:solidFill>
                  <a:schemeClr val="accent6"/>
                </a:solidFill>
              </a:rPr>
              <a:t>МНЕНИЕ ПСИХОЛОГА</a:t>
            </a:r>
            <a:endParaRPr sz="2400" b="1" dirty="0">
              <a:solidFill>
                <a:schemeClr val="accent6"/>
              </a:solidFill>
            </a:endParaRPr>
          </a:p>
        </p:txBody>
      </p:sp>
      <p:sp>
        <p:nvSpPr>
          <p:cNvPr id="103" name="Google Shape;103;p19"/>
          <p:cNvSpPr txBox="1">
            <a:spLocks noGrp="1"/>
          </p:cNvSpPr>
          <p:nvPr>
            <p:ph type="body" idx="1"/>
          </p:nvPr>
        </p:nvSpPr>
        <p:spPr>
          <a:xfrm>
            <a:off x="147145" y="769325"/>
            <a:ext cx="8818179" cy="3665516"/>
          </a:xfrm>
          <a:prstGeom prst="rect">
            <a:avLst/>
          </a:prstGeom>
          <a:noFill/>
          <a:ln>
            <a:noFill/>
          </a:ln>
        </p:spPr>
        <p:txBody>
          <a:bodyPr spcFirstLastPara="1" wrap="square" lIns="91425" tIns="91425" rIns="91425" bIns="91425" anchor="t" anchorCtr="0">
            <a:noAutofit/>
          </a:bodyPr>
          <a:lstStyle/>
          <a:p>
            <a:pPr marL="0" lvl="0" indent="0" algn="l" rtl="0">
              <a:lnSpc>
                <a:spcPct val="110000"/>
              </a:lnSpc>
              <a:spcAft>
                <a:spcPts val="0"/>
              </a:spcAft>
              <a:buSzPts val="1800"/>
              <a:buNone/>
            </a:pPr>
            <a:r>
              <a:rPr lang="ru" sz="1400" dirty="0">
                <a:solidFill>
                  <a:schemeClr val="dk1"/>
                </a:solidFill>
              </a:rPr>
              <a:t>	</a:t>
            </a:r>
            <a:r>
              <a:rPr lang="ru" sz="2000" dirty="0">
                <a:solidFill>
                  <a:schemeClr val="dk1"/>
                </a:solidFill>
              </a:rPr>
              <a:t>Чаще всего определенные группы подростков </a:t>
            </a:r>
            <a:r>
              <a:rPr lang="ru" sz="2000" dirty="0">
                <a:solidFill>
                  <a:schemeClr val="accent6"/>
                </a:solidFill>
              </a:rPr>
              <a:t>подражают людям, которые немного старше их</a:t>
            </a:r>
            <a:r>
              <a:rPr lang="ru" sz="2000" dirty="0">
                <a:solidFill>
                  <a:schemeClr val="dk1"/>
                </a:solidFill>
              </a:rPr>
              <a:t>. Они примыкают к футбольным фанатам, хотят соответствовать их стилю, образу жизни, поэтому одежда становится важным показателем. Отсюда и агрессия в адрес тех, кто носит подделки или носит брендовую вещь, не будучи членом группы».</a:t>
            </a:r>
            <a:endParaRPr sz="2000" dirty="0">
              <a:solidFill>
                <a:schemeClr val="dk1"/>
              </a:solidFill>
            </a:endParaRPr>
          </a:p>
          <a:p>
            <a:pPr marL="0" lvl="0" indent="0" algn="l" rtl="0">
              <a:lnSpc>
                <a:spcPct val="110000"/>
              </a:lnSpc>
              <a:spcBef>
                <a:spcPts val="1500"/>
              </a:spcBef>
              <a:spcAft>
                <a:spcPts val="1500"/>
              </a:spcAft>
              <a:buSzPts val="1800"/>
              <a:buNone/>
            </a:pPr>
            <a:r>
              <a:rPr lang="ru" sz="2000" dirty="0">
                <a:solidFill>
                  <a:schemeClr val="dk1"/>
                </a:solidFill>
              </a:rPr>
              <a:t>«Герои видеороликов, которые появляются в интернете, также </a:t>
            </a:r>
            <a:r>
              <a:rPr lang="ru" sz="2000" b="1" dirty="0">
                <a:solidFill>
                  <a:schemeClr val="accent6"/>
                </a:solidFill>
              </a:rPr>
              <a:t>хотят самоутвердиться</a:t>
            </a:r>
            <a:r>
              <a:rPr lang="ru" sz="2000" dirty="0">
                <a:solidFill>
                  <a:schemeClr val="dk1"/>
                </a:solidFill>
              </a:rPr>
              <a:t>. Для них это не просто драка, а пропаганда и популяризация своего движения и определения своего места в нем</a:t>
            </a:r>
            <a:endParaRPr sz="20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116" name="Google Shape;116;p21"/>
          <p:cNvSpPr txBox="1">
            <a:spLocks noGrp="1"/>
          </p:cNvSpPr>
          <p:nvPr>
            <p:ph type="title"/>
          </p:nvPr>
        </p:nvSpPr>
        <p:spPr>
          <a:xfrm>
            <a:off x="311700" y="210207"/>
            <a:ext cx="8520600" cy="807518"/>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ru"/>
              <a:t>                         </a:t>
            </a:r>
            <a:r>
              <a:rPr lang="ru" b="1">
                <a:solidFill>
                  <a:schemeClr val="accent6"/>
                </a:solidFill>
              </a:rPr>
              <a:t>МАССОВЫЕ ДРАКИ</a:t>
            </a:r>
            <a:endParaRPr b="1">
              <a:solidFill>
                <a:schemeClr val="accent6"/>
              </a:solidFill>
            </a:endParaRPr>
          </a:p>
        </p:txBody>
      </p:sp>
      <p:sp>
        <p:nvSpPr>
          <p:cNvPr id="117" name="Google Shape;117;p21"/>
          <p:cNvSpPr txBox="1">
            <a:spLocks noGrp="1"/>
          </p:cNvSpPr>
          <p:nvPr>
            <p:ph type="body" idx="1"/>
          </p:nvPr>
        </p:nvSpPr>
        <p:spPr>
          <a:xfrm>
            <a:off x="311700" y="725214"/>
            <a:ext cx="8520600" cy="2377215"/>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ru" sz="1400" dirty="0">
                <a:solidFill>
                  <a:srgbClr val="FFFFFF"/>
                </a:solidFill>
              </a:rPr>
              <a:t>	Что же такое массовая драка? Думаю, слово массовая говорит вам о том, что в драке принимает участие большое количество участников. В России данный вид разборок обычно начинается с локального конфликта. Потом за одну и/или другую стороны вступают новые люди, страсти накаляются и назначается "стрела". </a:t>
            </a:r>
            <a:endParaRPr sz="1400" dirty="0">
              <a:solidFill>
                <a:srgbClr val="FFFFFF"/>
              </a:solidFill>
            </a:endParaRPr>
          </a:p>
          <a:p>
            <a:pPr marL="0" lvl="0" indent="0" algn="l" rtl="0">
              <a:lnSpc>
                <a:spcPct val="100000"/>
              </a:lnSpc>
              <a:spcBef>
                <a:spcPts val="1600"/>
              </a:spcBef>
              <a:spcAft>
                <a:spcPts val="1600"/>
              </a:spcAft>
              <a:buSzPts val="1800"/>
              <a:buNone/>
            </a:pPr>
            <a:r>
              <a:rPr lang="ru" sz="1400" dirty="0">
                <a:solidFill>
                  <a:srgbClr val="FFFFFF"/>
                </a:solidFill>
              </a:rPr>
              <a:t>Массовые драки редко являются спонтанными и планируются участниками конфликта хотя бы за пару дней. Во-первых, участникам нужно место, где нет полицейских. Во-вторых нужно место для самой драки, достаточно крупное чтобы вместить людей. </a:t>
            </a:r>
            <a:r>
              <a:rPr lang="ru" sz="1600" dirty="0">
                <a:solidFill>
                  <a:schemeClr val="accent6"/>
                </a:solidFill>
              </a:rPr>
              <a:t>Не поддавайтесь на уговоры , не ведитесь на «СЛАБО», откажитесь от участия.</a:t>
            </a:r>
            <a:endParaRPr sz="1600" dirty="0">
              <a:solidFill>
                <a:schemeClr val="accent6"/>
              </a:solidFill>
            </a:endParaRPr>
          </a:p>
        </p:txBody>
      </p:sp>
      <p:pic>
        <p:nvPicPr>
          <p:cNvPr id="118" name="Google Shape;118;p21"/>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578067" y="3342290"/>
            <a:ext cx="3236287" cy="1624405"/>
          </a:xfrm>
          <a:prstGeom prst="rect">
            <a:avLst/>
          </a:prstGeom>
          <a:noFill/>
          <a:ln>
            <a:noFill/>
          </a:ln>
        </p:spPr>
      </p:pic>
      <p:pic>
        <p:nvPicPr>
          <p:cNvPr id="119" name="Google Shape;119;p21"/>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4502571" y="3331779"/>
            <a:ext cx="3413520" cy="1624407"/>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24" name="Google Shape;124;p22"/>
          <p:cNvSpPr txBox="1">
            <a:spLocks noGrp="1"/>
          </p:cNvSpPr>
          <p:nvPr>
            <p:ph type="title"/>
          </p:nvPr>
        </p:nvSpPr>
        <p:spPr>
          <a:xfrm>
            <a:off x="311700" y="194175"/>
            <a:ext cx="8520600" cy="6372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ru" sz="2400" b="1">
                <a:solidFill>
                  <a:schemeClr val="accent6"/>
                </a:solidFill>
              </a:rPr>
              <a:t>                                ПОСЛЕДСТВИЕ ДРАК</a:t>
            </a:r>
            <a:endParaRPr sz="2400" b="1">
              <a:solidFill>
                <a:schemeClr val="accent6"/>
              </a:solidFill>
            </a:endParaRPr>
          </a:p>
        </p:txBody>
      </p:sp>
      <p:sp>
        <p:nvSpPr>
          <p:cNvPr id="125" name="Google Shape;125;p22"/>
          <p:cNvSpPr txBox="1">
            <a:spLocks noGrp="1"/>
          </p:cNvSpPr>
          <p:nvPr>
            <p:ph type="body" idx="1"/>
          </p:nvPr>
        </p:nvSpPr>
        <p:spPr>
          <a:xfrm>
            <a:off x="311700" y="714703"/>
            <a:ext cx="8520600" cy="4256672"/>
          </a:xfrm>
          <a:prstGeom prst="rect">
            <a:avLst/>
          </a:prstGeom>
          <a:noFill/>
          <a:ln>
            <a:noFill/>
          </a:ln>
        </p:spPr>
        <p:txBody>
          <a:bodyPr spcFirstLastPara="1" wrap="square" lIns="91425" tIns="91425" rIns="91425" bIns="91425" anchor="t" anchorCtr="0">
            <a:noAutofit/>
          </a:bodyPr>
          <a:lstStyle/>
          <a:p>
            <a:pPr marL="0" lvl="0" indent="0" algn="just" rtl="0">
              <a:lnSpc>
                <a:spcPct val="115000"/>
              </a:lnSpc>
              <a:spcBef>
                <a:spcPts val="0"/>
              </a:spcBef>
              <a:spcAft>
                <a:spcPts val="0"/>
              </a:spcAft>
              <a:buSzPts val="1800"/>
              <a:buNone/>
            </a:pPr>
            <a:r>
              <a:rPr lang="ru" sz="1400" dirty="0">
                <a:solidFill>
                  <a:srgbClr val="FFFFFF"/>
                </a:solidFill>
                <a:latin typeface="Roboto"/>
                <a:ea typeface="Roboto"/>
                <a:cs typeface="Roboto"/>
                <a:sym typeface="Roboto"/>
              </a:rPr>
              <a:t>	</a:t>
            </a:r>
            <a:r>
              <a:rPr lang="ru" sz="1600" dirty="0">
                <a:solidFill>
                  <a:srgbClr val="FFFFFF"/>
                </a:solidFill>
                <a:latin typeface="Roboto"/>
                <a:ea typeface="Roboto"/>
                <a:cs typeface="Roboto"/>
                <a:sym typeface="Roboto"/>
              </a:rPr>
              <a:t>Уголовный кодекс Российской Федерации, содержит множество норм, предусматривающих ответственность за избиение человека. Основной критерий квалификации действий виновного и, соответственно, определения размера наказания – степень тяжести вреда, причиненного здоровью потерпевшего.</a:t>
            </a:r>
            <a:endParaRPr sz="1600" dirty="0">
              <a:solidFill>
                <a:srgbClr val="FFFFFF"/>
              </a:solidFill>
              <a:latin typeface="Roboto"/>
              <a:ea typeface="Roboto"/>
              <a:cs typeface="Roboto"/>
              <a:sym typeface="Roboto"/>
            </a:endParaRPr>
          </a:p>
          <a:p>
            <a:pPr marL="0" lvl="0" indent="0" algn="just" rtl="0">
              <a:lnSpc>
                <a:spcPct val="115000"/>
              </a:lnSpc>
              <a:spcBef>
                <a:spcPts val="1600"/>
              </a:spcBef>
              <a:spcAft>
                <a:spcPts val="0"/>
              </a:spcAft>
              <a:buSzPts val="1800"/>
              <a:buNone/>
            </a:pPr>
            <a:r>
              <a:rPr lang="ru" sz="1600" dirty="0">
                <a:solidFill>
                  <a:srgbClr val="FFFFFF"/>
                </a:solidFill>
                <a:latin typeface="Roboto"/>
                <a:ea typeface="Roboto"/>
                <a:cs typeface="Roboto"/>
                <a:sym typeface="Roboto"/>
              </a:rPr>
              <a:t>	В случае, если телесные повреждения, причиненные избиением (ушибы, переломы, в том числе носа, позвоночника, сотрясение мозга) нанесли тяжкий вред здоровью, виновному грозит привлечение к  уголовной  ответственности по статье 116 УК РФ (побои), наказание по которой предусматривает  </a:t>
            </a:r>
            <a:r>
              <a:rPr lang="ru" sz="1600" dirty="0">
                <a:solidFill>
                  <a:schemeClr val="accent6"/>
                </a:solidFill>
                <a:latin typeface="Roboto"/>
                <a:ea typeface="Roboto"/>
                <a:cs typeface="Roboto"/>
                <a:sym typeface="Roboto"/>
              </a:rPr>
              <a:t>в том числе лишение свободы </a:t>
            </a:r>
            <a:r>
              <a:rPr lang="ru" sz="1600" dirty="0">
                <a:solidFill>
                  <a:srgbClr val="FFFFFF"/>
                </a:solidFill>
                <a:latin typeface="Roboto"/>
                <a:ea typeface="Roboto"/>
                <a:cs typeface="Roboto"/>
                <a:sym typeface="Roboto"/>
              </a:rPr>
              <a:t>при наличии отягчающих обстоятельств (хулиганские побуждения, идеологические или расовые мотивы и пр.). </a:t>
            </a:r>
            <a:endParaRPr sz="1600" dirty="0">
              <a:solidFill>
                <a:srgbClr val="FFFFFF"/>
              </a:solidFill>
              <a:latin typeface="Roboto"/>
              <a:ea typeface="Roboto"/>
              <a:cs typeface="Roboto"/>
              <a:sym typeface="Roboto"/>
            </a:endParaRPr>
          </a:p>
          <a:p>
            <a:pPr marL="0" lvl="0" indent="0" algn="just">
              <a:spcBef>
                <a:spcPts val="1600"/>
              </a:spcBef>
              <a:buNone/>
            </a:pPr>
            <a:r>
              <a:rPr lang="ru" sz="1600" dirty="0">
                <a:solidFill>
                  <a:srgbClr val="FFFFFF"/>
                </a:solidFill>
                <a:latin typeface="Roboto"/>
                <a:ea typeface="Roboto"/>
                <a:cs typeface="Roboto"/>
                <a:sym typeface="Roboto"/>
              </a:rPr>
              <a:t>	Если избиения носили систематический характер, виновный понесет наказание по статье 117 УК РФ (истязание)-  </a:t>
            </a:r>
            <a:r>
              <a:rPr lang="ru" sz="1600" b="1" dirty="0">
                <a:solidFill>
                  <a:schemeClr val="accent6"/>
                </a:solidFill>
                <a:latin typeface="Roboto"/>
                <a:ea typeface="Roboto"/>
                <a:cs typeface="Roboto"/>
                <a:sym typeface="Roboto"/>
              </a:rPr>
              <a:t>до 7 лет лишения свободы. </a:t>
            </a:r>
            <a:endParaRPr sz="1600" b="1" dirty="0">
              <a:solidFill>
                <a:schemeClr val="accent6"/>
              </a:solidFill>
              <a:latin typeface="Roboto"/>
              <a:ea typeface="Roboto"/>
              <a:cs typeface="Roboto"/>
              <a:sym typeface="Roboto"/>
            </a:endParaRPr>
          </a:p>
          <a:p>
            <a:pPr marL="0" lvl="0" indent="0" algn="l" rtl="0">
              <a:lnSpc>
                <a:spcPct val="115000"/>
              </a:lnSpc>
              <a:spcBef>
                <a:spcPts val="1600"/>
              </a:spcBef>
              <a:spcAft>
                <a:spcPts val="0"/>
              </a:spcAft>
              <a:buSzPts val="1800"/>
              <a:buNone/>
            </a:pPr>
            <a:endParaRPr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29"/>
        <p:cNvGrpSpPr/>
        <p:nvPr/>
      </p:nvGrpSpPr>
      <p:grpSpPr>
        <a:xfrm>
          <a:off x="0" y="0"/>
          <a:ext cx="0" cy="0"/>
          <a:chOff x="0" y="0"/>
          <a:chExt cx="0" cy="0"/>
        </a:xfrm>
      </p:grpSpPr>
      <p:sp>
        <p:nvSpPr>
          <p:cNvPr id="130" name="Google Shape;130;p23"/>
          <p:cNvSpPr txBox="1">
            <a:spLocks noGrp="1"/>
          </p:cNvSpPr>
          <p:nvPr>
            <p:ph type="title"/>
          </p:nvPr>
        </p:nvSpPr>
        <p:spPr>
          <a:xfrm>
            <a:off x="311700" y="168166"/>
            <a:ext cx="8520600" cy="472965"/>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ru" b="1" dirty="0">
                <a:solidFill>
                  <a:schemeClr val="accent6"/>
                </a:solidFill>
              </a:rPr>
              <a:t>                         ПОСЛЕДСТВИЕ ДРАК</a:t>
            </a:r>
            <a:endParaRPr dirty="0"/>
          </a:p>
        </p:txBody>
      </p:sp>
      <p:sp>
        <p:nvSpPr>
          <p:cNvPr id="131" name="Google Shape;131;p23"/>
          <p:cNvSpPr txBox="1">
            <a:spLocks noGrp="1"/>
          </p:cNvSpPr>
          <p:nvPr>
            <p:ph type="body" idx="1"/>
          </p:nvPr>
        </p:nvSpPr>
        <p:spPr>
          <a:xfrm>
            <a:off x="311700" y="536028"/>
            <a:ext cx="8520600" cy="4032847"/>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1600"/>
              </a:spcBef>
              <a:spcAft>
                <a:spcPts val="0"/>
              </a:spcAft>
              <a:buSzPts val="1800"/>
              <a:buNone/>
            </a:pPr>
            <a:r>
              <a:rPr lang="ru" sz="1550" dirty="0">
                <a:solidFill>
                  <a:srgbClr val="FFFFFF"/>
                </a:solidFill>
                <a:latin typeface="Roboto"/>
                <a:ea typeface="Roboto"/>
                <a:cs typeface="Roboto"/>
                <a:sym typeface="Roboto"/>
              </a:rPr>
              <a:t>Телесные повреждения квалифицированы экспертом как причинившие легкий вред здоровью. Статья 115 УК РФ (умышленное причинение легкого вреда здоровью), наказание – </a:t>
            </a:r>
            <a:r>
              <a:rPr lang="ru" sz="1550" b="1" dirty="0">
                <a:solidFill>
                  <a:schemeClr val="accent6"/>
                </a:solidFill>
                <a:latin typeface="Roboto"/>
                <a:ea typeface="Roboto"/>
                <a:cs typeface="Roboto"/>
                <a:sym typeface="Roboto"/>
              </a:rPr>
              <a:t>от штрафа до 2 лет лишения свободы. </a:t>
            </a:r>
            <a:endParaRPr sz="1550" b="1" dirty="0">
              <a:solidFill>
                <a:schemeClr val="accent6"/>
              </a:solidFill>
            </a:endParaRPr>
          </a:p>
          <a:p>
            <a:pPr marL="0" lvl="0" indent="0" algn="l" rtl="0">
              <a:lnSpc>
                <a:spcPct val="115000"/>
              </a:lnSpc>
              <a:spcBef>
                <a:spcPts val="1600"/>
              </a:spcBef>
              <a:spcAft>
                <a:spcPts val="0"/>
              </a:spcAft>
              <a:buSzPts val="1800"/>
              <a:buNone/>
            </a:pPr>
            <a:r>
              <a:rPr lang="ru" sz="1550" dirty="0">
                <a:solidFill>
                  <a:srgbClr val="FFFFFF"/>
                </a:solidFill>
                <a:latin typeface="Roboto"/>
                <a:ea typeface="Roboto"/>
                <a:cs typeface="Roboto"/>
                <a:sym typeface="Roboto"/>
              </a:rPr>
              <a:t>Вред здоровью потерпевшего отнесен к категории средней тяжести – статья 112 УК РФ (умышленное причинение средней тяжести вреда здоровью). Статья за избиение с такими последствиями предусматривает </a:t>
            </a:r>
            <a:r>
              <a:rPr lang="ru" sz="1550" b="1" dirty="0">
                <a:solidFill>
                  <a:schemeClr val="accent6"/>
                </a:solidFill>
                <a:latin typeface="Roboto"/>
                <a:ea typeface="Roboto"/>
                <a:cs typeface="Roboto"/>
                <a:sym typeface="Roboto"/>
              </a:rPr>
              <a:t>лишение свободы до 5 ле</a:t>
            </a:r>
            <a:r>
              <a:rPr lang="ru" sz="1550" dirty="0">
                <a:solidFill>
                  <a:srgbClr val="FFFFFF"/>
                </a:solidFill>
                <a:latin typeface="Roboto"/>
                <a:ea typeface="Roboto"/>
                <a:cs typeface="Roboto"/>
                <a:sym typeface="Roboto"/>
              </a:rPr>
              <a:t>т, но при отсутствии отягчающих обстоятельств возможны альтернативные меры – </a:t>
            </a:r>
            <a:r>
              <a:rPr lang="ru" sz="1550" b="1" dirty="0">
                <a:solidFill>
                  <a:schemeClr val="accent6"/>
                </a:solidFill>
                <a:latin typeface="Roboto"/>
                <a:ea typeface="Roboto"/>
                <a:cs typeface="Roboto"/>
                <a:sym typeface="Roboto"/>
              </a:rPr>
              <a:t>штраф, принудительные работы или арес</a:t>
            </a:r>
            <a:r>
              <a:rPr lang="ru" sz="1550" dirty="0">
                <a:solidFill>
                  <a:srgbClr val="FFFFFF"/>
                </a:solidFill>
                <a:latin typeface="Roboto"/>
                <a:ea typeface="Roboto"/>
                <a:cs typeface="Roboto"/>
                <a:sym typeface="Roboto"/>
              </a:rPr>
              <a:t>т. </a:t>
            </a:r>
            <a:endParaRPr sz="1550" dirty="0"/>
          </a:p>
          <a:p>
            <a:pPr marL="0" lvl="0" indent="0" algn="l" rtl="0">
              <a:lnSpc>
                <a:spcPct val="115000"/>
              </a:lnSpc>
              <a:spcBef>
                <a:spcPts val="1600"/>
              </a:spcBef>
              <a:spcAft>
                <a:spcPts val="0"/>
              </a:spcAft>
              <a:buSzPts val="1800"/>
              <a:buNone/>
            </a:pPr>
            <a:r>
              <a:rPr lang="ru" sz="1550" dirty="0">
                <a:solidFill>
                  <a:srgbClr val="FFFFFF"/>
                </a:solidFill>
                <a:latin typeface="Roboto"/>
                <a:ea typeface="Roboto"/>
                <a:cs typeface="Roboto"/>
                <a:sym typeface="Roboto"/>
              </a:rPr>
              <a:t>Самое строгое наказание влечет избиение с причинением тяжкого вреда здоровью – статья 111 УК РФ (умышленное причинение тяжкого вреда здоровью) – законодатель установил санкцию в виде </a:t>
            </a:r>
            <a:r>
              <a:rPr lang="ru" sz="1550" b="1" dirty="0">
                <a:solidFill>
                  <a:schemeClr val="accent6"/>
                </a:solidFill>
                <a:latin typeface="Roboto"/>
                <a:ea typeface="Roboto"/>
                <a:cs typeface="Roboto"/>
                <a:sym typeface="Roboto"/>
              </a:rPr>
              <a:t>лишения свободы на срок до 15 лет </a:t>
            </a:r>
            <a:r>
              <a:rPr lang="ru" sz="1550" dirty="0">
                <a:solidFill>
                  <a:srgbClr val="FFFFFF"/>
                </a:solidFill>
                <a:latin typeface="Roboto"/>
                <a:ea typeface="Roboto"/>
                <a:cs typeface="Roboto"/>
                <a:sym typeface="Roboto"/>
              </a:rPr>
              <a:t>(минимальный порог отсутствует),  максимальное наказание грозит в том случае, если от полученных травм </a:t>
            </a:r>
            <a:r>
              <a:rPr lang="ru" sz="1550" b="1" dirty="0">
                <a:solidFill>
                  <a:schemeClr val="accent6"/>
                </a:solidFill>
                <a:latin typeface="Roboto"/>
                <a:ea typeface="Roboto"/>
                <a:cs typeface="Roboto"/>
                <a:sym typeface="Roboto"/>
              </a:rPr>
              <a:t>потерпевший скончался.</a:t>
            </a:r>
            <a:endParaRPr sz="1550" b="1" dirty="0">
              <a:solidFill>
                <a:schemeClr val="accent6"/>
              </a:solidFill>
            </a:endParaRPr>
          </a:p>
          <a:p>
            <a:pPr marL="457200" lvl="0" indent="-228600" algn="l" rtl="0">
              <a:lnSpc>
                <a:spcPct val="115000"/>
              </a:lnSpc>
              <a:spcBef>
                <a:spcPts val="0"/>
              </a:spcBef>
              <a:spcAft>
                <a:spcPts val="0"/>
              </a:spcAft>
              <a:buSzPts val="1800"/>
              <a:buNone/>
            </a:pPr>
            <a:endParaRPr sz="14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sp>
        <p:nvSpPr>
          <p:cNvPr id="144" name="Google Shape;144;p25"/>
          <p:cNvSpPr txBox="1">
            <a:spLocks noGrp="1"/>
          </p:cNvSpPr>
          <p:nvPr>
            <p:ph type="title"/>
          </p:nvPr>
        </p:nvSpPr>
        <p:spPr>
          <a:xfrm>
            <a:off x="311700" y="150200"/>
            <a:ext cx="8520600" cy="5356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ru" dirty="0">
                <a:solidFill>
                  <a:schemeClr val="accent6"/>
                </a:solidFill>
              </a:rPr>
              <a:t>                                 “</a:t>
            </a:r>
            <a:r>
              <a:rPr lang="ru" b="1" dirty="0">
                <a:solidFill>
                  <a:schemeClr val="accent6"/>
                </a:solidFill>
              </a:rPr>
              <a:t>СЕЛФХАРМ”</a:t>
            </a:r>
            <a:endParaRPr b="1" dirty="0">
              <a:solidFill>
                <a:schemeClr val="accent6"/>
              </a:solidFill>
            </a:endParaRPr>
          </a:p>
        </p:txBody>
      </p:sp>
      <p:sp>
        <p:nvSpPr>
          <p:cNvPr id="145" name="Google Shape;145;p25"/>
          <p:cNvSpPr txBox="1">
            <a:spLocks noGrp="1"/>
          </p:cNvSpPr>
          <p:nvPr>
            <p:ph type="body" idx="1"/>
          </p:nvPr>
        </p:nvSpPr>
        <p:spPr>
          <a:xfrm>
            <a:off x="147144" y="593475"/>
            <a:ext cx="8930855" cy="2879068"/>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800"/>
              <a:buNone/>
            </a:pPr>
            <a:r>
              <a:rPr lang="ru" sz="1400" dirty="0">
                <a:solidFill>
                  <a:srgbClr val="FFFFFF"/>
                </a:solidFill>
                <a:latin typeface="Roboto"/>
                <a:ea typeface="Roboto"/>
                <a:cs typeface="Roboto"/>
                <a:sym typeface="Roboto"/>
              </a:rPr>
              <a:t>“</a:t>
            </a:r>
            <a:r>
              <a:rPr lang="ru" sz="2400" dirty="0">
                <a:solidFill>
                  <a:srgbClr val="FFFFFF"/>
                </a:solidFill>
                <a:latin typeface="Roboto"/>
                <a:ea typeface="Roboto"/>
                <a:cs typeface="Roboto"/>
                <a:sym typeface="Roboto"/>
              </a:rPr>
              <a:t>Селфхарм” — это </a:t>
            </a:r>
            <a:r>
              <a:rPr lang="ru" sz="2400" b="1" dirty="0">
                <a:solidFill>
                  <a:schemeClr val="accent6"/>
                </a:solidFill>
                <a:latin typeface="Roboto"/>
                <a:ea typeface="Roboto"/>
                <a:cs typeface="Roboto"/>
                <a:sym typeface="Roboto"/>
              </a:rPr>
              <a:t>осознанное нанесение себе повреждений и причинение боли</a:t>
            </a:r>
            <a:r>
              <a:rPr lang="ru" sz="2400" dirty="0">
                <a:solidFill>
                  <a:srgbClr val="FFFFFF"/>
                </a:solidFill>
                <a:latin typeface="Roboto"/>
                <a:ea typeface="Roboto"/>
                <a:cs typeface="Roboto"/>
                <a:sym typeface="Roboto"/>
              </a:rPr>
              <a:t>, вызванное необходимостью справиться с сильными эмоциями (например, с гневом, беспокойством или грустью). При этом селфхарм редко помогает почувствовать себя лучше — все из-за вины и стыда, которые появляются сразу после нанесения повреждений.</a:t>
            </a:r>
            <a:endParaRPr sz="2400" dirty="0">
              <a:solidFill>
                <a:srgbClr val="FFFFFF"/>
              </a:solidFill>
              <a:latin typeface="Roboto"/>
              <a:ea typeface="Roboto"/>
              <a:cs typeface="Roboto"/>
              <a:sym typeface="Roboto"/>
            </a:endParaRPr>
          </a:p>
          <a:p>
            <a:pPr marL="0" lvl="0" indent="0" algn="l" rtl="0">
              <a:lnSpc>
                <a:spcPct val="115000"/>
              </a:lnSpc>
              <a:spcBef>
                <a:spcPts val="1600"/>
              </a:spcBef>
              <a:spcAft>
                <a:spcPts val="0"/>
              </a:spcAft>
              <a:buSzPts val="1800"/>
              <a:buNone/>
            </a:pPr>
            <a:endParaRPr sz="900" dirty="0">
              <a:solidFill>
                <a:srgbClr val="FFFFFF"/>
              </a:solidFill>
              <a:latin typeface="Roboto"/>
              <a:ea typeface="Roboto"/>
              <a:cs typeface="Roboto"/>
              <a:sym typeface="Roboto"/>
            </a:endParaRPr>
          </a:p>
          <a:p>
            <a:pPr marL="0" lvl="0" indent="0" algn="l" rtl="0">
              <a:lnSpc>
                <a:spcPct val="115000"/>
              </a:lnSpc>
              <a:spcBef>
                <a:spcPts val="1600"/>
              </a:spcBef>
              <a:spcAft>
                <a:spcPts val="1600"/>
              </a:spcAft>
              <a:buSzPts val="1800"/>
              <a:buNone/>
            </a:pPr>
            <a:endParaRPr dirty="0"/>
          </a:p>
        </p:txBody>
      </p:sp>
      <p:pic>
        <p:nvPicPr>
          <p:cNvPr id="146" name="Google Shape;146;p25"/>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881742" y="3450771"/>
            <a:ext cx="6727371" cy="1403303"/>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50"/>
        <p:cNvGrpSpPr/>
        <p:nvPr/>
      </p:nvGrpSpPr>
      <p:grpSpPr>
        <a:xfrm>
          <a:off x="0" y="0"/>
          <a:ext cx="0" cy="0"/>
          <a:chOff x="0" y="0"/>
          <a:chExt cx="0" cy="0"/>
        </a:xfrm>
      </p:grpSpPr>
      <p:sp>
        <p:nvSpPr>
          <p:cNvPr id="151" name="Google Shape;151;p26"/>
          <p:cNvSpPr txBox="1">
            <a:spLocks noGrp="1"/>
          </p:cNvSpPr>
          <p:nvPr>
            <p:ph type="title"/>
          </p:nvPr>
        </p:nvSpPr>
        <p:spPr>
          <a:xfrm>
            <a:off x="311700" y="136635"/>
            <a:ext cx="8520600" cy="62011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ru" sz="2000" b="1" dirty="0">
                <a:solidFill>
                  <a:schemeClr val="accent6"/>
                </a:solidFill>
              </a:rPr>
              <a:t>                                      ПРИЧИНЫ “CЕЛФХАРМА”</a:t>
            </a:r>
            <a:endParaRPr sz="2000" b="1" dirty="0">
              <a:solidFill>
                <a:schemeClr val="accent6"/>
              </a:solidFill>
            </a:endParaRPr>
          </a:p>
        </p:txBody>
      </p:sp>
      <p:sp>
        <p:nvSpPr>
          <p:cNvPr id="152" name="Google Shape;152;p26"/>
          <p:cNvSpPr txBox="1">
            <a:spLocks noGrp="1"/>
          </p:cNvSpPr>
          <p:nvPr>
            <p:ph type="body" idx="1"/>
          </p:nvPr>
        </p:nvSpPr>
        <p:spPr>
          <a:xfrm>
            <a:off x="311700" y="388883"/>
            <a:ext cx="8520600" cy="4180092"/>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800"/>
              <a:buNone/>
            </a:pPr>
            <a:r>
              <a:rPr lang="ru" sz="1500" dirty="0">
                <a:solidFill>
                  <a:srgbClr val="FFFFFF"/>
                </a:solidFill>
                <a:latin typeface="Roboto"/>
                <a:ea typeface="Roboto"/>
                <a:cs typeface="Roboto"/>
                <a:sym typeface="Roboto"/>
              </a:rPr>
              <a:t>Существуют различные причины, по которым </a:t>
            </a:r>
            <a:r>
              <a:rPr lang="ru" sz="1500" b="1" dirty="0">
                <a:solidFill>
                  <a:srgbClr val="FFFFFF"/>
                </a:solidFill>
                <a:latin typeface="Roboto"/>
                <a:ea typeface="Roboto"/>
                <a:cs typeface="Roboto"/>
                <a:sym typeface="Roboto"/>
              </a:rPr>
              <a:t>люди</a:t>
            </a:r>
            <a:r>
              <a:rPr lang="ru" sz="1500" dirty="0">
                <a:solidFill>
                  <a:srgbClr val="FFFFFF"/>
                </a:solidFill>
                <a:latin typeface="Roboto"/>
                <a:ea typeface="Roboto"/>
                <a:cs typeface="Roboto"/>
                <a:sym typeface="Roboto"/>
              </a:rPr>
              <a:t> причиняют себе вред, но чаще всего это выступает в качестве стратегии преодоления сильных эмоций. Это дает временное облегчение и уменьшает беспокойство, но это облегчение не длится долго. Часто селфхарм выступает в качестве наказания за надуманные недостатки или из чувства ненависти к себе.</a:t>
            </a:r>
            <a:endParaRPr sz="1500" dirty="0">
              <a:solidFill>
                <a:srgbClr val="FFFFFF"/>
              </a:solidFill>
            </a:endParaRPr>
          </a:p>
          <a:p>
            <a:pPr marL="0" lvl="0" indent="0" algn="l" rtl="0">
              <a:lnSpc>
                <a:spcPct val="100000"/>
              </a:lnSpc>
              <a:spcBef>
                <a:spcPts val="1600"/>
              </a:spcBef>
              <a:spcAft>
                <a:spcPts val="0"/>
              </a:spcAft>
              <a:buSzPts val="1800"/>
              <a:buNone/>
            </a:pPr>
            <a:r>
              <a:rPr lang="ru" sz="1500" dirty="0">
                <a:solidFill>
                  <a:srgbClr val="FFFFFF"/>
                </a:solidFill>
                <a:latin typeface="Roboto"/>
                <a:ea typeface="Roboto"/>
                <a:cs typeface="Roboto"/>
                <a:sym typeface="Roboto"/>
              </a:rPr>
              <a:t>Определенные факторы увеличивают риск самоповреждения. Например, селфхарм близких родственников, жестокое обращение в детстве (особенно сексуальное насилие), стрессовые или травматические жизненные события, злоупотребление алкоголем или наркотиками, импульсивность, плохое умение справляться и быть самокритичным. </a:t>
            </a:r>
          </a:p>
          <a:p>
            <a:pPr marL="0" lvl="0" indent="0" algn="l" rtl="0">
              <a:lnSpc>
                <a:spcPct val="100000"/>
              </a:lnSpc>
              <a:spcBef>
                <a:spcPts val="1600"/>
              </a:spcBef>
              <a:spcAft>
                <a:spcPts val="0"/>
              </a:spcAft>
              <a:buSzPts val="1800"/>
              <a:buNone/>
            </a:pPr>
            <a:r>
              <a:rPr lang="ru" sz="1500" dirty="0">
                <a:solidFill>
                  <a:srgbClr val="FFFFFF"/>
                </a:solidFill>
                <a:latin typeface="Roboto"/>
                <a:ea typeface="Roboto"/>
                <a:cs typeface="Roboto"/>
                <a:sym typeface="Roboto"/>
              </a:rPr>
              <a:t>Самоповреждение также напрямую связано с депрессией, беспокойством, посттравматическим стрессовым расстройством, расстройствами пищевого поведения и пограничным расстройством личности.</a:t>
            </a:r>
            <a:endParaRPr sz="1500" dirty="0">
              <a:solidFill>
                <a:srgbClr val="FFFFFF"/>
              </a:solidFill>
            </a:endParaRPr>
          </a:p>
        </p:txBody>
      </p:sp>
      <p:pic>
        <p:nvPicPr>
          <p:cNvPr id="153" name="Google Shape;153;p26"/>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4241223" y="3699641"/>
            <a:ext cx="1707632" cy="1202120"/>
          </a:xfrm>
          <a:prstGeom prst="rect">
            <a:avLst/>
          </a:prstGeom>
          <a:noFill/>
          <a:ln>
            <a:noFill/>
          </a:ln>
        </p:spPr>
      </p:pic>
      <p:pic>
        <p:nvPicPr>
          <p:cNvPr id="154" name="Google Shape;154;p26"/>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831126" y="3668110"/>
            <a:ext cx="1560275" cy="1198179"/>
          </a:xfrm>
          <a:prstGeom prst="rect">
            <a:avLst/>
          </a:prstGeom>
          <a:noFill/>
          <a:ln>
            <a:noFill/>
          </a:ln>
        </p:spPr>
      </p:pic>
      <p:pic>
        <p:nvPicPr>
          <p:cNvPr id="155" name="Google Shape;155;p26"/>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flipH="1">
            <a:off x="6006365" y="3710152"/>
            <a:ext cx="1633900" cy="1198179"/>
          </a:xfrm>
          <a:prstGeom prst="rect">
            <a:avLst/>
          </a:prstGeom>
          <a:noFill/>
          <a:ln>
            <a:noFill/>
          </a:ln>
        </p:spPr>
      </p:pic>
      <p:pic>
        <p:nvPicPr>
          <p:cNvPr id="157" name="Google Shape;157;p26"/>
          <p:cNvPicPr preferRelativeResize="0"/>
          <p:nvPr/>
        </p:nvPicPr>
        <p:blipFill rotWithShape="1">
          <a:blip r:embed="rId6">
            <a:alphaModFix/>
          </a:blip>
          <a:srcRect/>
          <a:stretch/>
        </p:blipFill>
        <p:spPr>
          <a:xfrm>
            <a:off x="2467663" y="3699642"/>
            <a:ext cx="1736475" cy="1187669"/>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11700" y="325821"/>
            <a:ext cx="8520600" cy="567558"/>
          </a:xfrm>
        </p:spPr>
        <p:txBody>
          <a:bodyPr/>
          <a:lstStyle/>
          <a:p>
            <a:pPr algn="ctr"/>
            <a:r>
              <a:rPr lang="ru" b="1" dirty="0">
                <a:solidFill>
                  <a:schemeClr val="accent6"/>
                </a:solidFill>
              </a:rPr>
              <a:t>ПРИЧИНЫ “CЕЛФХАРМА”</a:t>
            </a:r>
            <a:endParaRPr lang="ru-RU" dirty="0"/>
          </a:p>
        </p:txBody>
      </p:sp>
      <p:sp>
        <p:nvSpPr>
          <p:cNvPr id="3" name="Текст 2"/>
          <p:cNvSpPr>
            <a:spLocks noGrp="1"/>
          </p:cNvSpPr>
          <p:nvPr>
            <p:ph type="body" idx="1"/>
          </p:nvPr>
        </p:nvSpPr>
        <p:spPr>
          <a:xfrm>
            <a:off x="311700" y="893379"/>
            <a:ext cx="8520600" cy="2144111"/>
          </a:xfrm>
        </p:spPr>
        <p:txBody>
          <a:bodyPr/>
          <a:lstStyle/>
          <a:p>
            <a:pPr lvl="0">
              <a:buNone/>
            </a:pPr>
            <a:r>
              <a:rPr lang="ru-RU" dirty="0">
                <a:solidFill>
                  <a:srgbClr val="FFFFFF"/>
                </a:solidFill>
                <a:latin typeface="Roboto"/>
                <a:ea typeface="Roboto"/>
                <a:cs typeface="Roboto"/>
                <a:sym typeface="Roboto"/>
              </a:rPr>
              <a:t>     Хотя самоповреждение обычно не связано с самоубийством, жертвы </a:t>
            </a:r>
            <a:r>
              <a:rPr lang="ru-RU" dirty="0" err="1">
                <a:solidFill>
                  <a:srgbClr val="FFFFFF"/>
                </a:solidFill>
                <a:latin typeface="Roboto"/>
                <a:ea typeface="Roboto"/>
                <a:cs typeface="Roboto"/>
                <a:sym typeface="Roboto"/>
              </a:rPr>
              <a:t>селфхарма</a:t>
            </a:r>
            <a:r>
              <a:rPr lang="ru-RU" dirty="0">
                <a:solidFill>
                  <a:srgbClr val="FFFFFF"/>
                </a:solidFill>
                <a:latin typeface="Roboto"/>
                <a:ea typeface="Roboto"/>
                <a:cs typeface="Roboto"/>
                <a:sym typeface="Roboto"/>
              </a:rPr>
              <a:t> в большей степени </a:t>
            </a:r>
            <a:r>
              <a:rPr lang="ru-RU" dirty="0">
                <a:solidFill>
                  <a:schemeClr val="accent6"/>
                </a:solidFill>
                <a:latin typeface="Roboto"/>
                <a:ea typeface="Roboto"/>
                <a:cs typeface="Roboto"/>
                <a:sym typeface="Roboto"/>
              </a:rPr>
              <a:t>склонны к самоубийству</a:t>
            </a:r>
            <a:r>
              <a:rPr lang="ru-RU" dirty="0">
                <a:solidFill>
                  <a:srgbClr val="FFFFFF"/>
                </a:solidFill>
                <a:latin typeface="Roboto"/>
                <a:ea typeface="Roboto"/>
                <a:cs typeface="Roboto"/>
                <a:sym typeface="Roboto"/>
              </a:rPr>
              <a:t>  из-за связи с другими эмоциональными проблемами. Самоповреждение и связанные с ним расстройства поддаются лечению, поэтому, если вы или кто-то близкий вам сталкивается с этим, важно как можно скорее заняться поиском решения.</a:t>
            </a:r>
            <a:endParaRPr lang="ru-RU" dirty="0">
              <a:solidFill>
                <a:srgbClr val="FFFFFF"/>
              </a:solidFill>
            </a:endParaRPr>
          </a:p>
          <a:p>
            <a:endParaRPr lang="ru-RU" dirty="0"/>
          </a:p>
        </p:txBody>
      </p:sp>
      <p:pic>
        <p:nvPicPr>
          <p:cNvPr id="4" name="Google Shape;156;p26"/>
          <p:cNvPicPr preferRelativeResize="0"/>
          <p:nvPr/>
        </p:nvPicPr>
        <p:blipFill rotWithShape="1">
          <a:blip r:embed="rId2">
            <a:alphaModFix/>
          </a:blip>
          <a:srcRect/>
          <a:stretch/>
        </p:blipFill>
        <p:spPr>
          <a:xfrm>
            <a:off x="1008993" y="3163613"/>
            <a:ext cx="2627586" cy="1818290"/>
          </a:xfrm>
          <a:prstGeom prst="rect">
            <a:avLst/>
          </a:prstGeom>
          <a:noFill/>
          <a:ln>
            <a:noFill/>
          </a:ln>
        </p:spPr>
      </p:pic>
      <p:pic>
        <p:nvPicPr>
          <p:cNvPr id="5" name="Google Shape;154;p26"/>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4772505" y="2911366"/>
            <a:ext cx="3078723" cy="2039007"/>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331294" y="480924"/>
            <a:ext cx="8520600" cy="4074889"/>
          </a:xfrm>
        </p:spPr>
        <p:txBody>
          <a:bodyPr/>
          <a:lstStyle/>
          <a:p>
            <a:pPr marL="0" lvl="0" indent="0">
              <a:lnSpc>
                <a:spcPct val="100000"/>
              </a:lnSpc>
              <a:buNone/>
            </a:pPr>
            <a:r>
              <a:rPr lang="ru-RU" sz="1500" dirty="0">
                <a:solidFill>
                  <a:srgbClr val="FFFFFF"/>
                </a:solidFill>
                <a:latin typeface="Roboto"/>
                <a:ea typeface="Roboto"/>
                <a:cs typeface="Roboto"/>
                <a:sym typeface="Roboto"/>
              </a:rPr>
              <a:t>	</a:t>
            </a:r>
            <a:r>
              <a:rPr lang="ru-RU" sz="1600" dirty="0">
                <a:solidFill>
                  <a:srgbClr val="FFFFFF"/>
                </a:solidFill>
                <a:latin typeface="Roboto"/>
                <a:ea typeface="Roboto"/>
                <a:cs typeface="Roboto"/>
                <a:sym typeface="Roboto"/>
              </a:rPr>
              <a:t>Обычно самоповреждение делает человека очень скрытным: он прячет следы и шрамы так, чтобы их было сложно обнаружить. Чаще всего </a:t>
            </a:r>
            <a:r>
              <a:rPr lang="ru-RU" sz="1600" dirty="0" err="1">
                <a:solidFill>
                  <a:srgbClr val="FFFFFF"/>
                </a:solidFill>
                <a:latin typeface="Roboto"/>
                <a:ea typeface="Roboto"/>
                <a:cs typeface="Roboto"/>
                <a:sym typeface="Roboto"/>
              </a:rPr>
              <a:t>селфхарм</a:t>
            </a:r>
            <a:r>
              <a:rPr lang="ru-RU" sz="1600" dirty="0">
                <a:solidFill>
                  <a:srgbClr val="FFFFFF"/>
                </a:solidFill>
                <a:latin typeface="Roboto"/>
                <a:ea typeface="Roboto"/>
                <a:cs typeface="Roboto"/>
                <a:sym typeface="Roboto"/>
              </a:rPr>
              <a:t> является импульсивным поступком, но иногда к нему приводит и методичное планирование. Наиболее часто он встречается у людей, которые вынуждены справляться с депрессией, тревожным расстройством или расстройствами пищевого поведения. Наиболее частые </a:t>
            </a:r>
            <a:r>
              <a:rPr lang="ru-RU" sz="1600" b="1" dirty="0">
                <a:solidFill>
                  <a:schemeClr val="accent6"/>
                </a:solidFill>
                <a:latin typeface="Roboto"/>
                <a:ea typeface="Roboto"/>
                <a:cs typeface="Roboto"/>
                <a:sym typeface="Roboto"/>
              </a:rPr>
              <a:t>признаки </a:t>
            </a:r>
            <a:r>
              <a:rPr lang="ru-RU" sz="1600" dirty="0">
                <a:solidFill>
                  <a:srgbClr val="FFFFFF"/>
                </a:solidFill>
                <a:latin typeface="Roboto"/>
                <a:ea typeface="Roboto"/>
                <a:cs typeface="Roboto"/>
                <a:sym typeface="Roboto"/>
              </a:rPr>
              <a:t>того, что человек может являться жертвой “</a:t>
            </a:r>
            <a:r>
              <a:rPr lang="ru-RU" sz="1600" dirty="0" err="1">
                <a:solidFill>
                  <a:srgbClr val="FFFFFF"/>
                </a:solidFill>
                <a:latin typeface="Roboto"/>
                <a:ea typeface="Roboto"/>
                <a:cs typeface="Roboto"/>
                <a:sym typeface="Roboto"/>
              </a:rPr>
              <a:t>селфхарма</a:t>
            </a:r>
            <a:r>
              <a:rPr lang="ru-RU" sz="1600" dirty="0">
                <a:solidFill>
                  <a:srgbClr val="FFFFFF"/>
                </a:solidFill>
                <a:latin typeface="Roboto"/>
                <a:ea typeface="Roboto"/>
                <a:cs typeface="Roboto"/>
                <a:sym typeface="Roboto"/>
              </a:rPr>
              <a:t>”:</a:t>
            </a:r>
          </a:p>
          <a:p>
            <a:pPr marL="0" lvl="0" indent="0">
              <a:lnSpc>
                <a:spcPct val="100000"/>
              </a:lnSpc>
              <a:buNone/>
            </a:pPr>
            <a:endParaRPr lang="ru-RU" sz="1500" dirty="0">
              <a:solidFill>
                <a:srgbClr val="FFFFFF"/>
              </a:solidFill>
              <a:latin typeface="Roboto"/>
              <a:ea typeface="Roboto"/>
              <a:cs typeface="Roboto"/>
              <a:sym typeface="Roboto"/>
            </a:endParaRPr>
          </a:p>
          <a:p>
            <a:pPr marL="0" lvl="0" indent="0">
              <a:lnSpc>
                <a:spcPct val="100000"/>
              </a:lnSpc>
              <a:buNone/>
            </a:pPr>
            <a:r>
              <a:rPr lang="ru-RU" sz="1500" b="1" dirty="0">
                <a:solidFill>
                  <a:srgbClr val="FFFFFF"/>
                </a:solidFill>
                <a:latin typeface="Roboto"/>
                <a:ea typeface="Roboto"/>
                <a:cs typeface="Roboto"/>
                <a:sym typeface="Roboto"/>
              </a:rPr>
              <a:t>— </a:t>
            </a:r>
            <a:r>
              <a:rPr lang="ru-RU" sz="1500" dirty="0">
                <a:solidFill>
                  <a:srgbClr val="FFFFFF"/>
                </a:solidFill>
                <a:latin typeface="Roboto"/>
                <a:ea typeface="Roboto"/>
                <a:cs typeface="Roboto"/>
                <a:sym typeface="Roboto"/>
              </a:rPr>
              <a:t> Шрамы от порезов или ожоги, которые человек не может объяснить      </a:t>
            </a:r>
            <a:r>
              <a:rPr lang="ru-RU" sz="1500" b="1" dirty="0">
                <a:solidFill>
                  <a:srgbClr val="FFFFFF"/>
                </a:solidFill>
                <a:latin typeface="Roboto"/>
                <a:ea typeface="Roboto"/>
                <a:cs typeface="Roboto"/>
                <a:sym typeface="Roboto"/>
              </a:rPr>
              <a:t>   </a:t>
            </a:r>
          </a:p>
          <a:p>
            <a:pPr marL="0" lvl="0" indent="0">
              <a:lnSpc>
                <a:spcPct val="100000"/>
              </a:lnSpc>
              <a:buNone/>
            </a:pPr>
            <a:r>
              <a:rPr lang="ru-RU" sz="1500" b="1" dirty="0">
                <a:solidFill>
                  <a:srgbClr val="FFFFFF"/>
                </a:solidFill>
                <a:latin typeface="Roboto"/>
                <a:ea typeface="Roboto"/>
                <a:cs typeface="Roboto"/>
                <a:sym typeface="Roboto"/>
              </a:rPr>
              <a:t> —</a:t>
            </a:r>
            <a:r>
              <a:rPr lang="ru-RU" sz="1500" dirty="0">
                <a:solidFill>
                  <a:srgbClr val="FFFFFF"/>
                </a:solidFill>
                <a:latin typeface="Roboto"/>
                <a:ea typeface="Roboto"/>
                <a:cs typeface="Roboto"/>
                <a:sym typeface="Roboto"/>
              </a:rPr>
              <a:t>  Вырывание волос                           </a:t>
            </a:r>
          </a:p>
          <a:p>
            <a:pPr marL="0" lvl="0" indent="0">
              <a:lnSpc>
                <a:spcPct val="100000"/>
              </a:lnSpc>
              <a:buNone/>
            </a:pPr>
            <a:r>
              <a:rPr lang="ru-RU" sz="1500" b="1" dirty="0">
                <a:solidFill>
                  <a:srgbClr val="FFFFFF"/>
                </a:solidFill>
                <a:latin typeface="Roboto"/>
                <a:ea typeface="Roboto"/>
                <a:cs typeface="Roboto"/>
                <a:sym typeface="Roboto"/>
              </a:rPr>
              <a:t>— </a:t>
            </a:r>
            <a:r>
              <a:rPr lang="ru-RU" sz="1500" dirty="0">
                <a:solidFill>
                  <a:srgbClr val="FFFFFF"/>
                </a:solidFill>
                <a:latin typeface="Roboto"/>
                <a:ea typeface="Roboto"/>
                <a:cs typeface="Roboto"/>
                <a:sym typeface="Roboto"/>
              </a:rPr>
              <a:t> Низкая самооценка</a:t>
            </a:r>
          </a:p>
          <a:p>
            <a:pPr marL="0" lvl="0" indent="0">
              <a:lnSpc>
                <a:spcPct val="100000"/>
              </a:lnSpc>
              <a:buNone/>
            </a:pPr>
            <a:r>
              <a:rPr lang="ru-RU" sz="1500" b="1" dirty="0">
                <a:solidFill>
                  <a:srgbClr val="FFFFFF"/>
                </a:solidFill>
                <a:latin typeface="Roboto"/>
                <a:ea typeface="Roboto"/>
                <a:cs typeface="Roboto"/>
                <a:sym typeface="Roboto"/>
              </a:rPr>
              <a:t>—</a:t>
            </a:r>
            <a:r>
              <a:rPr lang="ru-RU" sz="1500" dirty="0">
                <a:solidFill>
                  <a:srgbClr val="FFFFFF"/>
                </a:solidFill>
                <a:latin typeface="Roboto"/>
                <a:ea typeface="Roboto"/>
                <a:cs typeface="Roboto"/>
                <a:sym typeface="Roboto"/>
              </a:rPr>
              <a:t>  Следы от щипков на коже                                                                                    </a:t>
            </a:r>
          </a:p>
          <a:p>
            <a:pPr marL="0" lvl="0" indent="0">
              <a:lnSpc>
                <a:spcPct val="100000"/>
              </a:lnSpc>
              <a:buNone/>
            </a:pPr>
            <a:r>
              <a:rPr lang="ru-RU" sz="1500" b="1" dirty="0">
                <a:solidFill>
                  <a:srgbClr val="FFFFFF"/>
                </a:solidFill>
                <a:latin typeface="Roboto"/>
                <a:ea typeface="Roboto"/>
                <a:cs typeface="Roboto"/>
                <a:sym typeface="Roboto"/>
              </a:rPr>
              <a:t>—</a:t>
            </a:r>
            <a:r>
              <a:rPr lang="ru-RU" sz="1500" dirty="0">
                <a:solidFill>
                  <a:srgbClr val="FFFFFF"/>
                </a:solidFill>
                <a:latin typeface="Roboto"/>
                <a:ea typeface="Roboto"/>
                <a:cs typeface="Roboto"/>
                <a:sym typeface="Roboto"/>
              </a:rPr>
              <a:t>  Синяки и ссадины                      </a:t>
            </a:r>
          </a:p>
          <a:p>
            <a:pPr marL="0" lvl="0" indent="0">
              <a:lnSpc>
                <a:spcPct val="100000"/>
              </a:lnSpc>
              <a:buNone/>
            </a:pPr>
            <a:r>
              <a:rPr lang="ru-RU" sz="1500" b="1" dirty="0">
                <a:solidFill>
                  <a:srgbClr val="FFFFFF"/>
                </a:solidFill>
                <a:latin typeface="Roboto"/>
                <a:ea typeface="Roboto"/>
                <a:cs typeface="Roboto"/>
                <a:sym typeface="Roboto"/>
              </a:rPr>
              <a:t>—</a:t>
            </a:r>
            <a:r>
              <a:rPr lang="ru-RU" sz="1500" dirty="0">
                <a:solidFill>
                  <a:srgbClr val="FFFFFF"/>
                </a:solidFill>
                <a:latin typeface="Roboto"/>
                <a:ea typeface="Roboto"/>
                <a:cs typeface="Roboto"/>
                <a:sym typeface="Roboto"/>
              </a:rPr>
              <a:t> Переломы                                                                                                                   </a:t>
            </a:r>
          </a:p>
          <a:p>
            <a:pPr marL="0" lvl="0" indent="0">
              <a:lnSpc>
                <a:spcPct val="100000"/>
              </a:lnSpc>
              <a:buNone/>
            </a:pPr>
            <a:r>
              <a:rPr lang="ru-RU" sz="1500" b="1" dirty="0">
                <a:solidFill>
                  <a:srgbClr val="FFFFFF"/>
                </a:solidFill>
                <a:latin typeface="Roboto"/>
                <a:ea typeface="Roboto"/>
                <a:cs typeface="Roboto"/>
                <a:sym typeface="Roboto"/>
              </a:rPr>
              <a:t>—</a:t>
            </a:r>
            <a:r>
              <a:rPr lang="ru-RU" sz="1500" dirty="0">
                <a:solidFill>
                  <a:srgbClr val="FFFFFF"/>
                </a:solidFill>
                <a:latin typeface="Roboto"/>
                <a:ea typeface="Roboto"/>
                <a:cs typeface="Roboto"/>
                <a:sym typeface="Roboto"/>
              </a:rPr>
              <a:t>  Следы от укусов</a:t>
            </a:r>
          </a:p>
          <a:p>
            <a:pPr marL="0" lvl="0" indent="0">
              <a:lnSpc>
                <a:spcPct val="100000"/>
              </a:lnSpc>
              <a:buNone/>
            </a:pPr>
            <a:r>
              <a:rPr lang="ru-RU" sz="1500" b="1" dirty="0">
                <a:solidFill>
                  <a:srgbClr val="FFFFFF"/>
                </a:solidFill>
                <a:latin typeface="Roboto"/>
                <a:ea typeface="Roboto"/>
                <a:cs typeface="Roboto"/>
                <a:sym typeface="Roboto"/>
              </a:rPr>
              <a:t>—</a:t>
            </a:r>
            <a:r>
              <a:rPr lang="ru-RU" sz="1500" dirty="0">
                <a:solidFill>
                  <a:srgbClr val="FFFFFF"/>
                </a:solidFill>
                <a:latin typeface="Roboto"/>
                <a:ea typeface="Roboto"/>
                <a:cs typeface="Roboto"/>
                <a:sym typeface="Roboto"/>
              </a:rPr>
              <a:t> Объяснение постоянных синяков и порезов неуклюжестью        </a:t>
            </a:r>
          </a:p>
          <a:p>
            <a:pPr marL="0" lvl="0" indent="0">
              <a:lnSpc>
                <a:spcPct val="100000"/>
              </a:lnSpc>
              <a:buNone/>
            </a:pPr>
            <a:r>
              <a:rPr lang="ru-RU" sz="1500" b="1" dirty="0">
                <a:solidFill>
                  <a:srgbClr val="FFFFFF"/>
                </a:solidFill>
                <a:latin typeface="Roboto"/>
                <a:ea typeface="Roboto"/>
                <a:cs typeface="Roboto"/>
                <a:sym typeface="Roboto"/>
              </a:rPr>
              <a:t>—</a:t>
            </a:r>
            <a:r>
              <a:rPr lang="ru-RU" sz="1500" dirty="0">
                <a:solidFill>
                  <a:srgbClr val="FFFFFF"/>
                </a:solidFill>
                <a:latin typeface="Roboto"/>
                <a:ea typeface="Roboto"/>
                <a:cs typeface="Roboto"/>
                <a:sym typeface="Roboto"/>
              </a:rPr>
              <a:t>  Одежда, не    соответствующей сезону</a:t>
            </a:r>
          </a:p>
          <a:p>
            <a:pPr marL="0" lvl="0" indent="0" algn="ctr">
              <a:lnSpc>
                <a:spcPct val="100000"/>
              </a:lnSpc>
              <a:buNone/>
            </a:pPr>
            <a:r>
              <a:rPr lang="ru-RU" sz="2000" dirty="0">
                <a:solidFill>
                  <a:schemeClr val="accent6"/>
                </a:solidFill>
                <a:latin typeface="Roboto"/>
                <a:ea typeface="Roboto"/>
                <a:cs typeface="Roboto"/>
                <a:sym typeface="Roboto"/>
              </a:rPr>
              <a:t>Если вы увидели такое, возможно человеку нужна помощь!</a:t>
            </a:r>
          </a:p>
        </p:txBody>
      </p:sp>
      <p:sp>
        <p:nvSpPr>
          <p:cNvPr id="4" name="Текст 2"/>
          <p:cNvSpPr txBox="1">
            <a:spLocks/>
          </p:cNvSpPr>
          <p:nvPr/>
        </p:nvSpPr>
        <p:spPr>
          <a:xfrm>
            <a:off x="3231248" y="111035"/>
            <a:ext cx="2098397" cy="398418"/>
          </a:xfrm>
          <a:prstGeom prst="rect">
            <a:avLst/>
          </a:prstGeom>
          <a:noFill/>
          <a:ln>
            <a:noFill/>
          </a:ln>
        </p:spPr>
        <p:txBody>
          <a:bodyPr spcFirstLastPara="1" wrap="square" lIns="91425" tIns="91425" rIns="91425" bIns="91425" anchor="t" anchorCtr="0"/>
          <a:lstStyle/>
          <a:p>
            <a:pPr marL="0" marR="0" lvl="0" indent="0" algn="l" defTabSz="914400" rtl="0" eaLnBrk="1" fontAlgn="auto" latinLnBrk="0" hangingPunct="1">
              <a:lnSpc>
                <a:spcPct val="100000"/>
              </a:lnSpc>
              <a:spcBef>
                <a:spcPts val="0"/>
              </a:spcBef>
              <a:spcAft>
                <a:spcPts val="0"/>
              </a:spcAft>
              <a:buClr>
                <a:schemeClr val="lt2"/>
              </a:buClr>
              <a:buSzPts val="1800"/>
              <a:buFont typeface="Arial"/>
              <a:buNone/>
              <a:tabLst/>
              <a:defRPr/>
            </a:pPr>
            <a:r>
              <a:rPr kumimoji="0" lang="ru" sz="1600" b="0" i="0" u="none" strike="noStrike" kern="0" cap="none" spc="0" normalizeH="0" baseline="0" noProof="0" dirty="0">
                <a:ln>
                  <a:noFill/>
                </a:ln>
                <a:solidFill>
                  <a:schemeClr val="accent6"/>
                </a:solidFill>
                <a:effectLst/>
                <a:uLnTx/>
                <a:uFillTx/>
                <a:latin typeface="Arial"/>
                <a:ea typeface="Arial"/>
                <a:cs typeface="Arial"/>
                <a:sym typeface="Arial"/>
              </a:rPr>
              <a:t>«</a:t>
            </a:r>
            <a:r>
              <a:rPr kumimoji="0" lang="ru" sz="2000" b="1" i="0" u="none" strike="noStrike" kern="0" cap="none" spc="0" normalizeH="0" baseline="0" noProof="0" dirty="0">
                <a:ln>
                  <a:noFill/>
                </a:ln>
                <a:solidFill>
                  <a:schemeClr val="accent6"/>
                </a:solidFill>
                <a:effectLst/>
                <a:uLnTx/>
                <a:uFillTx/>
                <a:latin typeface="Arial"/>
                <a:ea typeface="Arial"/>
                <a:cs typeface="Arial"/>
                <a:sym typeface="Arial"/>
              </a:rPr>
              <a:t>СЕЛФХАРМ</a:t>
            </a:r>
            <a:r>
              <a:rPr kumimoji="0" lang="ru" sz="1600" b="1" i="0" u="none" strike="noStrike" kern="0" cap="none" spc="0" normalizeH="0" baseline="0" noProof="0" dirty="0">
                <a:ln>
                  <a:noFill/>
                </a:ln>
                <a:solidFill>
                  <a:schemeClr val="accent6"/>
                </a:solidFill>
                <a:effectLst/>
                <a:uLnTx/>
                <a:uFillTx/>
                <a:latin typeface="Arial"/>
                <a:ea typeface="Arial"/>
                <a:cs typeface="Arial"/>
                <a:sym typeface="Arial"/>
              </a:rPr>
              <a:t>»</a:t>
            </a:r>
            <a:endParaRPr kumimoji="0" lang="ru-RU" sz="1500" b="0" i="0" u="none" strike="noStrike" kern="0" cap="none" spc="0" normalizeH="0" baseline="0" noProof="0" dirty="0">
              <a:ln>
                <a:noFill/>
              </a:ln>
              <a:solidFill>
                <a:srgbClr val="FFFFFF"/>
              </a:solidFill>
              <a:effectLst/>
              <a:uLnTx/>
              <a:uFillTx/>
              <a:latin typeface="Roboto"/>
              <a:ea typeface="Roboto"/>
              <a:cs typeface="Roboto"/>
              <a:sym typeface="Roboto"/>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20"/>
          <p:cNvSpPr txBox="1">
            <a:spLocks noGrp="1"/>
          </p:cNvSpPr>
          <p:nvPr>
            <p:ph type="title"/>
          </p:nvPr>
        </p:nvSpPr>
        <p:spPr>
          <a:xfrm>
            <a:off x="311700" y="332975"/>
            <a:ext cx="8520600" cy="684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ru"/>
              <a:t>                           </a:t>
            </a:r>
            <a:endParaRPr/>
          </a:p>
        </p:txBody>
      </p:sp>
      <p:sp>
        <p:nvSpPr>
          <p:cNvPr id="109" name="Google Shape;109;p20"/>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pic>
        <p:nvPicPr>
          <p:cNvPr id="110" name="Google Shape;110;p20"/>
          <p:cNvPicPr preferRelativeResize="0"/>
          <p:nvPr/>
        </p:nvPicPr>
        <p:blipFill>
          <a:blip r:embed="rId3">
            <a:alphaModFix/>
          </a:blip>
          <a:stretch>
            <a:fillRect/>
          </a:stretch>
        </p:blipFill>
        <p:spPr>
          <a:xfrm>
            <a:off x="4473796" y="1175380"/>
            <a:ext cx="4357125" cy="2637225"/>
          </a:xfrm>
          <a:prstGeom prst="rect">
            <a:avLst/>
          </a:prstGeom>
          <a:noFill/>
          <a:ln>
            <a:noFill/>
          </a:ln>
        </p:spPr>
      </p:pic>
      <p:pic>
        <p:nvPicPr>
          <p:cNvPr id="111" name="Google Shape;111;p20"/>
          <p:cNvPicPr preferRelativeResize="0"/>
          <p:nvPr/>
        </p:nvPicPr>
        <p:blipFill>
          <a:blip r:embed="rId4">
            <a:alphaModFix/>
          </a:blip>
          <a:stretch>
            <a:fillRect/>
          </a:stretch>
        </p:blipFill>
        <p:spPr>
          <a:xfrm>
            <a:off x="275500" y="1164869"/>
            <a:ext cx="4163475" cy="2637225"/>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a:t>СОВЕТЫ:</a:t>
            </a:r>
          </a:p>
        </p:txBody>
      </p:sp>
      <p:sp>
        <p:nvSpPr>
          <p:cNvPr id="3" name="Текст 2"/>
          <p:cNvSpPr>
            <a:spLocks noGrp="1"/>
          </p:cNvSpPr>
          <p:nvPr>
            <p:ph type="body" idx="1"/>
          </p:nvPr>
        </p:nvSpPr>
        <p:spPr/>
        <p:txBody>
          <a:bodyPr/>
          <a:lstStyle/>
          <a:p>
            <a:r>
              <a:rPr lang="ru-RU" sz="2400" dirty="0">
                <a:solidFill>
                  <a:schemeClr val="tx1"/>
                </a:solidFill>
              </a:rPr>
              <a:t>    Будьте бдительны, не поддавайтесь на провокации, не идите на поводу у друзей, умейте сказать: </a:t>
            </a:r>
            <a:r>
              <a:rPr lang="ru-RU" sz="3600" dirty="0">
                <a:solidFill>
                  <a:schemeClr val="accent6"/>
                </a:solidFill>
              </a:rPr>
              <a:t>НЕТ!</a:t>
            </a:r>
          </a:p>
          <a:p>
            <a:r>
              <a:rPr lang="ru-RU" sz="2400" dirty="0">
                <a:solidFill>
                  <a:schemeClr val="tx1"/>
                </a:solidFill>
              </a:rPr>
              <a:t>     Если вам плохо и вы не можете справится с ситуацией, </a:t>
            </a:r>
            <a:r>
              <a:rPr lang="ru-RU" sz="2400" b="1" dirty="0">
                <a:solidFill>
                  <a:schemeClr val="accent6"/>
                </a:solidFill>
              </a:rPr>
              <a:t>не бойтесь попросить помощи</a:t>
            </a:r>
            <a:r>
              <a:rPr lang="ru-RU" sz="2400" dirty="0">
                <a:solidFill>
                  <a:schemeClr val="tx1"/>
                </a:solidFill>
              </a:rPr>
              <a:t>: у родителей, в школе, по телефону доверия  </a:t>
            </a:r>
            <a:r>
              <a:rPr lang="ru-RU" sz="3600" b="1" dirty="0">
                <a:solidFill>
                  <a:schemeClr val="tx1"/>
                </a:solidFill>
              </a:rPr>
              <a:t>- </a:t>
            </a:r>
            <a:r>
              <a:rPr lang="ru-RU" sz="3600" b="1" dirty="0">
                <a:solidFill>
                  <a:schemeClr val="accent6"/>
                </a:solidFill>
              </a:rPr>
              <a:t>ЭТО НОРМАЛЬНО!</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332721" y="322158"/>
            <a:ext cx="8520600" cy="3416400"/>
          </a:xfrm>
        </p:spPr>
        <p:txBody>
          <a:bodyPr/>
          <a:lstStyle/>
          <a:p>
            <a:pPr>
              <a:buNone/>
            </a:pPr>
            <a:endParaRPr lang="ru-RU" dirty="0"/>
          </a:p>
        </p:txBody>
      </p:sp>
      <p:sp>
        <p:nvSpPr>
          <p:cNvPr id="4" name="Прямоугольник 3"/>
          <p:cNvSpPr/>
          <p:nvPr/>
        </p:nvSpPr>
        <p:spPr>
          <a:xfrm>
            <a:off x="633635" y="628126"/>
            <a:ext cx="7974338" cy="3416320"/>
          </a:xfrm>
          <a:prstGeom prst="rect">
            <a:avLst/>
          </a:prstGeom>
          <a:noFill/>
        </p:spPr>
        <p:txBody>
          <a:bodyPr wrap="square" lIns="91440" tIns="45720" rIns="91440" bIns="45720">
            <a:spAutoFit/>
          </a:bodyPr>
          <a:lstStyle/>
          <a:p>
            <a:pPr algn="ctr"/>
            <a:r>
              <a:rPr lang="ru-RU"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Спасибо за внимание!</a:t>
            </a:r>
          </a:p>
          <a:p>
            <a:pPr algn="ctr"/>
            <a:endParaRPr lang="ru-RU"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a:p>
            <a:pPr algn="ctr"/>
            <a:r>
              <a:rPr lang="ru-RU" sz="5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Берегите себя!</a:t>
            </a:r>
            <a:endParaRPr lang="ru-RU"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Google Shape;162;p2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3" name="Google Shape;163;p27"/>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pic>
        <p:nvPicPr>
          <p:cNvPr id="164" name="Google Shape;164;p27"/>
          <p:cNvPicPr preferRelativeResize="0"/>
          <p:nvPr/>
        </p:nvPicPr>
        <p:blipFill>
          <a:blip r:embed="rId3">
            <a:alphaModFix/>
          </a:blip>
          <a:stretch>
            <a:fillRect/>
          </a:stretch>
        </p:blipFill>
        <p:spPr>
          <a:xfrm>
            <a:off x="4452776" y="1184006"/>
            <a:ext cx="4314626" cy="2432400"/>
          </a:xfrm>
          <a:prstGeom prst="rect">
            <a:avLst/>
          </a:prstGeom>
          <a:noFill/>
          <a:ln>
            <a:noFill/>
          </a:ln>
        </p:spPr>
      </p:pic>
      <p:pic>
        <p:nvPicPr>
          <p:cNvPr id="165" name="Google Shape;165;p27"/>
          <p:cNvPicPr preferRelativeResize="0"/>
          <p:nvPr/>
        </p:nvPicPr>
        <p:blipFill>
          <a:blip r:embed="rId4">
            <a:alphaModFix/>
          </a:blip>
          <a:stretch>
            <a:fillRect/>
          </a:stretch>
        </p:blipFill>
        <p:spPr>
          <a:xfrm>
            <a:off x="243512" y="1152475"/>
            <a:ext cx="4234100" cy="24324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62"/>
        <p:cNvGrpSpPr/>
        <p:nvPr/>
      </p:nvGrpSpPr>
      <p:grpSpPr>
        <a:xfrm>
          <a:off x="0" y="0"/>
          <a:ext cx="0" cy="0"/>
          <a:chOff x="0" y="0"/>
          <a:chExt cx="0" cy="0"/>
        </a:xfrm>
      </p:grpSpPr>
      <p:sp>
        <p:nvSpPr>
          <p:cNvPr id="63" name="Google Shape;63;p14"/>
          <p:cNvSpPr txBox="1">
            <a:spLocks noGrp="1"/>
          </p:cNvSpPr>
          <p:nvPr>
            <p:ph type="ctrTitle"/>
          </p:nvPr>
        </p:nvSpPr>
        <p:spPr>
          <a:xfrm>
            <a:off x="311700" y="145225"/>
            <a:ext cx="8520600" cy="716623"/>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5200"/>
              <a:buNone/>
            </a:pPr>
            <a:r>
              <a:rPr lang="ru" sz="2800" b="1" dirty="0">
                <a:solidFill>
                  <a:schemeClr val="accent6"/>
                </a:solidFill>
              </a:rPr>
              <a:t>АКТУАЛЬНОСТЬ</a:t>
            </a:r>
            <a:endParaRPr sz="2800" b="1" dirty="0">
              <a:solidFill>
                <a:schemeClr val="accent6"/>
              </a:solidFill>
            </a:endParaRPr>
          </a:p>
        </p:txBody>
      </p:sp>
      <p:sp>
        <p:nvSpPr>
          <p:cNvPr id="64" name="Google Shape;64;p14"/>
          <p:cNvSpPr txBox="1">
            <a:spLocks noGrp="1"/>
          </p:cNvSpPr>
          <p:nvPr>
            <p:ph type="subTitle" idx="1"/>
          </p:nvPr>
        </p:nvSpPr>
        <p:spPr>
          <a:xfrm>
            <a:off x="206597" y="836194"/>
            <a:ext cx="8520600" cy="2454000"/>
          </a:xfrm>
          <a:prstGeom prst="rect">
            <a:avLst/>
          </a:prstGeom>
          <a:noFill/>
          <a:ln>
            <a:noFill/>
          </a:ln>
        </p:spPr>
        <p:txBody>
          <a:bodyPr spcFirstLastPara="1" wrap="square" lIns="91425" tIns="91425" rIns="91425" bIns="91425" anchor="t" anchorCtr="0">
            <a:noAutofit/>
          </a:bodyPr>
          <a:lstStyle/>
          <a:p>
            <a:pPr marL="0" lvl="0" indent="0" algn="just" rtl="0">
              <a:lnSpc>
                <a:spcPct val="115000"/>
              </a:lnSpc>
              <a:spcBef>
                <a:spcPts val="0"/>
              </a:spcBef>
              <a:spcAft>
                <a:spcPts val="0"/>
              </a:spcAft>
              <a:buSzPts val="2800"/>
              <a:buNone/>
            </a:pPr>
            <a:r>
              <a:rPr lang="ru" sz="1200" dirty="0">
                <a:solidFill>
                  <a:srgbClr val="FFFFFF"/>
                </a:solidFill>
              </a:rPr>
              <a:t>	</a:t>
            </a:r>
            <a:r>
              <a:rPr lang="ru" sz="1300" dirty="0">
                <a:solidFill>
                  <a:srgbClr val="FFFFFF"/>
                </a:solidFill>
              </a:rPr>
              <a:t>Профилактика негативных проявлений в подростковой среде сегодня становится одной из важнейших социальных задач общества. Драки, причинение вреда своему здоровью, стремление уйти от реальности путем  постоянной фиксацией внимания на определенных предметах или видах деятельности, сопровождающихся развитием интенсивных эмоций.</a:t>
            </a:r>
            <a:endParaRPr sz="1300" dirty="0">
              <a:solidFill>
                <a:srgbClr val="FFFFFF"/>
              </a:solidFill>
            </a:endParaRPr>
          </a:p>
          <a:p>
            <a:pPr marL="0" lvl="0" indent="0" algn="just" rtl="0">
              <a:lnSpc>
                <a:spcPct val="115000"/>
              </a:lnSpc>
              <a:spcBef>
                <a:spcPts val="0"/>
              </a:spcBef>
              <a:spcAft>
                <a:spcPts val="0"/>
              </a:spcAft>
              <a:buSzPts val="2800"/>
              <a:buNone/>
            </a:pPr>
            <a:r>
              <a:rPr lang="ru" sz="1300" dirty="0">
                <a:solidFill>
                  <a:srgbClr val="FFFFFF"/>
                </a:solidFill>
              </a:rPr>
              <a:t>	Это зло распространилось среди различных общественных слоев, поразило представителей наиболее дееспособной части населения. Особой остротой проблема стоит среди подрастающего поколения. Молодежь, подростки сегодня как никогда нуждаются в защите, в умелом и заботливом предостережении.</a:t>
            </a:r>
            <a:endParaRPr sz="1300" dirty="0">
              <a:solidFill>
                <a:srgbClr val="FFFFFF"/>
              </a:solidFill>
            </a:endParaRPr>
          </a:p>
          <a:p>
            <a:pPr marL="0" lvl="0" indent="0" algn="ctr" rtl="0">
              <a:lnSpc>
                <a:spcPct val="100000"/>
              </a:lnSpc>
              <a:spcBef>
                <a:spcPts val="0"/>
              </a:spcBef>
              <a:spcAft>
                <a:spcPts val="0"/>
              </a:spcAft>
              <a:buSzPts val="2800"/>
              <a:buNone/>
            </a:pPr>
            <a:endParaRPr dirty="0"/>
          </a:p>
        </p:txBody>
      </p:sp>
      <p:pic>
        <p:nvPicPr>
          <p:cNvPr id="65" name="Google Shape;65;p14"/>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418000" y="2932385"/>
            <a:ext cx="2543400" cy="1924889"/>
          </a:xfrm>
          <a:prstGeom prst="rect">
            <a:avLst/>
          </a:prstGeom>
          <a:noFill/>
          <a:ln>
            <a:noFill/>
          </a:ln>
        </p:spPr>
      </p:pic>
      <p:pic>
        <p:nvPicPr>
          <p:cNvPr id="66" name="Google Shape;66;p14"/>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5936975" y="2953407"/>
            <a:ext cx="2763050" cy="1903868"/>
          </a:xfrm>
          <a:prstGeom prst="rect">
            <a:avLst/>
          </a:prstGeom>
          <a:noFill/>
          <a:ln>
            <a:noFill/>
          </a:ln>
        </p:spPr>
      </p:pic>
      <p:pic>
        <p:nvPicPr>
          <p:cNvPr id="67" name="Google Shape;67;p14"/>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2961400" y="2932385"/>
            <a:ext cx="2975575" cy="1924889"/>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400" b="1" dirty="0">
                <a:solidFill>
                  <a:schemeClr val="accent6"/>
                </a:solidFill>
              </a:rPr>
              <a:t>Вид проекта: </a:t>
            </a:r>
            <a:r>
              <a:rPr lang="ru-RU" sz="2400" b="1" dirty="0"/>
              <a:t>информационный, групповой, краткосрочный.</a:t>
            </a:r>
            <a:br>
              <a:rPr lang="ru-RU" b="1" dirty="0"/>
            </a:br>
            <a:endParaRPr lang="ru-RU" dirty="0"/>
          </a:p>
        </p:txBody>
      </p:sp>
      <p:sp>
        <p:nvSpPr>
          <p:cNvPr id="3" name="Текст 2"/>
          <p:cNvSpPr>
            <a:spLocks noGrp="1"/>
          </p:cNvSpPr>
          <p:nvPr>
            <p:ph type="body" idx="1"/>
          </p:nvPr>
        </p:nvSpPr>
        <p:spPr>
          <a:xfrm>
            <a:off x="311699" y="1562378"/>
            <a:ext cx="8474949" cy="2662781"/>
          </a:xfrm>
        </p:spPr>
        <p:txBody>
          <a:bodyPr/>
          <a:lstStyle/>
          <a:p>
            <a:pPr>
              <a:buNone/>
            </a:pPr>
            <a:r>
              <a:rPr lang="ru-RU" sz="2200" b="1" dirty="0">
                <a:solidFill>
                  <a:schemeClr val="accent6"/>
                </a:solidFill>
              </a:rPr>
              <a:t>ПРОБЛЕМА:</a:t>
            </a:r>
          </a:p>
          <a:p>
            <a:pPr>
              <a:buNone/>
            </a:pPr>
            <a:r>
              <a:rPr lang="ru-RU" sz="2200" dirty="0"/>
              <a:t>    </a:t>
            </a:r>
            <a:r>
              <a:rPr lang="ru-RU" sz="2200" dirty="0">
                <a:solidFill>
                  <a:schemeClr val="tx1"/>
                </a:solidFill>
              </a:rPr>
              <a:t>У подростков либо  отсутствует, либо недостаточна  информация о негативных явлениях в молодежной среде (</a:t>
            </a:r>
            <a:r>
              <a:rPr lang="ru-RU" sz="2200" dirty="0" err="1">
                <a:solidFill>
                  <a:schemeClr val="tx1"/>
                </a:solidFill>
              </a:rPr>
              <a:t>селфхарм</a:t>
            </a:r>
            <a:r>
              <a:rPr lang="ru-RU" sz="2200" dirty="0">
                <a:solidFill>
                  <a:schemeClr val="tx1"/>
                </a:solidFill>
              </a:rPr>
              <a:t>, «поясни за </a:t>
            </a:r>
            <a:r>
              <a:rPr lang="ru-RU" sz="2200" dirty="0" err="1">
                <a:solidFill>
                  <a:schemeClr val="tx1"/>
                </a:solidFill>
              </a:rPr>
              <a:t>шмот</a:t>
            </a:r>
            <a:r>
              <a:rPr lang="ru-RU" sz="2200" dirty="0">
                <a:solidFill>
                  <a:schemeClr val="tx1"/>
                </a:solidFill>
              </a:rPr>
              <a:t>»), об их последствиях, что не формирует  устойчивого  отрицательного отношения к ним.</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406293" y="469303"/>
            <a:ext cx="8520600" cy="3416400"/>
          </a:xfrm>
        </p:spPr>
        <p:txBody>
          <a:bodyPr/>
          <a:lstStyle/>
          <a:p>
            <a:pPr>
              <a:buNone/>
            </a:pPr>
            <a:r>
              <a:rPr lang="ru-RU" sz="2800" dirty="0">
                <a:solidFill>
                  <a:schemeClr val="accent6"/>
                </a:solidFill>
              </a:rPr>
              <a:t>Цель проекта:</a:t>
            </a:r>
          </a:p>
          <a:p>
            <a:pPr>
              <a:buNone/>
            </a:pPr>
            <a:r>
              <a:rPr lang="ru-RU" sz="2800" dirty="0">
                <a:solidFill>
                  <a:schemeClr val="tx1"/>
                </a:solidFill>
              </a:rPr>
              <a:t>    Формирование отрицательного  отношения к  негативным проявлениям  в подростковой среде (</a:t>
            </a:r>
            <a:r>
              <a:rPr lang="ru-RU" sz="2800" dirty="0" err="1">
                <a:solidFill>
                  <a:schemeClr val="tx1"/>
                </a:solidFill>
              </a:rPr>
              <a:t>селфхарм</a:t>
            </a:r>
            <a:r>
              <a:rPr lang="ru-RU" sz="2800" dirty="0">
                <a:solidFill>
                  <a:schemeClr val="tx1"/>
                </a:solidFill>
              </a:rPr>
              <a:t>, «поясни за </a:t>
            </a:r>
            <a:r>
              <a:rPr lang="ru-RU" sz="2800" dirty="0" err="1">
                <a:solidFill>
                  <a:schemeClr val="tx1"/>
                </a:solidFill>
              </a:rPr>
              <a:t>шмот</a:t>
            </a:r>
            <a:r>
              <a:rPr lang="ru-RU" sz="2800" dirty="0">
                <a:solidFill>
                  <a:schemeClr val="tx1"/>
                </a:solidFill>
              </a:rPr>
              <a:t>», драки),  через  предоставление объективной  информации о них и последствиях, которые могут наступить.</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395783" y="269606"/>
            <a:ext cx="8520600" cy="2410532"/>
          </a:xfrm>
        </p:spPr>
        <p:txBody>
          <a:bodyPr/>
          <a:lstStyle/>
          <a:p>
            <a:pPr lvl="0" algn="ctr">
              <a:buNone/>
            </a:pPr>
            <a:r>
              <a:rPr lang="ru-RU" sz="2400" b="1" dirty="0">
                <a:solidFill>
                  <a:schemeClr val="accent6"/>
                </a:solidFill>
              </a:rPr>
              <a:t>ЗАДАЧИ ПРОЕКТА</a:t>
            </a:r>
          </a:p>
          <a:p>
            <a:pPr marL="800100">
              <a:lnSpc>
                <a:spcPct val="100000"/>
              </a:lnSpc>
              <a:buClr>
                <a:srgbClr val="000000"/>
              </a:buClr>
              <a:buSzPts val="1400"/>
              <a:buNone/>
            </a:pPr>
            <a:r>
              <a:rPr lang="ru-RU" dirty="0">
                <a:solidFill>
                  <a:srgbClr val="FFFFFF"/>
                </a:solidFill>
              </a:rPr>
              <a:t>1. Собрать и проанализировать  информацию в различных источниках  по негативным проявлениям в подростковой среде.</a:t>
            </a:r>
          </a:p>
          <a:p>
            <a:pPr marL="800100">
              <a:lnSpc>
                <a:spcPct val="100000"/>
              </a:lnSpc>
              <a:buClr>
                <a:srgbClr val="000000"/>
              </a:buClr>
              <a:buSzPts val="1400"/>
              <a:buNone/>
            </a:pPr>
            <a:r>
              <a:rPr lang="ru-RU" dirty="0">
                <a:solidFill>
                  <a:srgbClr val="FFFFFF"/>
                </a:solidFill>
              </a:rPr>
              <a:t>2.  Составить </a:t>
            </a:r>
            <a:r>
              <a:rPr lang="ru-RU" dirty="0" err="1">
                <a:solidFill>
                  <a:srgbClr val="FFFFFF"/>
                </a:solidFill>
              </a:rPr>
              <a:t>мультимедийную</a:t>
            </a:r>
            <a:r>
              <a:rPr lang="ru-RU" dirty="0">
                <a:solidFill>
                  <a:srgbClr val="FFFFFF"/>
                </a:solidFill>
              </a:rPr>
              <a:t> презентацию о  негативных проявлениях в подростковой среде, которые присутствуют в г. Ухте.</a:t>
            </a:r>
          </a:p>
          <a:p>
            <a:pPr marL="800100">
              <a:lnSpc>
                <a:spcPct val="100000"/>
              </a:lnSpc>
              <a:buClr>
                <a:srgbClr val="000000"/>
              </a:buClr>
              <a:buSzPts val="1400"/>
              <a:buNone/>
            </a:pPr>
            <a:r>
              <a:rPr lang="ru-RU" dirty="0">
                <a:solidFill>
                  <a:srgbClr val="FFFFFF"/>
                </a:solidFill>
              </a:rPr>
              <a:t>3. Ознакомить подростков 6-8 классов  с негативными проявлениями  молодежной субкультуры для  формирования отрицательного отношения к ним.</a:t>
            </a:r>
            <a:endParaRPr lang="ru-RU" dirty="0"/>
          </a:p>
        </p:txBody>
      </p:sp>
      <p:sp>
        <p:nvSpPr>
          <p:cNvPr id="4" name="Google Shape;75;p15"/>
          <p:cNvSpPr txBox="1"/>
          <p:nvPr/>
        </p:nvSpPr>
        <p:spPr>
          <a:xfrm>
            <a:off x="3028047" y="2699002"/>
            <a:ext cx="3641700" cy="5880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2800"/>
              <a:buFont typeface="Arial"/>
              <a:buNone/>
            </a:pPr>
            <a:r>
              <a:rPr lang="ru" sz="2400" b="0" i="0" u="none" strike="noStrike" cap="none" dirty="0">
                <a:solidFill>
                  <a:schemeClr val="accent6"/>
                </a:solidFill>
                <a:latin typeface="Arial"/>
                <a:ea typeface="Arial"/>
                <a:cs typeface="Arial"/>
                <a:sym typeface="Arial"/>
              </a:rPr>
              <a:t>        </a:t>
            </a:r>
            <a:r>
              <a:rPr lang="ru" sz="2400" b="1" i="0" u="none" strike="noStrike" cap="none" dirty="0">
                <a:solidFill>
                  <a:schemeClr val="accent6"/>
                </a:solidFill>
                <a:latin typeface="Arial"/>
                <a:ea typeface="Arial"/>
                <a:cs typeface="Arial"/>
                <a:sym typeface="Arial"/>
              </a:rPr>
              <a:t>МЕТОДЫ</a:t>
            </a:r>
            <a:endParaRPr sz="2400" b="1" i="0" u="none" strike="noStrike" cap="none" dirty="0">
              <a:solidFill>
                <a:schemeClr val="accent6"/>
              </a:solidFill>
              <a:latin typeface="Arial"/>
              <a:ea typeface="Arial"/>
              <a:cs typeface="Arial"/>
              <a:sym typeface="Arial"/>
            </a:endParaRPr>
          </a:p>
        </p:txBody>
      </p:sp>
      <p:sp>
        <p:nvSpPr>
          <p:cNvPr id="5" name="Прямоугольник 4"/>
          <p:cNvSpPr/>
          <p:nvPr/>
        </p:nvSpPr>
        <p:spPr>
          <a:xfrm>
            <a:off x="1008992" y="3445294"/>
            <a:ext cx="7336221" cy="369332"/>
          </a:xfrm>
          <a:prstGeom prst="rect">
            <a:avLst/>
          </a:prstGeom>
        </p:spPr>
        <p:txBody>
          <a:bodyPr wrap="square">
            <a:spAutoFit/>
          </a:bodyPr>
          <a:lstStyle/>
          <a:p>
            <a:pPr lvl="0">
              <a:buSzPts val="1400"/>
            </a:pPr>
            <a:r>
              <a:rPr lang="ru-RU" sz="1800" dirty="0">
                <a:solidFill>
                  <a:srgbClr val="FFFFFF"/>
                </a:solidFill>
              </a:rPr>
              <a:t> Анализ  источников, отбор  информации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86"/>
        <p:cNvGrpSpPr/>
        <p:nvPr/>
      </p:nvGrpSpPr>
      <p:grpSpPr>
        <a:xfrm>
          <a:off x="0" y="0"/>
          <a:ext cx="0" cy="0"/>
          <a:chOff x="0" y="0"/>
          <a:chExt cx="0" cy="0"/>
        </a:xfrm>
      </p:grpSpPr>
      <p:sp>
        <p:nvSpPr>
          <p:cNvPr id="87" name="Google Shape;87;p17"/>
          <p:cNvSpPr txBox="1">
            <a:spLocks noGrp="1"/>
          </p:cNvSpPr>
          <p:nvPr>
            <p:ph type="title"/>
          </p:nvPr>
        </p:nvSpPr>
        <p:spPr>
          <a:xfrm>
            <a:off x="311700" y="241738"/>
            <a:ext cx="8520600" cy="775987"/>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ru" sz="2400" dirty="0">
                <a:solidFill>
                  <a:schemeClr val="accent6"/>
                </a:solidFill>
              </a:rPr>
              <a:t>                   </a:t>
            </a:r>
            <a:r>
              <a:rPr lang="ru" sz="2400" b="1" dirty="0">
                <a:solidFill>
                  <a:schemeClr val="accent6"/>
                </a:solidFill>
              </a:rPr>
              <a:t>ДВИЖЕНИЕ “ОФНИКОВ”</a:t>
            </a:r>
            <a:endParaRPr sz="2400" b="1" dirty="0">
              <a:solidFill>
                <a:schemeClr val="accent6"/>
              </a:solidFill>
            </a:endParaRPr>
          </a:p>
        </p:txBody>
      </p:sp>
      <p:sp>
        <p:nvSpPr>
          <p:cNvPr id="88" name="Google Shape;88;p17"/>
          <p:cNvSpPr txBox="1">
            <a:spLocks noGrp="1"/>
          </p:cNvSpPr>
          <p:nvPr>
            <p:ph type="body" idx="1"/>
          </p:nvPr>
        </p:nvSpPr>
        <p:spPr>
          <a:xfrm>
            <a:off x="290679" y="630621"/>
            <a:ext cx="8520600" cy="3791109"/>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1600"/>
              </a:spcAft>
              <a:buSzPts val="1800"/>
              <a:buNone/>
            </a:pPr>
            <a:r>
              <a:rPr lang="ru" sz="1600" dirty="0">
                <a:solidFill>
                  <a:schemeClr val="dk1"/>
                </a:solidFill>
              </a:rPr>
              <a:t>    В СМИ все чаще пишут о случаях, когда школьники избивают сверстников за «неправильную» одежду. “Поясни за шмот” - с таким призывом они подкатывают к другим сверстникам на улицах города. И это вовсе не способ знакомства. Что значит пояснить за шмот? В переводе со сленга это буквально следующее - объясни, какое ты право имеешь носить то, что сейчас на тебе надето, а если не сможешь - побьем. Тема «как пояснить за шмот» рвет все рейтинги в интернете. Полным-полно видеороликов с драками и разборками. Бьют подростки друг друга нещадно, причем участвуют в побоищах и девушки тоже.  Это просто повод придраться к кому-то, чей внешний вид не понравился.</a:t>
            </a:r>
            <a:br>
              <a:rPr lang="ru" sz="1600" dirty="0">
                <a:solidFill>
                  <a:schemeClr val="dk1"/>
                </a:solidFill>
              </a:rPr>
            </a:br>
            <a:endParaRPr sz="1600" dirty="0"/>
          </a:p>
        </p:txBody>
      </p:sp>
      <p:pic>
        <p:nvPicPr>
          <p:cNvPr id="89" name="Google Shape;89;p17"/>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3400394" y="3048000"/>
            <a:ext cx="3883276" cy="209550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 sz="2400" b="1" dirty="0">
                <a:solidFill>
                  <a:schemeClr val="accent6"/>
                </a:solidFill>
              </a:rPr>
              <a:t>ДВИЖЕНИЕ “ОФНИКОВ”</a:t>
            </a:r>
            <a:endParaRPr lang="ru-RU" sz="2400" dirty="0"/>
          </a:p>
        </p:txBody>
      </p:sp>
      <p:sp>
        <p:nvSpPr>
          <p:cNvPr id="3" name="Текст 2"/>
          <p:cNvSpPr>
            <a:spLocks noGrp="1"/>
          </p:cNvSpPr>
          <p:nvPr>
            <p:ph type="body" idx="1"/>
          </p:nvPr>
        </p:nvSpPr>
        <p:spPr/>
        <p:txBody>
          <a:bodyPr/>
          <a:lstStyle/>
          <a:p>
            <a:r>
              <a:rPr lang="ru" dirty="0">
                <a:solidFill>
                  <a:schemeClr val="dk1"/>
                </a:solidFill>
              </a:rPr>
              <a:t> Они называют себя “офниками”. Это очень опасная субкультура, поскольку в группировки входят окрепшие парни, которые любят проявлять агрессию. Одно из самых любимых занятий офников – организация «забив» (драк), где парни демонстрируют свой характер и отстаивают свою точку зрения, используя кулаки. Стычки обязательно снимаются на видео, которые потом распространяются в сети.</a:t>
            </a:r>
            <a:endParaRPr lang="ru-RU" dirty="0"/>
          </a:p>
        </p:txBody>
      </p:sp>
      <p:pic>
        <p:nvPicPr>
          <p:cNvPr id="4" name="Google Shape;90;p17"/>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2722180" y="3226675"/>
            <a:ext cx="3111062" cy="1692166"/>
          </a:xfrm>
          <a:prstGeom prst="rect">
            <a:avLst/>
          </a:prstGeom>
          <a:noFill/>
          <a:ln>
            <a:noFill/>
          </a:ln>
        </p:spPr>
      </p:pic>
    </p:spTree>
  </p:cSld>
  <p:clrMapOvr>
    <a:masterClrMapping/>
  </p:clrMapOvr>
</p:sld>
</file>

<file path=ppt/theme/theme1.xml><?xml version="1.0" encoding="utf-8"?>
<a:theme xmlns:a="http://schemas.openxmlformats.org/drawingml/2006/main" name="Simple Dark">
  <a:themeElements>
    <a:clrScheme name="Simple Dark">
      <a:dk1>
        <a:srgbClr val="FFFFFF"/>
      </a:dk1>
      <a:lt1>
        <a:srgbClr val="212121"/>
      </a:lt1>
      <a:dk2>
        <a:srgbClr val="303030"/>
      </a:dk2>
      <a:lt2>
        <a:srgbClr val="ADADAD"/>
      </a:lt2>
      <a:accent1>
        <a:srgbClr val="009688"/>
      </a:accent1>
      <a:accent2>
        <a:srgbClr val="EEEEEE"/>
      </a:accent2>
      <a:accent3>
        <a:srgbClr val="78909C"/>
      </a:accent3>
      <a:accent4>
        <a:srgbClr val="FFAB40"/>
      </a:accent4>
      <a:accent5>
        <a:srgbClr val="4DD0E1"/>
      </a:accent5>
      <a:accent6>
        <a:srgbClr val="EEFF41"/>
      </a:accent6>
      <a:hlink>
        <a:srgbClr val="4DD0E1"/>
      </a:hlink>
      <a:folHlink>
        <a:srgbClr val="4DD0E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165</TotalTime>
  <Words>1529</Words>
  <Application>Microsoft Office PowerPoint</Application>
  <PresentationFormat>Экран (16:9)</PresentationFormat>
  <Paragraphs>69</Paragraphs>
  <Slides>21</Slides>
  <Notes>12</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21</vt:i4>
      </vt:variant>
    </vt:vector>
  </HeadingPairs>
  <TitlesOfParts>
    <vt:vector size="25" baseType="lpstr">
      <vt:lpstr>Arial</vt:lpstr>
      <vt:lpstr>Times New Roman</vt:lpstr>
      <vt:lpstr>Roboto</vt:lpstr>
      <vt:lpstr>Simple Dark</vt:lpstr>
      <vt:lpstr>НЕГАТИВНЫЕ ПРОЯВЛЕНИЯ В ПОДРОСТКОВОЙ СРЕДЕ</vt:lpstr>
      <vt:lpstr>                           </vt:lpstr>
      <vt:lpstr>Презентация PowerPoint</vt:lpstr>
      <vt:lpstr>АКТУАЛЬНОСТЬ</vt:lpstr>
      <vt:lpstr>Вид проекта: информационный, групповой, краткосрочный. </vt:lpstr>
      <vt:lpstr>Презентация PowerPoint</vt:lpstr>
      <vt:lpstr>Презентация PowerPoint</vt:lpstr>
      <vt:lpstr>                   ДВИЖЕНИЕ “ОФНИКОВ”</vt:lpstr>
      <vt:lpstr>ДВИЖЕНИЕ “ОФНИКОВ”</vt:lpstr>
      <vt:lpstr>                                        «ПОЯСНИ ЗА ШМОТ»</vt:lpstr>
      <vt:lpstr> «ПОЯСНИ ЗА ШМОТ»</vt:lpstr>
      <vt:lpstr>                             МНЕНИЕ ПСИХОЛОГА</vt:lpstr>
      <vt:lpstr>                         МАССОВЫЕ ДРАКИ</vt:lpstr>
      <vt:lpstr>                                ПОСЛЕДСТВИЕ ДРАК</vt:lpstr>
      <vt:lpstr>                         ПОСЛЕДСТВИЕ ДРАК</vt:lpstr>
      <vt:lpstr>                                 “СЕЛФХАРМ”</vt:lpstr>
      <vt:lpstr>                                      ПРИЧИНЫ “CЕЛФХАРМА”</vt:lpstr>
      <vt:lpstr>ПРИЧИНЫ “CЕЛФХАРМА”</vt:lpstr>
      <vt:lpstr>Презентация PowerPoint</vt:lpstr>
      <vt:lpstr>СОВЕТЫ:</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НЕГАТИВНЫЕ ПРОЯВЛЕНИЕ В ПОДРОСТКОВОЙ СРЕДЕ</dc:title>
  <dc:creator>user</dc:creator>
  <cp:lastModifiedBy>Татьяна Татьяна</cp:lastModifiedBy>
  <cp:revision>17</cp:revision>
  <dcterms:modified xsi:type="dcterms:W3CDTF">2019-12-04T16:16:33Z</dcterms:modified>
</cp:coreProperties>
</file>