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18"/>
  </p:notesMasterIdLst>
  <p:sldIdLst>
    <p:sldId id="256" r:id="rId2"/>
    <p:sldId id="259" r:id="rId3"/>
    <p:sldId id="278" r:id="rId4"/>
    <p:sldId id="279" r:id="rId5"/>
    <p:sldId id="280" r:id="rId6"/>
    <p:sldId id="272" r:id="rId7"/>
    <p:sldId id="263" r:id="rId8"/>
    <p:sldId id="281" r:id="rId9"/>
    <p:sldId id="282" r:id="rId10"/>
    <p:sldId id="283" r:id="rId11"/>
    <p:sldId id="284" r:id="rId12"/>
    <p:sldId id="286" r:id="rId13"/>
    <p:sldId id="285" r:id="rId14"/>
    <p:sldId id="287" r:id="rId15"/>
    <p:sldId id="289" r:id="rId16"/>
    <p:sldId id="288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CC"/>
    <a:srgbClr val="FFFF00"/>
    <a:srgbClr val="9966FF"/>
    <a:srgbClr val="6600FF"/>
    <a:srgbClr val="FFFF66"/>
    <a:srgbClr val="FF00FF"/>
    <a:srgbClr val="FF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8" autoAdjust="0"/>
  </p:normalViewPr>
  <p:slideViewPr>
    <p:cSldViewPr>
      <p:cViewPr>
        <p:scale>
          <a:sx n="80" d="100"/>
          <a:sy n="80" d="100"/>
        </p:scale>
        <p:origin x="-864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273049C-CB44-48EF-B823-9BEE6D9AEE17}" type="datetimeFigureOut">
              <a:rPr lang="ru-RU"/>
              <a:pPr>
                <a:defRPr/>
              </a:pPr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757CB00-6DEF-49FB-ACC7-24C8EF84E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1F5F05-8BC9-4E7A-A50C-63B41D51FE64}" type="slidenum">
              <a:rPr lang="ru-RU" altLang="ru-RU" smtClean="0">
                <a:latin typeface="Arial" pitchFamily="34" charset="0"/>
              </a:rPr>
              <a:pPr/>
              <a:t>1</a:t>
            </a:fld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AE04A-2012-47FE-A36D-DFCE05933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FCB8-B261-4BB5-A69F-C1B758E14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BF03D-BBF6-416C-8694-2C2E84C50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181F4-D5D2-4229-8A99-A2BABC04B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A292-DD62-44FF-B36D-30BAD79B8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0D3A7-2ED8-4A64-B8EF-6F32CD026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13469-B598-42B2-8138-32FB49C09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53858-35B3-4219-9809-8E0F545F5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A374-824B-47F6-BAE2-8393E7777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17530-3F42-4BFC-9B49-96AFD80BA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AE3CA-75F1-49FC-AA3B-A00D7B0C4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B89F53C-F95E-46ED-B03C-F82198BDE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54" r:id="rId2"/>
    <p:sldLayoutId id="2147483761" r:id="rId3"/>
    <p:sldLayoutId id="2147483755" r:id="rId4"/>
    <p:sldLayoutId id="2147483762" r:id="rId5"/>
    <p:sldLayoutId id="2147483756" r:id="rId6"/>
    <p:sldLayoutId id="2147483757" r:id="rId7"/>
    <p:sldLayoutId id="2147483763" r:id="rId8"/>
    <p:sldLayoutId id="2147483764" r:id="rId9"/>
    <p:sldLayoutId id="2147483758" r:id="rId10"/>
    <p:sldLayoutId id="21474837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Microsoft_Office_Excel1.xls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43000"/>
            <a:ext cx="7772400" cy="2819400"/>
          </a:xfr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200" b="1" i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ЗОЖ- здоровый образ жизни!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5800" y="5080000"/>
            <a:ext cx="49530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 err="1">
                <a:solidFill>
                  <a:schemeClr val="bg1">
                    <a:lumMod val="65000"/>
                    <a:lumOff val="35000"/>
                  </a:schemeClr>
                </a:solidFill>
                <a:latin typeface="Arial" charset="0"/>
              </a:rPr>
              <a:t>Загуменнова</a:t>
            </a:r>
            <a:r>
              <a:rPr lang="ru-RU" dirty="0">
                <a:solidFill>
                  <a:schemeClr val="bg1">
                    <a:lumMod val="65000"/>
                    <a:lumOff val="35000"/>
                  </a:schemeClr>
                </a:solidFill>
                <a:latin typeface="Arial" charset="0"/>
              </a:rPr>
              <a:t> Валерия 11Б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9238"/>
            <a:ext cx="7785100" cy="2176462"/>
          </a:xfrm>
        </p:spPr>
      </p:pic>
      <p:pic>
        <p:nvPicPr>
          <p:cNvPr id="16387" name="Picture 2" descr="http://www.og.ru/photos/2009/03/11/119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4788" y="2236788"/>
            <a:ext cx="5334000" cy="912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2"/>
          <p:cNvPicPr>
            <a:picLocks noGrp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9075" y="0"/>
            <a:ext cx="7086600" cy="7543800"/>
          </a:xfrm>
        </p:spPr>
      </p:pic>
      <p:pic>
        <p:nvPicPr>
          <p:cNvPr id="17411" name="Picture 2" descr="http://baltgames.lv/v2/newsimage/563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676400"/>
            <a:ext cx="34861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1471612"/>
          </a:xfrm>
        </p:spPr>
        <p:txBody>
          <a:bodyPr lIns="0" rIns="0" bIns="0" anchor="b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100" b="1" i="1" smtClean="0">
                <a:solidFill>
                  <a:schemeClr val="hlink"/>
                </a:solidFill>
              </a:rPr>
              <a:t>Причины алкоголизации несовершеннолетних</a:t>
            </a:r>
            <a:br>
              <a:rPr lang="ru-RU" altLang="ru-RU" sz="4100" b="1" i="1" smtClean="0">
                <a:solidFill>
                  <a:schemeClr val="hlink"/>
                </a:solidFill>
              </a:rPr>
            </a:br>
            <a:endParaRPr lang="ru-RU" altLang="ru-RU" sz="4100" b="1" i="1" smtClean="0">
              <a:solidFill>
                <a:schemeClr val="hlink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95400"/>
            <a:ext cx="7172325" cy="5562600"/>
          </a:xfrm>
        </p:spPr>
        <p:txBody>
          <a:bodyPr/>
          <a:lstStyle/>
          <a:p>
            <a:pPr marL="0" indent="273050">
              <a:lnSpc>
                <a:spcPct val="90000"/>
              </a:lnSpc>
            </a:pPr>
            <a:r>
              <a:rPr lang="ru-RU" altLang="ru-RU" sz="2800" b="1" i="1" smtClean="0"/>
              <a:t>Возраст. Чем старше подростки, тем большее их число приобщено к алкоголю, выше уровень потребления алкогольных напитков.</a:t>
            </a:r>
          </a:p>
          <a:p>
            <a:pPr marL="0" indent="273050">
              <a:lnSpc>
                <a:spcPct val="90000"/>
              </a:lnSpc>
            </a:pPr>
            <a:r>
              <a:rPr lang="ru-RU" altLang="ru-RU" sz="2800" b="1" i="1" smtClean="0"/>
              <a:t>Укоренившиеся в обществе алкогольные традиции (2/3 школьников употребляют алкогольные напитки по праздникам и в связи с семейными торжествами).</a:t>
            </a:r>
          </a:p>
          <a:p>
            <a:pPr marL="0" indent="273050">
              <a:lnSpc>
                <a:spcPct val="90000"/>
              </a:lnSpc>
            </a:pPr>
            <a:r>
              <a:rPr lang="ru-RU" altLang="ru-RU" sz="2800" b="1" i="1" smtClean="0"/>
              <a:t>Приобщают детей и подростков к алкоголю чаще всего их родители и ближайшие родственники (76%).</a:t>
            </a:r>
          </a:p>
        </p:txBody>
      </p:sp>
      <p:pic>
        <p:nvPicPr>
          <p:cNvPr id="9218" name="Picture 2" descr="G:\Марина\Документы\зю\Медицина\GWAITRSS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2349500"/>
            <a:ext cx="21336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ru-RU" altLang="ru-RU" sz="4800" b="1" i="1" smtClean="0">
                <a:solidFill>
                  <a:schemeClr val="hlink"/>
                </a:solidFill>
              </a:rPr>
              <a:t>Детский алкоголизм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mtClean="0">
                <a:solidFill>
                  <a:schemeClr val="hlink"/>
                </a:solidFill>
              </a:rPr>
              <a:t>	</a:t>
            </a:r>
            <a:r>
              <a:rPr lang="ru-RU" altLang="ru-RU" b="1" i="1" smtClean="0">
                <a:solidFill>
                  <a:schemeClr val="hlink"/>
                </a:solidFill>
              </a:rPr>
              <a:t>Детский алкоголизм</a:t>
            </a:r>
            <a:r>
              <a:rPr lang="ru-RU" altLang="ru-RU" b="1" i="1" smtClean="0"/>
              <a:t> – признаки употребления алкоголя проявляются до 18 лет.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b="1" i="1" smtClean="0">
                <a:solidFill>
                  <a:schemeClr val="hlink"/>
                </a:solidFill>
              </a:rPr>
              <a:t>	Особенности детского алкоголизма</a:t>
            </a:r>
            <a:r>
              <a:rPr lang="ru-RU" altLang="ru-RU" b="1" i="1" smtClean="0"/>
              <a:t>:</a:t>
            </a:r>
          </a:p>
          <a:p>
            <a:pPr>
              <a:lnSpc>
                <a:spcPct val="90000"/>
              </a:lnSpc>
            </a:pPr>
            <a:r>
              <a:rPr lang="ru-RU" altLang="ru-RU" b="1" i="1" smtClean="0"/>
              <a:t>быстрое привыкание к спиртным напиткам,</a:t>
            </a:r>
          </a:p>
          <a:p>
            <a:pPr>
              <a:lnSpc>
                <a:spcPct val="90000"/>
              </a:lnSpc>
            </a:pPr>
            <a:r>
              <a:rPr lang="ru-RU" altLang="ru-RU" b="1" i="1" smtClean="0"/>
              <a:t>злокачественное течение болезни,</a:t>
            </a:r>
          </a:p>
          <a:p>
            <a:pPr>
              <a:lnSpc>
                <a:spcPct val="90000"/>
              </a:lnSpc>
            </a:pPr>
            <a:r>
              <a:rPr lang="ru-RU" altLang="ru-RU" b="1" i="1" smtClean="0"/>
              <a:t>принятие ребенком больших доз алкоголя,</a:t>
            </a:r>
          </a:p>
          <a:p>
            <a:pPr>
              <a:lnSpc>
                <a:spcPct val="90000"/>
              </a:lnSpc>
            </a:pPr>
            <a:r>
              <a:rPr lang="ru-RU" altLang="ru-RU" b="1" i="1" smtClean="0"/>
              <a:t>быстрое развитие запойного пьянства,</a:t>
            </a:r>
          </a:p>
          <a:p>
            <a:pPr>
              <a:lnSpc>
                <a:spcPct val="90000"/>
              </a:lnSpc>
            </a:pPr>
            <a:r>
              <a:rPr lang="ru-RU" altLang="ru-RU" b="1" i="1" smtClean="0"/>
              <a:t>низкая эффективность лечения.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r>
              <a:rPr lang="ru-RU" altLang="ru-RU" sz="3600" b="1" i="1" smtClean="0">
                <a:solidFill>
                  <a:schemeClr val="hlink"/>
                </a:solidFill>
              </a:rPr>
              <a:t>Результаты, полученные при изучении проблемы алкоголизации молодого поколения: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r>
              <a:rPr lang="ru-RU" altLang="ru-RU" sz="2800" b="1" i="1" smtClean="0"/>
              <a:t>Подавляющее большинство подростков имеет опыт употребления алкоголя.</a:t>
            </a:r>
          </a:p>
          <a:p>
            <a:r>
              <a:rPr lang="ru-RU" altLang="ru-RU" sz="2800" b="1" i="1" smtClean="0"/>
              <a:t>Более чем у половины подростков первая проба алкоголя происходит в возрасте 14-16 лет.</a:t>
            </a:r>
          </a:p>
          <a:p>
            <a:r>
              <a:rPr lang="ru-RU" altLang="ru-RU" sz="2800" b="1" i="1" smtClean="0"/>
              <a:t>1/3 подростков пробует алкоголь в возрасте до 14 лет (из них 7% - до 7 лет).</a:t>
            </a:r>
          </a:p>
          <a:p>
            <a:r>
              <a:rPr lang="ru-RU" altLang="ru-RU" sz="2800" b="1" i="1" smtClean="0"/>
              <a:t>Основное количество алкоголя употребляется в виде пива.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4419600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400" smtClean="0"/>
              <a:t>	</a:t>
            </a:r>
            <a:r>
              <a:rPr lang="ru-RU" altLang="ru-RU" sz="2400" b="1" i="1" smtClean="0">
                <a:solidFill>
                  <a:schemeClr val="hlink"/>
                </a:solidFill>
              </a:rPr>
              <a:t>Педагоги, родители, все взрослые обязаны позаботится, чтобы здоровый образ жизни стал для ребёнка правилом поведения, стилем его жизни, состоянием души.</a:t>
            </a:r>
          </a:p>
        </p:txBody>
      </p:sp>
      <p:pic>
        <p:nvPicPr>
          <p:cNvPr id="2150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5550" y="3048000"/>
            <a:ext cx="414813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057400"/>
            <a:ext cx="838200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5400" i="1" smtClean="0">
                <a:solidFill>
                  <a:schemeClr val="hlink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2011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b="1" i="1" smtClean="0">
                <a:solidFill>
                  <a:srgbClr val="333300"/>
                </a:solidFill>
              </a:rPr>
              <a:t>«Здоровье человека – это состояние полного физического, духовного и социального благополучия, а не только отсутствие болезней и физических недостатков.»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0" y="3429000"/>
            <a:ext cx="2286000" cy="26971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altLang="ru-RU" sz="2400" smtClean="0">
              <a:solidFill>
                <a:srgbClr val="14B04F"/>
              </a:solidFill>
            </a:endParaRPr>
          </a:p>
        </p:txBody>
      </p:sp>
      <p:pic>
        <p:nvPicPr>
          <p:cNvPr id="819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438400"/>
            <a:ext cx="65944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i="1" smtClean="0">
                <a:solidFill>
                  <a:schemeClr val="hlink"/>
                </a:solidFill>
              </a:rPr>
              <a:t>Физическое здоровье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 b="1" i="1" smtClean="0"/>
              <a:t>Это естественное состояние организма, обусловленное нормальным функционированием всех его органов и систем.</a:t>
            </a:r>
          </a:p>
        </p:txBody>
      </p:sp>
      <p:pic>
        <p:nvPicPr>
          <p:cNvPr id="9220" name="Picture 5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4076700"/>
            <a:ext cx="1773238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chemeClr val="hlink"/>
                </a:solidFill>
              </a:rPr>
              <a:t>Психическое здоровье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dirty="0" smtClean="0"/>
              <a:t>Зависит от состояния головного мозга, характеризуется уровнем и качеством мышления, развитием внимания и памяти, степенью эмоциональной устойчивости, развитием волевых качеств.</a:t>
            </a:r>
          </a:p>
        </p:txBody>
      </p:sp>
      <p:pic>
        <p:nvPicPr>
          <p:cNvPr id="1024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219200"/>
            <a:ext cx="245268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chemeClr val="hlink"/>
                </a:solidFill>
              </a:rPr>
              <a:t>Нравственное здоровье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 b="1" i="1" smtClean="0"/>
              <a:t>Определяется теми моральными принципами, которые являются основой социальной жизни человека, т.е. жизни в обществе.</a:t>
            </a:r>
          </a:p>
        </p:txBody>
      </p:sp>
      <p:pic>
        <p:nvPicPr>
          <p:cNvPr id="1126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572000"/>
            <a:ext cx="24352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b="1" i="1" smtClean="0">
                <a:solidFill>
                  <a:srgbClr val="800000"/>
                </a:solidFill>
              </a:rPr>
              <a:t>Факторы, влияющие на здоровье:</a:t>
            </a:r>
          </a:p>
        </p:txBody>
      </p:sp>
      <p:graphicFrame>
        <p:nvGraphicFramePr>
          <p:cNvPr id="12291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457200" y="1295400"/>
          <a:ext cx="8153400" cy="4641850"/>
        </p:xfrm>
        <a:graphic>
          <a:graphicData uri="http://schemas.openxmlformats.org/presentationml/2006/ole">
            <p:oleObj spid="_x0000_s12291" name="Диаграмма" r:id="rId4" imgW="4667245" imgH="2657461" progId="Excel.Chart.8">
              <p:embed/>
            </p:oleObj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534400" cy="1143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0000"/>
                </a:solidFill>
              </a:rPr>
              <a:t>Здоровый образ жизни – путь к достижению высокого уровня здоровья</a:t>
            </a:r>
          </a:p>
        </p:txBody>
      </p:sp>
      <p:sp>
        <p:nvSpPr>
          <p:cNvPr id="13315" name="Rectangle 43"/>
          <p:cNvSpPr>
            <a:spLocks noChangeArrowheads="1"/>
          </p:cNvSpPr>
          <p:nvPr/>
        </p:nvSpPr>
        <p:spPr bwMode="auto">
          <a:xfrm>
            <a:off x="3581400" y="1447800"/>
            <a:ext cx="1600200" cy="50292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3316" name="Line 55"/>
          <p:cNvSpPr>
            <a:spLocks noChangeShapeType="1"/>
          </p:cNvSpPr>
          <p:nvPr/>
        </p:nvSpPr>
        <p:spPr bwMode="auto">
          <a:xfrm>
            <a:off x="5181600" y="2286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56"/>
          <p:cNvSpPr>
            <a:spLocks noChangeShapeType="1"/>
          </p:cNvSpPr>
          <p:nvPr/>
        </p:nvSpPr>
        <p:spPr bwMode="auto">
          <a:xfrm>
            <a:off x="5181600" y="3886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Line 57"/>
          <p:cNvSpPr>
            <a:spLocks noChangeShapeType="1"/>
          </p:cNvSpPr>
          <p:nvPr/>
        </p:nvSpPr>
        <p:spPr bwMode="auto">
          <a:xfrm>
            <a:off x="5181600" y="495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58"/>
          <p:cNvSpPr>
            <a:spLocks noChangeShapeType="1"/>
          </p:cNvSpPr>
          <p:nvPr/>
        </p:nvSpPr>
        <p:spPr bwMode="auto">
          <a:xfrm>
            <a:off x="5181600" y="6096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59"/>
          <p:cNvSpPr>
            <a:spLocks noChangeShapeType="1"/>
          </p:cNvSpPr>
          <p:nvPr/>
        </p:nvSpPr>
        <p:spPr bwMode="auto">
          <a:xfrm flipH="1">
            <a:off x="3048000" y="1752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60"/>
          <p:cNvSpPr>
            <a:spLocks noChangeShapeType="1"/>
          </p:cNvSpPr>
          <p:nvPr/>
        </p:nvSpPr>
        <p:spPr bwMode="auto">
          <a:xfrm flipH="1">
            <a:off x="3200400" y="2895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61"/>
          <p:cNvSpPr>
            <a:spLocks noChangeShapeType="1"/>
          </p:cNvSpPr>
          <p:nvPr/>
        </p:nvSpPr>
        <p:spPr bwMode="auto">
          <a:xfrm flipH="1">
            <a:off x="3048000" y="388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62"/>
          <p:cNvSpPr>
            <a:spLocks noChangeShapeType="1"/>
          </p:cNvSpPr>
          <p:nvPr/>
        </p:nvSpPr>
        <p:spPr bwMode="auto">
          <a:xfrm flipH="1">
            <a:off x="3048000" y="4953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Line 63"/>
          <p:cNvSpPr>
            <a:spLocks noChangeShapeType="1"/>
          </p:cNvSpPr>
          <p:nvPr/>
        </p:nvSpPr>
        <p:spPr bwMode="auto">
          <a:xfrm flipH="1">
            <a:off x="3200400" y="6019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152400" y="1447800"/>
            <a:ext cx="2895600" cy="914400"/>
            <a:chOff x="96" y="912"/>
            <a:chExt cx="1824" cy="576"/>
          </a:xfrm>
        </p:grpSpPr>
        <p:sp>
          <p:nvSpPr>
            <p:cNvPr id="13352" name="Rectangle 44"/>
            <p:cNvSpPr>
              <a:spLocks noChangeArrowheads="1"/>
            </p:cNvSpPr>
            <p:nvPr/>
          </p:nvSpPr>
          <p:spPr bwMode="auto">
            <a:xfrm>
              <a:off x="96" y="912"/>
              <a:ext cx="1824" cy="57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53" name="Text Box 64"/>
            <p:cNvSpPr txBox="1">
              <a:spLocks noChangeArrowheads="1"/>
            </p:cNvSpPr>
            <p:nvPr/>
          </p:nvSpPr>
          <p:spPr bwMode="auto">
            <a:xfrm>
              <a:off x="144" y="912"/>
              <a:ext cx="1776" cy="518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/>
                <a:t> </a:t>
              </a:r>
              <a:r>
                <a:rPr lang="ru-RU" altLang="ru-RU" sz="2400" b="1">
                  <a:solidFill>
                    <a:schemeClr val="accent1"/>
                  </a:solidFill>
                </a:rPr>
                <a:t>Соблюдение режима дня</a:t>
              </a:r>
            </a:p>
          </p:txBody>
        </p:sp>
      </p:grp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304800" y="2514600"/>
            <a:ext cx="2895600" cy="914400"/>
            <a:chOff x="144" y="1584"/>
            <a:chExt cx="1776" cy="432"/>
          </a:xfrm>
        </p:grpSpPr>
        <p:sp>
          <p:nvSpPr>
            <p:cNvPr id="13350" name="Rectangle 45"/>
            <p:cNvSpPr>
              <a:spLocks noChangeArrowheads="1"/>
            </p:cNvSpPr>
            <p:nvPr/>
          </p:nvSpPr>
          <p:spPr bwMode="auto">
            <a:xfrm>
              <a:off x="144" y="1584"/>
              <a:ext cx="1776" cy="43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51" name="Text Box 66"/>
            <p:cNvSpPr txBox="1">
              <a:spLocks noChangeArrowheads="1"/>
            </p:cNvSpPr>
            <p:nvPr/>
          </p:nvSpPr>
          <p:spPr bwMode="auto">
            <a:xfrm>
              <a:off x="240" y="1680"/>
              <a:ext cx="1584" cy="17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ru-RU" altLang="ru-RU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228600" y="3505200"/>
            <a:ext cx="2819400" cy="776288"/>
            <a:chOff x="144" y="2208"/>
            <a:chExt cx="1776" cy="499"/>
          </a:xfrm>
        </p:grpSpPr>
        <p:sp>
          <p:nvSpPr>
            <p:cNvPr id="13348" name="Rectangle 46"/>
            <p:cNvSpPr>
              <a:spLocks noChangeArrowheads="1"/>
            </p:cNvSpPr>
            <p:nvPr/>
          </p:nvSpPr>
          <p:spPr bwMode="auto">
            <a:xfrm>
              <a:off x="144" y="2208"/>
              <a:ext cx="1776" cy="432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49" name="Text Box 68"/>
            <p:cNvSpPr txBox="1">
              <a:spLocks noChangeArrowheads="1"/>
            </p:cNvSpPr>
            <p:nvPr/>
          </p:nvSpPr>
          <p:spPr bwMode="auto">
            <a:xfrm>
              <a:off x="288" y="2256"/>
              <a:ext cx="1440" cy="451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accent1"/>
                  </a:solidFill>
                </a:rPr>
                <a:t>Занятия физкультурой </a:t>
              </a:r>
            </a:p>
          </p:txBody>
        </p:sp>
      </p:grp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228600" y="4572000"/>
            <a:ext cx="2819400" cy="685800"/>
            <a:chOff x="144" y="2880"/>
            <a:chExt cx="1776" cy="432"/>
          </a:xfrm>
        </p:grpSpPr>
        <p:sp>
          <p:nvSpPr>
            <p:cNvPr id="13346" name="Rectangle 47"/>
            <p:cNvSpPr>
              <a:spLocks noChangeArrowheads="1"/>
            </p:cNvSpPr>
            <p:nvPr/>
          </p:nvSpPr>
          <p:spPr bwMode="auto">
            <a:xfrm>
              <a:off x="144" y="2880"/>
              <a:ext cx="1776" cy="43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47" name="Text Box 70"/>
            <p:cNvSpPr txBox="1">
              <a:spLocks noChangeArrowheads="1"/>
            </p:cNvSpPr>
            <p:nvPr/>
          </p:nvSpPr>
          <p:spPr bwMode="auto">
            <a:xfrm>
              <a:off x="240" y="2880"/>
              <a:ext cx="1488" cy="28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chemeClr val="accent1"/>
                  </a:solidFill>
                </a:rPr>
                <a:t>Закаливание</a:t>
              </a:r>
            </a:p>
          </p:txBody>
        </p:sp>
      </p:grpSp>
      <p:grpSp>
        <p:nvGrpSpPr>
          <p:cNvPr id="6" name="Group 73"/>
          <p:cNvGrpSpPr>
            <a:grpSpLocks/>
          </p:cNvGrpSpPr>
          <p:nvPr/>
        </p:nvGrpSpPr>
        <p:grpSpPr bwMode="auto">
          <a:xfrm>
            <a:off x="304800" y="5638800"/>
            <a:ext cx="2895600" cy="974725"/>
            <a:chOff x="144" y="3600"/>
            <a:chExt cx="1776" cy="614"/>
          </a:xfrm>
        </p:grpSpPr>
        <p:sp>
          <p:nvSpPr>
            <p:cNvPr id="13344" name="Rectangle 48"/>
            <p:cNvSpPr>
              <a:spLocks noChangeArrowheads="1"/>
            </p:cNvSpPr>
            <p:nvPr/>
          </p:nvSpPr>
          <p:spPr bwMode="auto">
            <a:xfrm>
              <a:off x="144" y="3600"/>
              <a:ext cx="1776" cy="432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45" name="Text Box 72"/>
            <p:cNvSpPr txBox="1">
              <a:spLocks noChangeArrowheads="1"/>
            </p:cNvSpPr>
            <p:nvPr/>
          </p:nvSpPr>
          <p:spPr bwMode="auto">
            <a:xfrm>
              <a:off x="288" y="3696"/>
              <a:ext cx="1440" cy="518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chemeClr val="accent1"/>
                  </a:solidFill>
                </a:rPr>
                <a:t>Соблюдение норм гигиены</a:t>
              </a:r>
            </a:p>
          </p:txBody>
        </p:sp>
      </p:grpSp>
      <p:grpSp>
        <p:nvGrpSpPr>
          <p:cNvPr id="7" name="Group 77"/>
          <p:cNvGrpSpPr>
            <a:grpSpLocks/>
          </p:cNvGrpSpPr>
          <p:nvPr/>
        </p:nvGrpSpPr>
        <p:grpSpPr bwMode="auto">
          <a:xfrm>
            <a:off x="5791200" y="1752600"/>
            <a:ext cx="2819400" cy="1019175"/>
            <a:chOff x="3648" y="1584"/>
            <a:chExt cx="1776" cy="432"/>
          </a:xfrm>
        </p:grpSpPr>
        <p:sp>
          <p:nvSpPr>
            <p:cNvPr id="13342" name="Rectangle 52"/>
            <p:cNvSpPr>
              <a:spLocks noChangeArrowheads="1"/>
            </p:cNvSpPr>
            <p:nvPr/>
          </p:nvSpPr>
          <p:spPr bwMode="auto">
            <a:xfrm>
              <a:off x="3648" y="1584"/>
              <a:ext cx="1776" cy="432"/>
            </a:xfrm>
            <a:prstGeom prst="rect">
              <a:avLst/>
            </a:prstGeom>
            <a:solidFill>
              <a:srgbClr val="33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43" name="Text Box 76"/>
            <p:cNvSpPr txBox="1">
              <a:spLocks noChangeArrowheads="1"/>
            </p:cNvSpPr>
            <p:nvPr/>
          </p:nvSpPr>
          <p:spPr bwMode="auto">
            <a:xfrm>
              <a:off x="3648" y="1632"/>
              <a:ext cx="1680" cy="297"/>
            </a:xfrm>
            <a:prstGeom prst="rect">
              <a:avLst/>
            </a:prstGeom>
            <a:solidFill>
              <a:srgbClr val="3399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accent1"/>
                  </a:solidFill>
                </a:rPr>
                <a:t>Отказ от вредных привычек</a:t>
              </a:r>
            </a:p>
          </p:txBody>
        </p:sp>
      </p:grpSp>
      <p:grpSp>
        <p:nvGrpSpPr>
          <p:cNvPr id="8" name="Group 86"/>
          <p:cNvGrpSpPr>
            <a:grpSpLocks/>
          </p:cNvGrpSpPr>
          <p:nvPr/>
        </p:nvGrpSpPr>
        <p:grpSpPr bwMode="auto">
          <a:xfrm>
            <a:off x="5791200" y="3276600"/>
            <a:ext cx="2819400" cy="1082675"/>
            <a:chOff x="3648" y="2160"/>
            <a:chExt cx="1776" cy="682"/>
          </a:xfrm>
        </p:grpSpPr>
        <p:sp>
          <p:nvSpPr>
            <p:cNvPr id="13340" name="Rectangle 51"/>
            <p:cNvSpPr>
              <a:spLocks noChangeArrowheads="1"/>
            </p:cNvSpPr>
            <p:nvPr/>
          </p:nvSpPr>
          <p:spPr bwMode="auto">
            <a:xfrm>
              <a:off x="3648" y="2160"/>
              <a:ext cx="1776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41" name="Text Box 78"/>
            <p:cNvSpPr txBox="1">
              <a:spLocks noChangeArrowheads="1"/>
            </p:cNvSpPr>
            <p:nvPr/>
          </p:nvSpPr>
          <p:spPr bwMode="auto">
            <a:xfrm>
              <a:off x="3696" y="2208"/>
              <a:ext cx="1728" cy="634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accent1"/>
                  </a:solidFill>
                </a:rPr>
                <a:t>Психическая и эмоциональная устойчивость</a:t>
              </a:r>
            </a:p>
          </p:txBody>
        </p:sp>
      </p:grpSp>
      <p:grpSp>
        <p:nvGrpSpPr>
          <p:cNvPr id="9" name="Group 81"/>
          <p:cNvGrpSpPr>
            <a:grpSpLocks/>
          </p:cNvGrpSpPr>
          <p:nvPr/>
        </p:nvGrpSpPr>
        <p:grpSpPr bwMode="auto">
          <a:xfrm>
            <a:off x="5791200" y="4572000"/>
            <a:ext cx="2819400" cy="898525"/>
            <a:chOff x="3648" y="2880"/>
            <a:chExt cx="1776" cy="566"/>
          </a:xfrm>
        </p:grpSpPr>
        <p:sp>
          <p:nvSpPr>
            <p:cNvPr id="13338" name="Rectangle 50"/>
            <p:cNvSpPr>
              <a:spLocks noChangeArrowheads="1"/>
            </p:cNvSpPr>
            <p:nvPr/>
          </p:nvSpPr>
          <p:spPr bwMode="auto">
            <a:xfrm>
              <a:off x="3648" y="2880"/>
              <a:ext cx="1776" cy="432"/>
            </a:xfrm>
            <a:prstGeom prst="rect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39" name="Text Box 80"/>
            <p:cNvSpPr txBox="1">
              <a:spLocks noChangeArrowheads="1"/>
            </p:cNvSpPr>
            <p:nvPr/>
          </p:nvSpPr>
          <p:spPr bwMode="auto">
            <a:xfrm>
              <a:off x="3744" y="2928"/>
              <a:ext cx="1536" cy="518"/>
            </a:xfrm>
            <a:prstGeom prst="rect">
              <a:avLst/>
            </a:prstGeom>
            <a:solidFill>
              <a:srgbClr val="FF66C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400" b="1">
                  <a:solidFill>
                    <a:schemeClr val="accent1"/>
                  </a:solidFill>
                </a:rPr>
                <a:t>Сексуальное воспитание</a:t>
              </a:r>
            </a:p>
          </p:txBody>
        </p:sp>
      </p:grpSp>
      <p:grpSp>
        <p:nvGrpSpPr>
          <p:cNvPr id="10" name="Group 83"/>
          <p:cNvGrpSpPr>
            <a:grpSpLocks/>
          </p:cNvGrpSpPr>
          <p:nvPr/>
        </p:nvGrpSpPr>
        <p:grpSpPr bwMode="auto">
          <a:xfrm>
            <a:off x="5791200" y="5715000"/>
            <a:ext cx="2819400" cy="822325"/>
            <a:chOff x="3648" y="3600"/>
            <a:chExt cx="1776" cy="651"/>
          </a:xfrm>
        </p:grpSpPr>
        <p:sp>
          <p:nvSpPr>
            <p:cNvPr id="13336" name="Rectangle 49"/>
            <p:cNvSpPr>
              <a:spLocks noChangeArrowheads="1"/>
            </p:cNvSpPr>
            <p:nvPr/>
          </p:nvSpPr>
          <p:spPr bwMode="auto">
            <a:xfrm>
              <a:off x="3648" y="3600"/>
              <a:ext cx="1776" cy="43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 altLang="ru-RU"/>
            </a:p>
          </p:txBody>
        </p:sp>
        <p:sp>
          <p:nvSpPr>
            <p:cNvPr id="13337" name="Text Box 82"/>
            <p:cNvSpPr txBox="1">
              <a:spLocks noChangeArrowheads="1"/>
            </p:cNvSpPr>
            <p:nvPr/>
          </p:nvSpPr>
          <p:spPr bwMode="auto">
            <a:xfrm>
              <a:off x="3696" y="3695"/>
              <a:ext cx="1632" cy="556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ru-RU" altLang="ru-RU" sz="2000" b="1">
                  <a:solidFill>
                    <a:schemeClr val="accent1"/>
                  </a:solidFill>
                </a:rPr>
                <a:t>Безопасное поведение</a:t>
              </a:r>
            </a:p>
          </p:txBody>
        </p:sp>
      </p:grpSp>
      <p:sp>
        <p:nvSpPr>
          <p:cNvPr id="15449" name="WordArt 89"/>
          <p:cNvSpPr>
            <a:spLocks noChangeArrowheads="1" noChangeShapeType="1" noTextEdit="1"/>
          </p:cNvSpPr>
          <p:nvPr/>
        </p:nvSpPr>
        <p:spPr bwMode="auto">
          <a:xfrm rot="5400000">
            <a:off x="2983706" y="3059907"/>
            <a:ext cx="2795587" cy="1447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Arial"/>
                <a:cs typeface="Arial"/>
              </a:rPr>
              <a:t>здоровый</a:t>
            </a:r>
          </a:p>
          <a:p>
            <a:pPr algn="ctr" fontAlgn="auto"/>
            <a:r>
              <a:rPr lang="ru-RU" sz="3600" kern="1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Arial"/>
                <a:cs typeface="Arial"/>
              </a:rPr>
              <a:t>образ</a:t>
            </a:r>
          </a:p>
          <a:p>
            <a:pPr algn="ctr" fontAlgn="auto"/>
            <a:r>
              <a:rPr lang="ru-RU" sz="3600" kern="1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FFFF66"/>
                </a:solidFill>
                <a:latin typeface="Arial"/>
                <a:cs typeface="Arial"/>
              </a:rPr>
              <a:t>жизни</a:t>
            </a:r>
          </a:p>
        </p:txBody>
      </p:sp>
      <p:sp>
        <p:nvSpPr>
          <p:cNvPr id="13335" name="Rectangle 45"/>
          <p:cNvSpPr>
            <a:spLocks noChangeArrowheads="1"/>
          </p:cNvSpPr>
          <p:nvPr/>
        </p:nvSpPr>
        <p:spPr bwMode="auto">
          <a:xfrm>
            <a:off x="228600" y="2514600"/>
            <a:ext cx="28638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400" b="1">
                <a:solidFill>
                  <a:schemeClr val="accent1"/>
                </a:solidFill>
              </a:rPr>
              <a:t>Рациональное питание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i="1" smtClean="0">
                <a:solidFill>
                  <a:schemeClr val="hlink"/>
                </a:solidFill>
              </a:rPr>
              <a:t>Вредные привычки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000" b="1" i="1" smtClean="0"/>
              <a:t>Курение</a:t>
            </a:r>
          </a:p>
          <a:p>
            <a:r>
              <a:rPr lang="ru-RU" altLang="ru-RU" sz="4000" b="1" i="1" smtClean="0"/>
              <a:t>Алкоголизм</a:t>
            </a:r>
          </a:p>
          <a:p>
            <a:r>
              <a:rPr lang="ru-RU" altLang="ru-RU" sz="4000" b="1" i="1" smtClean="0"/>
              <a:t>Наркомания</a:t>
            </a:r>
          </a:p>
          <a:p>
            <a:endParaRPr lang="ru-RU" altLang="ru-RU" sz="4000" b="1" i="1" smtClean="0"/>
          </a:p>
        </p:txBody>
      </p:sp>
      <p:pic>
        <p:nvPicPr>
          <p:cNvPr id="14340" name="Picture 2" descr="http://www.smokestop.ru/img/image-cigarette-righ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895600"/>
            <a:ext cx="22479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905000"/>
            <a:ext cx="30226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chemeClr val="hlink"/>
                </a:solidFill>
              </a:rPr>
              <a:t>Горящая сигарета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Никотин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Угарный газ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Аммиак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Цианистый водород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Табачный дёготь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Радиоактивные вещества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altLang="ru-RU" sz="3600" b="1" i="1" smtClean="0"/>
              <a:t>Другие ядовитые вещества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altLang="ru-RU" sz="3600" b="1" i="1" smtClean="0"/>
          </a:p>
        </p:txBody>
      </p:sp>
      <p:pic>
        <p:nvPicPr>
          <p:cNvPr id="15364" name="Picture 2" descr="http://sz-magazin.sueddeutsche.de/upl/images/user/123309/1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295400"/>
            <a:ext cx="3760788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1068</TotalTime>
  <Words>282</Words>
  <Application>Microsoft Office PowerPoint</Application>
  <PresentationFormat>Экран (4:3)</PresentationFormat>
  <Paragraphs>55</Paragraphs>
  <Slides>16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Franklin Gothic Book</vt:lpstr>
      <vt:lpstr>Wingdings 2</vt:lpstr>
      <vt:lpstr>Calibri</vt:lpstr>
      <vt:lpstr>Техническая</vt:lpstr>
      <vt:lpstr>Диаграмма Microsoft Office Excel</vt:lpstr>
      <vt:lpstr>ЗОЖ- здоровый образ жизни!</vt:lpstr>
      <vt:lpstr>«Здоровье человека – это состояние полного физического, духовного и социального благополучия, а не только отсутствие болезней и физических недостатков.»</vt:lpstr>
      <vt:lpstr>Физическое здоровье</vt:lpstr>
      <vt:lpstr>Психическое здоровье</vt:lpstr>
      <vt:lpstr>Нравственное здоровье</vt:lpstr>
      <vt:lpstr>Факторы, влияющие на здоровье:</vt:lpstr>
      <vt:lpstr>Здоровый образ жизни – путь к достижению высокого уровня здоровья</vt:lpstr>
      <vt:lpstr>Вредные привычки</vt:lpstr>
      <vt:lpstr>Горящая сигарета</vt:lpstr>
      <vt:lpstr>Слайд 10</vt:lpstr>
      <vt:lpstr>Слайд 11</vt:lpstr>
      <vt:lpstr>Причины алкоголизации несовершеннолетних </vt:lpstr>
      <vt:lpstr>Детский алкоголизм</vt:lpstr>
      <vt:lpstr>Результаты, полученные при изучении проблемы алкоголизации молодого поколения: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MAMA</dc:creator>
  <cp:lastModifiedBy>School</cp:lastModifiedBy>
  <cp:revision>52</cp:revision>
  <cp:lastPrinted>1601-01-01T00:00:00Z</cp:lastPrinted>
  <dcterms:created xsi:type="dcterms:W3CDTF">1601-01-01T00:00:00Z</dcterms:created>
  <dcterms:modified xsi:type="dcterms:W3CDTF">2018-05-14T10:10:38Z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