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79" r:id="rId2"/>
    <p:sldId id="323" r:id="rId3"/>
    <p:sldId id="312" r:id="rId4"/>
    <p:sldId id="324" r:id="rId5"/>
    <p:sldId id="274" r:id="rId6"/>
    <p:sldId id="266" r:id="rId7"/>
    <p:sldId id="267" r:id="rId8"/>
    <p:sldId id="268" r:id="rId9"/>
    <p:sldId id="270" r:id="rId10"/>
    <p:sldId id="273" r:id="rId11"/>
    <p:sldId id="315" r:id="rId12"/>
    <p:sldId id="316" r:id="rId13"/>
    <p:sldId id="326" r:id="rId14"/>
    <p:sldId id="318" r:id="rId15"/>
    <p:sldId id="319" r:id="rId16"/>
    <p:sldId id="320" r:id="rId17"/>
    <p:sldId id="322" r:id="rId18"/>
    <p:sldId id="321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909E7"/>
    <a:srgbClr val="E34FA7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40EFC7-3E0F-4C18-B009-11FB18E92C4B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3691D2-FF1F-4248-B243-64D98A1806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941960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</p:spPr>
      </p:pic>
      <p:sp>
        <p:nvSpPr>
          <p:cNvPr id="9" name="Прямоугольник 8"/>
          <p:cNvSpPr/>
          <p:nvPr/>
        </p:nvSpPr>
        <p:spPr>
          <a:xfrm>
            <a:off x="611560" y="1071546"/>
            <a:ext cx="8136904" cy="46474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0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0909E7"/>
                </a:solidFill>
                <a:latin typeface="Times New Roman" pitchFamily="18" charset="0"/>
                <a:cs typeface="Times New Roman" pitchFamily="18" charset="0"/>
              </a:rPr>
              <a:t>КЛУБ «СЕМЬЯ»</a:t>
            </a:r>
          </a:p>
          <a:p>
            <a:pPr algn="ctr">
              <a:defRPr/>
            </a:pPr>
            <a:r>
              <a:rPr lang="ru-RU" sz="40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0909E7"/>
                </a:solidFill>
                <a:latin typeface="Times New Roman" pitchFamily="18" charset="0"/>
                <a:cs typeface="Times New Roman" pitchFamily="18" charset="0"/>
              </a:rPr>
              <a:t>«Учим говорить легко,</a:t>
            </a:r>
          </a:p>
          <a:p>
            <a:pPr algn="ctr">
              <a:defRPr/>
            </a:pPr>
            <a:r>
              <a:rPr lang="ru-RU" sz="40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0909E7"/>
                </a:solidFill>
                <a:latin typeface="Times New Roman" pitchFamily="18" charset="0"/>
                <a:cs typeface="Times New Roman" pitchFamily="18" charset="0"/>
              </a:rPr>
              <a:t> красиво и ярко! </a:t>
            </a:r>
          </a:p>
          <a:p>
            <a:pPr algn="ctr">
              <a:defRPr/>
            </a:pPr>
            <a:r>
              <a:rPr lang="ru-RU" sz="40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0909E7"/>
                </a:solidFill>
                <a:latin typeface="Times New Roman" pitchFamily="18" charset="0"/>
                <a:cs typeface="Times New Roman" pitchFamily="18" charset="0"/>
              </a:rPr>
              <a:t>Средства выразительности речи»</a:t>
            </a:r>
          </a:p>
          <a:p>
            <a:pPr algn="ctr">
              <a:defRPr/>
            </a:pPr>
            <a:endParaRPr lang="ru-RU" sz="4000" b="1" i="1" dirty="0" smtClean="0">
              <a:ln w="3175">
                <a:solidFill>
                  <a:schemeClr val="tx1"/>
                </a:solidFill>
                <a:prstDash val="solid"/>
              </a:ln>
              <a:solidFill>
                <a:srgbClr val="0909E7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defRPr/>
            </a:pPr>
            <a:endParaRPr lang="ru-RU" sz="2400" b="1" i="1" dirty="0" smtClean="0">
              <a:ln w="3175">
                <a:solidFill>
                  <a:schemeClr val="tx1"/>
                </a:solidFill>
                <a:prstDash val="solid"/>
              </a:ln>
              <a:solidFill>
                <a:srgbClr val="0909E7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defRPr/>
            </a:pPr>
            <a:r>
              <a:rPr lang="ru-RU" sz="24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0909E7"/>
                </a:solidFill>
                <a:latin typeface="Times New Roman" pitchFamily="18" charset="0"/>
                <a:cs typeface="Times New Roman" pitchFamily="18" charset="0"/>
              </a:rPr>
              <a:t>Подготовила :заместитель</a:t>
            </a:r>
          </a:p>
          <a:p>
            <a:pPr algn="r">
              <a:defRPr/>
            </a:pPr>
            <a:r>
              <a:rPr lang="ru-RU" sz="24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0909E7"/>
                </a:solidFill>
                <a:latin typeface="Times New Roman" pitchFamily="18" charset="0"/>
                <a:cs typeface="Times New Roman" pitchFamily="18" charset="0"/>
              </a:rPr>
              <a:t> руководителя Тимофеева С.Н</a:t>
            </a:r>
          </a:p>
          <a:p>
            <a:pPr algn="r">
              <a:defRPr/>
            </a:pPr>
            <a:r>
              <a:rPr lang="ru-RU" sz="24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0909E7"/>
                </a:solidFill>
                <a:latin typeface="Times New Roman" pitchFamily="18" charset="0"/>
                <a:cs typeface="Times New Roman" pitchFamily="18" charset="0"/>
              </a:rPr>
              <a:t>МДОУ «Детский сад №6 «Малышок»</a:t>
            </a:r>
          </a:p>
        </p:txBody>
      </p:sp>
    </p:spTree>
    <p:extLst>
      <p:ext uri="{BB962C8B-B14F-4D97-AF65-F5344CB8AC3E}">
        <p14:creationId xmlns:p14="http://schemas.microsoft.com/office/powerpoint/2010/main" xmlns="" val="3578952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4500562" y="571480"/>
            <a:ext cx="435771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ru-RU" sz="24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НА СОЛНЫШКЕ ЛЕЖУ,</a:t>
            </a:r>
            <a:endParaRPr lang="ru-RU" sz="3200" b="1" i="1" dirty="0" smtClean="0">
              <a:ln w="3175">
                <a:solidFill>
                  <a:schemeClr val="tx1"/>
                </a:solidFill>
                <a:prstDash val="solid"/>
              </a:ln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643438" y="2571744"/>
            <a:ext cx="314327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4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СЁ ЛЕЖУ И ЛЕЖУ</a:t>
            </a:r>
            <a:endParaRPr lang="ru-RU" sz="3200" b="1" i="1" dirty="0" smtClean="0">
              <a:ln w="3175">
                <a:solidFill>
                  <a:schemeClr val="tx1"/>
                </a:solidFill>
                <a:prstDash val="solid"/>
              </a:ln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Содержимое 4" descr="Черепаха 2.jpg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lum bright="-14000" contrast="27000"/>
          </a:blip>
          <a:srcRect b="4545"/>
          <a:stretch>
            <a:fillRect/>
          </a:stretch>
        </p:blipFill>
        <p:spPr>
          <a:xfrm>
            <a:off x="142844" y="1714488"/>
            <a:ext cx="4429156" cy="3857652"/>
          </a:xfrm>
          <a:ln w="28575">
            <a:solidFill>
              <a:srgbClr val="FFFF00"/>
            </a:solidFill>
          </a:ln>
        </p:spPr>
      </p:pic>
      <p:sp>
        <p:nvSpPr>
          <p:cNvPr id="16" name="Прямоугольник 15"/>
          <p:cNvSpPr/>
          <p:nvPr/>
        </p:nvSpPr>
        <p:spPr>
          <a:xfrm>
            <a:off x="4429124" y="1571612"/>
            <a:ext cx="457203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ru-RU" sz="24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НА СОЛНЫШКО ГЛЯЖУ.</a:t>
            </a:r>
            <a:endParaRPr lang="ru-RU" sz="3200" b="1" i="1" dirty="0" smtClean="0">
              <a:ln w="3175">
                <a:solidFill>
                  <a:schemeClr val="tx1"/>
                </a:solidFill>
                <a:prstDash val="solid"/>
              </a:ln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571968" y="3500438"/>
            <a:ext cx="457203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4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НА СОЛНЫШКО ГЛЯЖУ.»</a:t>
            </a:r>
            <a:endParaRPr lang="ru-RU" sz="3200" b="1" i="1" dirty="0" smtClean="0">
              <a:ln w="3175">
                <a:solidFill>
                  <a:schemeClr val="tx1"/>
                </a:solidFill>
                <a:prstDash val="solid"/>
              </a:ln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4"/>
          <p:cNvSpPr>
            <a:spLocks noGrp="1"/>
          </p:cNvSpPr>
          <p:nvPr>
            <p:ph type="title"/>
          </p:nvPr>
        </p:nvSpPr>
        <p:spPr>
          <a:xfrm>
            <a:off x="4786314" y="4500570"/>
            <a:ext cx="1357322" cy="428628"/>
          </a:xfrm>
        </p:spPr>
        <p:txBody>
          <a:bodyPr>
            <a:noAutofit/>
          </a:bodyPr>
          <a:lstStyle/>
          <a:p>
            <a:r>
              <a:rPr lang="ru-RU" sz="2400" b="1" i="1" dirty="0" smtClean="0">
                <a:solidFill>
                  <a:srgbClr val="0909E7"/>
                </a:solidFill>
                <a:latin typeface="Times New Roman" pitchFamily="18" charset="0"/>
                <a:cs typeface="Times New Roman" pitchFamily="18" charset="0"/>
              </a:rPr>
              <a:t>ТЕМБР:</a:t>
            </a:r>
            <a:endParaRPr lang="ru-RU" sz="2400" b="1" i="1" dirty="0">
              <a:solidFill>
                <a:srgbClr val="0909E7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Заголовок 4"/>
          <p:cNvSpPr txBox="1">
            <a:spLocks/>
          </p:cNvSpPr>
          <p:nvPr/>
        </p:nvSpPr>
        <p:spPr>
          <a:xfrm>
            <a:off x="4572000" y="4929198"/>
            <a:ext cx="2071702" cy="4286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2000" b="1" i="1" noProof="0" dirty="0" smtClean="0">
                <a:latin typeface="Times New Roman" pitchFamily="18" charset="0"/>
                <a:ea typeface="+mj-ea"/>
                <a:cs typeface="Times New Roman" pitchFamily="18" charset="0"/>
              </a:rPr>
              <a:t>НИЗКИЙ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, 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2" name="Заголовок 4"/>
          <p:cNvSpPr txBox="1">
            <a:spLocks/>
          </p:cNvSpPr>
          <p:nvPr/>
        </p:nvSpPr>
        <p:spPr>
          <a:xfrm>
            <a:off x="6786578" y="4929198"/>
            <a:ext cx="2071702" cy="4286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ВАЖНЫЙ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, 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Заголовок 4"/>
          <p:cNvSpPr txBox="1">
            <a:spLocks/>
          </p:cNvSpPr>
          <p:nvPr/>
        </p:nvSpPr>
        <p:spPr>
          <a:xfrm>
            <a:off x="5572132" y="5357826"/>
            <a:ext cx="2071702" cy="4286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СТЕПЕННЫЙ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, 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8" name="Заголовок 4"/>
          <p:cNvSpPr txBox="1">
            <a:spLocks/>
          </p:cNvSpPr>
          <p:nvPr/>
        </p:nvSpPr>
        <p:spPr>
          <a:xfrm>
            <a:off x="5214942" y="5857892"/>
            <a:ext cx="2786082" cy="4286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2000" b="1" i="1" dirty="0" smtClean="0">
                <a:latin typeface="Times New Roman" pitchFamily="18" charset="0"/>
                <a:ea typeface="+mj-ea"/>
                <a:cs typeface="Times New Roman" pitchFamily="18" charset="0"/>
              </a:rPr>
              <a:t>МЕДЛИТЕЛЬНЫЙ</a:t>
            </a:r>
            <a:r>
              <a:rPr lang="ru-RU" sz="20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.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01734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7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8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20"/>
                            </p:stCondLst>
                            <p:childTnLst>
                              <p:par>
                                <p:cTn id="5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3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4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40"/>
                            </p:stCondLst>
                            <p:childTnLst>
                              <p:par>
                                <p:cTn id="5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9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0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80"/>
                            </p:stCondLst>
                            <p:childTnLst>
                              <p:par>
                                <p:cTn id="6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5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6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7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9" grpId="0"/>
      <p:bldP spid="16" grpId="0"/>
      <p:bldP spid="17" grpId="0"/>
      <p:bldP spid="8" grpId="0"/>
      <p:bldP spid="10" grpId="0"/>
      <p:bldP spid="12" grpId="0"/>
      <p:bldP spid="15" grpId="0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sz="3200" dirty="0" smtClean="0"/>
              <a:t>     1. Усиление голоса:</a:t>
            </a:r>
            <a:r>
              <a:rPr lang="ru-RU" sz="2800" dirty="0" smtClean="0"/>
              <a:t>     </a:t>
            </a:r>
          </a:p>
          <a:p>
            <a:pPr>
              <a:buNone/>
            </a:pPr>
            <a:r>
              <a:rPr lang="ru-RU" sz="2800" dirty="0" smtClean="0"/>
              <a:t>                  </a:t>
            </a:r>
            <a:r>
              <a:rPr lang="ru-RU" sz="2400" dirty="0" smtClean="0"/>
              <a:t>А</a:t>
            </a:r>
            <a:r>
              <a:rPr lang="ru-RU" sz="3600" dirty="0" smtClean="0"/>
              <a:t>  </a:t>
            </a:r>
            <a:r>
              <a:rPr lang="ru-RU" sz="3200" dirty="0" smtClean="0"/>
              <a:t>А</a:t>
            </a:r>
            <a:r>
              <a:rPr lang="ru-RU" sz="4000" dirty="0" smtClean="0"/>
              <a:t>  </a:t>
            </a:r>
            <a:r>
              <a:rPr lang="ru-RU" sz="3600" dirty="0" smtClean="0"/>
              <a:t>А</a:t>
            </a:r>
            <a:r>
              <a:rPr lang="ru-RU" sz="4400" dirty="0" smtClean="0"/>
              <a:t> </a:t>
            </a:r>
            <a:r>
              <a:rPr lang="ru-RU" sz="4800" dirty="0" smtClean="0"/>
              <a:t>А</a:t>
            </a:r>
          </a:p>
          <a:p>
            <a:pPr>
              <a:buNone/>
            </a:pPr>
            <a:r>
              <a:rPr lang="ru-RU" sz="3200" dirty="0" smtClean="0"/>
              <a:t>     2. Ослабление голоса:  </a:t>
            </a:r>
          </a:p>
          <a:p>
            <a:pPr>
              <a:buNone/>
            </a:pPr>
            <a:r>
              <a:rPr lang="ru-RU" sz="3200" dirty="0" smtClean="0"/>
              <a:t>               </a:t>
            </a:r>
            <a:r>
              <a:rPr lang="ru-RU" sz="4800" dirty="0" smtClean="0"/>
              <a:t>А  </a:t>
            </a:r>
            <a:r>
              <a:rPr lang="ru-RU" sz="4000" dirty="0" smtClean="0"/>
              <a:t>А </a:t>
            </a:r>
            <a:r>
              <a:rPr lang="ru-RU" sz="4400" dirty="0" smtClean="0"/>
              <a:t> </a:t>
            </a:r>
            <a:r>
              <a:rPr lang="ru-RU" sz="3200" dirty="0" smtClean="0"/>
              <a:t>А</a:t>
            </a:r>
            <a:r>
              <a:rPr lang="ru-RU" sz="4000" dirty="0" smtClean="0"/>
              <a:t>  </a:t>
            </a:r>
            <a:r>
              <a:rPr lang="ru-RU" sz="2400" dirty="0" smtClean="0"/>
              <a:t>А</a:t>
            </a:r>
            <a:endParaRPr lang="ru-RU" sz="2800" dirty="0" smtClean="0"/>
          </a:p>
          <a:p>
            <a:pPr>
              <a:buNone/>
            </a:pPr>
            <a:r>
              <a:rPr lang="ru-RU" sz="3200" dirty="0" smtClean="0"/>
              <a:t>    3. Усиление и ослабление голоса без паузы, на одном выдохе:</a:t>
            </a:r>
          </a:p>
          <a:p>
            <a:pPr>
              <a:buNone/>
            </a:pPr>
            <a:r>
              <a:rPr lang="ru-RU" sz="3200" dirty="0" smtClean="0"/>
              <a:t>           </a:t>
            </a:r>
            <a:r>
              <a:rPr lang="ru-RU" sz="2000" dirty="0" smtClean="0"/>
              <a:t>У</a:t>
            </a:r>
            <a:r>
              <a:rPr lang="ru-RU" sz="3200" dirty="0" smtClean="0"/>
              <a:t>   </a:t>
            </a:r>
            <a:r>
              <a:rPr lang="ru-RU" sz="2400" dirty="0" smtClean="0"/>
              <a:t>У</a:t>
            </a:r>
            <a:r>
              <a:rPr lang="ru-RU" sz="3600" dirty="0" smtClean="0"/>
              <a:t>  </a:t>
            </a:r>
            <a:r>
              <a:rPr lang="ru-RU" sz="3200" dirty="0" smtClean="0"/>
              <a:t>У</a:t>
            </a:r>
            <a:r>
              <a:rPr lang="ru-RU" sz="4000" dirty="0" smtClean="0"/>
              <a:t>  </a:t>
            </a:r>
            <a:r>
              <a:rPr lang="ru-RU" sz="4400" dirty="0" smtClean="0"/>
              <a:t>У  </a:t>
            </a:r>
            <a:r>
              <a:rPr lang="ru-RU" sz="3200" dirty="0" smtClean="0"/>
              <a:t>У</a:t>
            </a:r>
            <a:r>
              <a:rPr lang="ru-RU" sz="4000" dirty="0" smtClean="0"/>
              <a:t>  </a:t>
            </a:r>
            <a:r>
              <a:rPr lang="ru-RU" sz="2400" dirty="0" smtClean="0"/>
              <a:t>У</a:t>
            </a:r>
            <a:r>
              <a:rPr lang="ru-RU" sz="3600" dirty="0" smtClean="0"/>
              <a:t>  </a:t>
            </a:r>
            <a:r>
              <a:rPr lang="ru-RU" sz="2000" dirty="0" smtClean="0"/>
              <a:t>У</a:t>
            </a:r>
            <a:endParaRPr lang="ru-RU" sz="2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УПРАЖНЕНИЯ  И ИГРЫ</a:t>
            </a:r>
            <a:br>
              <a:rPr lang="ru-RU" b="1" dirty="0" smtClean="0"/>
            </a:br>
            <a:r>
              <a:rPr lang="ru-RU" b="1" dirty="0" smtClean="0"/>
              <a:t>ПО РАЗВИТИЮ СИЛЫ ГОЛОСА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3600" b="1" dirty="0" smtClean="0"/>
              <a:t>Игра « Сосчитай от 1 до 5»    </a:t>
            </a:r>
          </a:p>
          <a:p>
            <a:pPr>
              <a:buNone/>
            </a:pPr>
            <a:r>
              <a:rPr lang="ru-RU" sz="2800" b="1" dirty="0" smtClean="0"/>
              <a:t> </a:t>
            </a:r>
            <a:r>
              <a:rPr lang="ru-RU" sz="2800" dirty="0" smtClean="0"/>
              <a:t>с усилением голоса:</a:t>
            </a:r>
          </a:p>
          <a:p>
            <a:pPr marL="514350" indent="-514350">
              <a:buNone/>
            </a:pPr>
            <a:r>
              <a:rPr lang="ru-RU" sz="2400" dirty="0" smtClean="0"/>
              <a:t>       1</a:t>
            </a:r>
            <a:r>
              <a:rPr lang="ru-RU" sz="5400" dirty="0" smtClean="0"/>
              <a:t>     </a:t>
            </a:r>
            <a:r>
              <a:rPr lang="ru-RU" sz="3200" dirty="0" smtClean="0"/>
              <a:t>2</a:t>
            </a:r>
            <a:r>
              <a:rPr lang="ru-RU" sz="6000" dirty="0" smtClean="0"/>
              <a:t>      </a:t>
            </a:r>
            <a:r>
              <a:rPr lang="ru-RU" sz="3600" dirty="0" smtClean="0"/>
              <a:t>3 </a:t>
            </a:r>
            <a:r>
              <a:rPr lang="ru-RU" sz="6000" dirty="0" smtClean="0"/>
              <a:t>     </a:t>
            </a:r>
            <a:r>
              <a:rPr lang="ru-RU" sz="4400" dirty="0" smtClean="0"/>
              <a:t>4 </a:t>
            </a:r>
            <a:r>
              <a:rPr lang="ru-RU" sz="6000" dirty="0" smtClean="0"/>
              <a:t>     5 </a:t>
            </a:r>
          </a:p>
          <a:p>
            <a:pPr marL="514350" indent="-514350">
              <a:buNone/>
            </a:pPr>
            <a:r>
              <a:rPr lang="ru-RU" dirty="0" smtClean="0"/>
              <a:t>   с ослаблением голоса:</a:t>
            </a:r>
          </a:p>
          <a:p>
            <a:pPr marL="514350" indent="-514350">
              <a:buNone/>
            </a:pPr>
            <a:r>
              <a:rPr lang="ru-RU" dirty="0" smtClean="0"/>
              <a:t>  </a:t>
            </a:r>
            <a:endParaRPr lang="ru-RU" sz="6600" dirty="0" smtClean="0"/>
          </a:p>
          <a:p>
            <a:pPr marL="514350" indent="-514350">
              <a:buNone/>
            </a:pPr>
            <a:r>
              <a:rPr lang="ru-RU" sz="6600" dirty="0" smtClean="0"/>
              <a:t>   5    </a:t>
            </a:r>
            <a:r>
              <a:rPr lang="ru-RU" sz="4800" dirty="0" smtClean="0"/>
              <a:t>4 </a:t>
            </a:r>
            <a:r>
              <a:rPr lang="ru-RU" sz="6600" dirty="0" smtClean="0"/>
              <a:t>    </a:t>
            </a:r>
            <a:r>
              <a:rPr lang="ru-RU" sz="4400" dirty="0" smtClean="0"/>
              <a:t>3 </a:t>
            </a:r>
            <a:r>
              <a:rPr lang="ru-RU" sz="6600" dirty="0" smtClean="0"/>
              <a:t>   </a:t>
            </a:r>
            <a:r>
              <a:rPr lang="ru-RU" sz="3600" dirty="0" smtClean="0"/>
              <a:t>2       </a:t>
            </a:r>
            <a:r>
              <a:rPr lang="ru-RU" sz="2800" dirty="0" smtClean="0"/>
              <a:t>1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УПРАЖНЕНИЯ И ИГРЫ</a:t>
            </a:r>
            <a:br>
              <a:rPr lang="ru-RU" b="1" dirty="0" smtClean="0"/>
            </a:br>
            <a:r>
              <a:rPr lang="ru-RU" b="1" dirty="0" smtClean="0"/>
              <a:t>ПО РАЗВИТИЮ СИЛЫ ГОЛОСА 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4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Любить нельзя наказывать.</a:t>
            </a:r>
            <a:endParaRPr lang="ru-RU" sz="4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Учимся делать паузы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780" y="0"/>
            <a:ext cx="9144000" cy="6857999"/>
          </a:xfrm>
        </p:spPr>
      </p:pic>
      <p:pic>
        <p:nvPicPr>
          <p:cNvPr id="5" name="Содержимое 6" descr="Петя 2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428596" y="1785926"/>
            <a:ext cx="1785950" cy="2571769"/>
          </a:xfrm>
          <a:prstGeom prst="rect">
            <a:avLst/>
          </a:prstGeom>
        </p:spPr>
      </p:pic>
      <p:pic>
        <p:nvPicPr>
          <p:cNvPr id="6" name="Содержимое 7" descr="Губы 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00430" y="2786058"/>
            <a:ext cx="1928826" cy="1214446"/>
          </a:xfrm>
          <a:prstGeom prst="rect">
            <a:avLst/>
          </a:prstGeom>
        </p:spPr>
      </p:pic>
      <p:pic>
        <p:nvPicPr>
          <p:cNvPr id="8" name="Содержимое 11" descr="Яблоко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500826" y="2500306"/>
            <a:ext cx="1794020" cy="1885295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6000760" y="4786322"/>
            <a:ext cx="285752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0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ЯБЛОКО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500430" y="4786322"/>
            <a:ext cx="164307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0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СЪЕЛ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71472" y="4714884"/>
            <a:ext cx="164307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0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ВОВА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714348" y="285728"/>
            <a:ext cx="792961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0909E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УЧИМСЯ ВЫДЕЛЯТЬ ЛОГИЧЕСКИЙ ЦЕНТР</a:t>
            </a:r>
          </a:p>
        </p:txBody>
      </p:sp>
    </p:spTree>
    <p:extLst>
      <p:ext uri="{BB962C8B-B14F-4D97-AF65-F5344CB8AC3E}">
        <p14:creationId xmlns:p14="http://schemas.microsoft.com/office/powerpoint/2010/main" xmlns="" val="3901734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780" y="0"/>
            <a:ext cx="9144000" cy="6857999"/>
          </a:xfrm>
        </p:spPr>
      </p:pic>
      <p:pic>
        <p:nvPicPr>
          <p:cNvPr id="5" name="Содержимое 6" descr="Петя 2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428596" y="1785926"/>
            <a:ext cx="1785950" cy="2571769"/>
          </a:xfrm>
          <a:prstGeom prst="rect">
            <a:avLst/>
          </a:prstGeom>
        </p:spPr>
      </p:pic>
      <p:pic>
        <p:nvPicPr>
          <p:cNvPr id="6" name="Содержимое 7" descr="Губы 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00430" y="2786058"/>
            <a:ext cx="1928826" cy="1214446"/>
          </a:xfrm>
          <a:prstGeom prst="rect">
            <a:avLst/>
          </a:prstGeom>
        </p:spPr>
      </p:pic>
      <p:pic>
        <p:nvPicPr>
          <p:cNvPr id="8" name="Содержимое 11" descr="Яблоко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500826" y="2500306"/>
            <a:ext cx="1794020" cy="1885295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6000760" y="4786322"/>
            <a:ext cx="285752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0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ЯБЛОКО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500430" y="4786322"/>
            <a:ext cx="164307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0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СЪЕЛ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71472" y="4714884"/>
            <a:ext cx="164307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0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ВОВА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714348" y="285728"/>
            <a:ext cx="792961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0909E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УЧИМСЯ ВЫДЕЛЯТЬ ЛОГИЧЕСКИЙ ЦЕНТР</a:t>
            </a:r>
          </a:p>
        </p:txBody>
      </p:sp>
    </p:spTree>
    <p:extLst>
      <p:ext uri="{BB962C8B-B14F-4D97-AF65-F5344CB8AC3E}">
        <p14:creationId xmlns:p14="http://schemas.microsoft.com/office/powerpoint/2010/main" xmlns="" val="3901734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780" y="0"/>
            <a:ext cx="9144000" cy="6857999"/>
          </a:xfrm>
        </p:spPr>
      </p:pic>
      <p:pic>
        <p:nvPicPr>
          <p:cNvPr id="5" name="Содержимое 6" descr="Петя 2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428596" y="1785926"/>
            <a:ext cx="1785950" cy="2571769"/>
          </a:xfrm>
          <a:prstGeom prst="rect">
            <a:avLst/>
          </a:prstGeom>
        </p:spPr>
      </p:pic>
      <p:pic>
        <p:nvPicPr>
          <p:cNvPr id="6" name="Содержимое 7" descr="Губы 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00430" y="2786058"/>
            <a:ext cx="1928826" cy="1214446"/>
          </a:xfrm>
          <a:prstGeom prst="rect">
            <a:avLst/>
          </a:prstGeom>
        </p:spPr>
      </p:pic>
      <p:pic>
        <p:nvPicPr>
          <p:cNvPr id="8" name="Содержимое 11" descr="Яблоко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500826" y="2500306"/>
            <a:ext cx="1794020" cy="1885295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6000760" y="4786322"/>
            <a:ext cx="285752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0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ЯБЛОКО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500430" y="4786322"/>
            <a:ext cx="164307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0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СЪЕЛ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71472" y="4714884"/>
            <a:ext cx="164307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0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ВОВА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714348" y="285728"/>
            <a:ext cx="792961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0909E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УЧИМСЯ ВЫДЕЛЯТЬ ЛОГИЧЕСКИЙ ЦЕНТР</a:t>
            </a:r>
          </a:p>
        </p:txBody>
      </p:sp>
    </p:spTree>
    <p:extLst>
      <p:ext uri="{BB962C8B-B14F-4D97-AF65-F5344CB8AC3E}">
        <p14:creationId xmlns:p14="http://schemas.microsoft.com/office/powerpoint/2010/main" xmlns="" val="3901734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780" y="0"/>
            <a:ext cx="9144000" cy="6857999"/>
          </a:xfrm>
        </p:spPr>
      </p:pic>
      <p:pic>
        <p:nvPicPr>
          <p:cNvPr id="5" name="Содержимое 6" descr="Петя 2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428596" y="1785926"/>
            <a:ext cx="1785950" cy="2571769"/>
          </a:xfrm>
          <a:prstGeom prst="rect">
            <a:avLst/>
          </a:prstGeom>
        </p:spPr>
      </p:pic>
      <p:pic>
        <p:nvPicPr>
          <p:cNvPr id="6" name="Содержимое 7" descr="Губы 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00430" y="2786058"/>
            <a:ext cx="1928826" cy="1214446"/>
          </a:xfrm>
          <a:prstGeom prst="rect">
            <a:avLst/>
          </a:prstGeom>
        </p:spPr>
      </p:pic>
      <p:pic>
        <p:nvPicPr>
          <p:cNvPr id="8" name="Содержимое 11" descr="Яблоко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500826" y="2500306"/>
            <a:ext cx="1794020" cy="1885295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6000760" y="4786322"/>
            <a:ext cx="285752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0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ЯБЛОКО.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500430" y="4786322"/>
            <a:ext cx="164307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0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СЪЕЛ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71472" y="4714884"/>
            <a:ext cx="164307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0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ВОВА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714348" y="285728"/>
            <a:ext cx="792961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0909E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УЧИМСЯ ВЫДЕЛЯТЬ ЛОГИЧЕСКИЙ ЦЕНТР</a:t>
            </a:r>
          </a:p>
        </p:txBody>
      </p:sp>
    </p:spTree>
    <p:extLst>
      <p:ext uri="{BB962C8B-B14F-4D97-AF65-F5344CB8AC3E}">
        <p14:creationId xmlns:p14="http://schemas.microsoft.com/office/powerpoint/2010/main" xmlns="" val="3901734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82863"/>
            <a:ext cx="9144000" cy="6857999"/>
          </a:xfrm>
        </p:spPr>
      </p:pic>
      <p:sp>
        <p:nvSpPr>
          <p:cNvPr id="10" name="Прямоугольник 9"/>
          <p:cNvSpPr/>
          <p:nvPr/>
        </p:nvSpPr>
        <p:spPr>
          <a:xfrm>
            <a:off x="1500166" y="1571612"/>
            <a:ext cx="250033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НАРИСОВАЛ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00034" y="1500174"/>
            <a:ext cx="114300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8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РАТ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714348" y="285728"/>
            <a:ext cx="792961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0909E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УЧИМСЯ ВЫДЕЛЯТЬ ЛОГИЧЕСКИЙ ЦЕНТР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857620" y="1571612"/>
            <a:ext cx="164307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СЕСТРЕ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5286380" y="1571612"/>
            <a:ext cx="242889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КРАСИВУЮ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142844" y="1500174"/>
            <a:ext cx="50006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dirty="0" smtClean="0">
                <a:solidFill>
                  <a:srgbClr val="0909E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1.</a:t>
            </a:r>
            <a:endParaRPr lang="ru-RU" sz="2800" b="1" dirty="0" smtClean="0">
              <a:ln w="3175">
                <a:solidFill>
                  <a:schemeClr val="tx1"/>
                </a:solidFill>
                <a:prstDash val="solid"/>
              </a:ln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500958" y="1571612"/>
            <a:ext cx="164304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КУКЛУ.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142844" y="2428868"/>
            <a:ext cx="50006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dirty="0" smtClean="0">
                <a:solidFill>
                  <a:srgbClr val="0909E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2.</a:t>
            </a:r>
            <a:endParaRPr lang="ru-RU" sz="2800" b="1" dirty="0" smtClean="0">
              <a:ln w="3175">
                <a:solidFill>
                  <a:schemeClr val="tx1"/>
                </a:solidFill>
                <a:prstDash val="solid"/>
              </a:ln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42844" y="3357562"/>
            <a:ext cx="50006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dirty="0" smtClean="0">
                <a:solidFill>
                  <a:srgbClr val="0909E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3.</a:t>
            </a:r>
            <a:endParaRPr lang="ru-RU" sz="2800" b="1" dirty="0" smtClean="0">
              <a:ln w="3175">
                <a:solidFill>
                  <a:schemeClr val="tx1"/>
                </a:solidFill>
                <a:prstDash val="solid"/>
              </a:ln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42844" y="4286256"/>
            <a:ext cx="50006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dirty="0" smtClean="0">
                <a:solidFill>
                  <a:srgbClr val="0909E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4.</a:t>
            </a:r>
            <a:endParaRPr lang="ru-RU" sz="2800" b="1" dirty="0" smtClean="0">
              <a:ln w="3175">
                <a:solidFill>
                  <a:schemeClr val="tx1"/>
                </a:solidFill>
                <a:prstDash val="solid"/>
              </a:ln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28596" y="2428868"/>
            <a:ext cx="114300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8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РАТ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500034" y="3357562"/>
            <a:ext cx="114300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8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РАТ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428596" y="4286256"/>
            <a:ext cx="114300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8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РАТ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428596" y="5286388"/>
            <a:ext cx="114300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8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РАТ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1500166" y="3429000"/>
            <a:ext cx="250033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НАРИСОВАЛ 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1428728" y="4357694"/>
            <a:ext cx="250033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НАРИСОВАЛ 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1428728" y="2500306"/>
            <a:ext cx="250033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НАРИСОВАЛ 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1428728" y="5357826"/>
            <a:ext cx="250033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НАРИСОВАЛ 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3786182" y="5357826"/>
            <a:ext cx="164307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СЕСТРЕ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3786182" y="4357694"/>
            <a:ext cx="164307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СЕСТРЕ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3786182" y="2500306"/>
            <a:ext cx="164307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СЕСТРЕ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3857620" y="3429000"/>
            <a:ext cx="164307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СЕСТРЕ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5214942" y="2500306"/>
            <a:ext cx="242889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КРАСИВУЮ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5357818" y="3429000"/>
            <a:ext cx="242889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КРАСИВУЮ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5214942" y="4357694"/>
            <a:ext cx="242889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КРАСИВУЮ</a:t>
            </a:r>
          </a:p>
        </p:txBody>
      </p:sp>
      <p:sp>
        <p:nvSpPr>
          <p:cNvPr id="36" name="Прямоугольник 35"/>
          <p:cNvSpPr/>
          <p:nvPr/>
        </p:nvSpPr>
        <p:spPr>
          <a:xfrm>
            <a:off x="5214942" y="5357826"/>
            <a:ext cx="242889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КРАСИВУЮ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7358082" y="4357694"/>
            <a:ext cx="164304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КУКЛУ.</a:t>
            </a:r>
          </a:p>
        </p:txBody>
      </p:sp>
      <p:sp>
        <p:nvSpPr>
          <p:cNvPr id="38" name="Прямоугольник 37"/>
          <p:cNvSpPr/>
          <p:nvPr/>
        </p:nvSpPr>
        <p:spPr>
          <a:xfrm>
            <a:off x="7358082" y="5357826"/>
            <a:ext cx="164304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КУКЛУ.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7500958" y="3429000"/>
            <a:ext cx="164304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КУКЛУ.</a:t>
            </a:r>
          </a:p>
        </p:txBody>
      </p:sp>
      <p:sp>
        <p:nvSpPr>
          <p:cNvPr id="40" name="Прямоугольник 39"/>
          <p:cNvSpPr/>
          <p:nvPr/>
        </p:nvSpPr>
        <p:spPr>
          <a:xfrm>
            <a:off x="7500958" y="2500306"/>
            <a:ext cx="164304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КУКЛУ.</a:t>
            </a:r>
          </a:p>
        </p:txBody>
      </p:sp>
      <p:sp>
        <p:nvSpPr>
          <p:cNvPr id="41" name="Прямоугольник 40"/>
          <p:cNvSpPr/>
          <p:nvPr/>
        </p:nvSpPr>
        <p:spPr>
          <a:xfrm>
            <a:off x="142844" y="5281306"/>
            <a:ext cx="50006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dirty="0" smtClean="0">
                <a:solidFill>
                  <a:srgbClr val="0909E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5.</a:t>
            </a:r>
            <a:endParaRPr lang="ru-RU" sz="2800" b="1" dirty="0" smtClean="0">
              <a:ln w="3175">
                <a:solidFill>
                  <a:schemeClr val="tx1"/>
                </a:solidFill>
                <a:prstDash val="solid"/>
              </a:ln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01734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3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5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00"/>
                            </p:stCondLst>
                            <p:childTnLst>
                              <p:par>
                                <p:cTn id="6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000"/>
                            </p:stCondLst>
                            <p:childTnLst>
                              <p:par>
                                <p:cTn id="6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3000"/>
                            </p:stCondLst>
                            <p:childTnLst>
                              <p:par>
                                <p:cTn id="7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000"/>
                            </p:stCondLst>
                            <p:childTnLst>
                              <p:par>
                                <p:cTn id="8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0"/>
                            </p:stCondLst>
                            <p:childTnLst>
                              <p:par>
                                <p:cTn id="8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3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9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9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9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9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000"/>
                            </p:stCondLst>
                            <p:childTnLst>
                              <p:par>
                                <p:cTn id="10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1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1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4000"/>
                            </p:stCondLst>
                            <p:childTnLst>
                              <p:par>
                                <p:cTn id="12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4500"/>
                            </p:stCondLst>
                            <p:childTnLst>
                              <p:par>
                                <p:cTn id="13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3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3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4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14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1000"/>
                            </p:stCondLst>
                            <p:childTnLst>
                              <p:par>
                                <p:cTn id="15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2000"/>
                            </p:stCondLst>
                            <p:childTnLst>
                              <p:par>
                                <p:cTn id="15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3000"/>
                            </p:stCondLst>
                            <p:childTnLst>
                              <p:par>
                                <p:cTn id="16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4000"/>
                            </p:stCondLst>
                            <p:childTnLst>
                              <p:par>
                                <p:cTn id="16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5000"/>
                            </p:stCondLst>
                            <p:childTnLst>
                              <p:par>
                                <p:cTn id="17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8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23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8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8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8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18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6" fill="hold">
                            <p:stCondLst>
                              <p:cond delay="1000"/>
                            </p:stCondLst>
                            <p:childTnLst>
                              <p:par>
                                <p:cTn id="18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>
                            <p:stCondLst>
                              <p:cond delay="2000"/>
                            </p:stCondLst>
                            <p:childTnLst>
                              <p:par>
                                <p:cTn id="19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" fill="hold">
                            <p:stCondLst>
                              <p:cond delay="4000"/>
                            </p:stCondLst>
                            <p:childTnLst>
                              <p:par>
                                <p:cTn id="20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6" fill="hold">
                      <p:stCondLst>
                        <p:cond delay="indefinite"/>
                      </p:stCondLst>
                      <p:childTnLst>
                        <p:par>
                          <p:cTn id="217" fill="hold">
                            <p:stCondLst>
                              <p:cond delay="0"/>
                            </p:stCondLst>
                            <p:childTnLst>
                              <p:par>
                                <p:cTn id="218" presetID="23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1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2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2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22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3" fill="hold">
                      <p:stCondLst>
                        <p:cond delay="indefinite"/>
                      </p:stCondLst>
                      <p:childTnLst>
                        <p:par>
                          <p:cTn id="224" fill="hold">
                            <p:stCondLst>
                              <p:cond delay="0"/>
                            </p:stCondLst>
                            <p:childTnLst>
                              <p:par>
                                <p:cTn id="22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9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1" grpId="1"/>
      <p:bldP spid="12" grpId="0"/>
      <p:bldP spid="13" grpId="0"/>
      <p:bldP spid="14" grpId="0"/>
      <p:bldP spid="15" grpId="0"/>
      <p:bldP spid="16" grpId="0"/>
      <p:bldP spid="17" grpId="0"/>
      <p:bldP spid="18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7" grpId="1"/>
      <p:bldP spid="28" grpId="0"/>
      <p:bldP spid="29" grpId="0"/>
      <p:bldP spid="30" grpId="0"/>
      <p:bldP spid="31" grpId="0"/>
      <p:bldP spid="32" grpId="0"/>
      <p:bldP spid="32" grpId="1"/>
      <p:bldP spid="33" grpId="0"/>
      <p:bldP spid="34" grpId="0"/>
      <p:bldP spid="35" grpId="0"/>
      <p:bldP spid="35" grpId="1"/>
      <p:bldP spid="36" grpId="0"/>
      <p:bldP spid="37" grpId="0"/>
      <p:bldP spid="38" grpId="0"/>
      <p:bldP spid="38" grpId="1"/>
      <p:bldP spid="39" grpId="0"/>
      <p:bldP spid="40" grpId="0"/>
      <p:bldP spid="4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</p:spPr>
      </p:pic>
      <p:sp>
        <p:nvSpPr>
          <p:cNvPr id="9" name="Прямоугольник 8"/>
          <p:cNvSpPr/>
          <p:nvPr/>
        </p:nvSpPr>
        <p:spPr>
          <a:xfrm>
            <a:off x="611560" y="1071546"/>
            <a:ext cx="8136904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40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0909E7"/>
                </a:solidFill>
                <a:latin typeface="Times New Roman" pitchFamily="18" charset="0"/>
                <a:cs typeface="Times New Roman" pitchFamily="18" charset="0"/>
              </a:rPr>
              <a:t>«Когда ты хочешь молвить слово,</a:t>
            </a:r>
          </a:p>
          <a:p>
            <a:pPr>
              <a:defRPr/>
            </a:pPr>
            <a:r>
              <a:rPr lang="ru-RU" sz="40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0909E7"/>
                </a:solidFill>
                <a:latin typeface="Times New Roman" pitchFamily="18" charset="0"/>
                <a:cs typeface="Times New Roman" pitchFamily="18" charset="0"/>
              </a:rPr>
              <a:t>Мой друг, подумай- не спеши,</a:t>
            </a:r>
          </a:p>
          <a:p>
            <a:pPr>
              <a:defRPr/>
            </a:pPr>
            <a:r>
              <a:rPr lang="ru-RU" sz="40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0909E7"/>
                </a:solidFill>
                <a:latin typeface="Times New Roman" pitchFamily="18" charset="0"/>
                <a:cs typeface="Times New Roman" pitchFamily="18" charset="0"/>
              </a:rPr>
              <a:t>Оно бывает то сурово, </a:t>
            </a:r>
          </a:p>
          <a:p>
            <a:pPr>
              <a:defRPr/>
            </a:pPr>
            <a:r>
              <a:rPr lang="ru-RU" sz="40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0909E7"/>
                </a:solidFill>
                <a:latin typeface="Times New Roman" pitchFamily="18" charset="0"/>
                <a:cs typeface="Times New Roman" pitchFamily="18" charset="0"/>
              </a:rPr>
              <a:t>То рождено теплом души»</a:t>
            </a:r>
          </a:p>
          <a:p>
            <a:pPr>
              <a:defRPr/>
            </a:pPr>
            <a:r>
              <a:rPr lang="ru-RU" sz="40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0909E7"/>
                </a:solidFill>
                <a:latin typeface="Times New Roman" pitchFamily="18" charset="0"/>
                <a:cs typeface="Times New Roman" pitchFamily="18" charset="0"/>
              </a:rPr>
              <a:t>                     </a:t>
            </a:r>
          </a:p>
          <a:p>
            <a:pPr algn="r">
              <a:defRPr/>
            </a:pPr>
            <a:r>
              <a:rPr lang="ru-RU" sz="40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0909E7"/>
                </a:solidFill>
                <a:latin typeface="Times New Roman" pitchFamily="18" charset="0"/>
                <a:cs typeface="Times New Roman" pitchFamily="18" charset="0"/>
              </a:rPr>
              <a:t>В. Солоухин</a:t>
            </a:r>
          </a:p>
        </p:txBody>
      </p:sp>
    </p:spTree>
    <p:extLst>
      <p:ext uri="{BB962C8B-B14F-4D97-AF65-F5344CB8AC3E}">
        <p14:creationId xmlns:p14="http://schemas.microsoft.com/office/powerpoint/2010/main" xmlns="" val="3578952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</p:spPr>
      </p:pic>
      <p:cxnSp>
        <p:nvCxnSpPr>
          <p:cNvPr id="39" name="Прямая со стрелкой 38"/>
          <p:cNvCxnSpPr/>
          <p:nvPr/>
        </p:nvCxnSpPr>
        <p:spPr bwMode="auto">
          <a:xfrm>
            <a:off x="4643438" y="1142984"/>
            <a:ext cx="3000396" cy="1571636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505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0" name="Прямая со стрелкой 29"/>
          <p:cNvCxnSpPr/>
          <p:nvPr/>
        </p:nvCxnSpPr>
        <p:spPr bwMode="auto">
          <a:xfrm>
            <a:off x="4643438" y="1142984"/>
            <a:ext cx="2214578" cy="500066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505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6" name="Прямая со стрелкой 25"/>
          <p:cNvCxnSpPr/>
          <p:nvPr/>
        </p:nvCxnSpPr>
        <p:spPr bwMode="auto">
          <a:xfrm rot="10800000" flipV="1">
            <a:off x="1571604" y="1142984"/>
            <a:ext cx="3071834" cy="1571636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505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2" name="Скругленный прямоугольник 21"/>
          <p:cNvSpPr/>
          <p:nvPr/>
        </p:nvSpPr>
        <p:spPr bwMode="auto">
          <a:xfrm>
            <a:off x="428596" y="2786058"/>
            <a:ext cx="3000396" cy="1723062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rgbClr val="FF0000"/>
            </a:solidFill>
            <a:headEnd type="none" w="med" len="med"/>
            <a:tailEnd type="none" w="med" len="med"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just"/>
            <a:endParaRPr lang="ru-RU" sz="18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cxnSp>
        <p:nvCxnSpPr>
          <p:cNvPr id="50" name="Прямая соединительная линия 49"/>
          <p:cNvCxnSpPr/>
          <p:nvPr/>
        </p:nvCxnSpPr>
        <p:spPr bwMode="auto">
          <a:xfrm rot="5400000">
            <a:off x="7465239" y="3464719"/>
            <a:ext cx="214314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Скругленный прямоугольник 13"/>
          <p:cNvSpPr/>
          <p:nvPr/>
        </p:nvSpPr>
        <p:spPr bwMode="auto">
          <a:xfrm>
            <a:off x="1357290" y="1714488"/>
            <a:ext cx="3071834" cy="785818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rgbClr val="FF0000"/>
            </a:solidFill>
            <a:headEnd type="none" w="med" len="med"/>
            <a:tailEnd type="none" w="med" len="med"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ru-RU" sz="18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 bwMode="auto">
          <a:xfrm>
            <a:off x="4786314" y="1714488"/>
            <a:ext cx="3214710" cy="785818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rgbClr val="FF0000"/>
            </a:solidFill>
            <a:headEnd type="none" w="med" len="med"/>
            <a:tailEnd type="none" w="med" len="med"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ru-RU" sz="18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 bwMode="auto">
          <a:xfrm>
            <a:off x="5857884" y="2786058"/>
            <a:ext cx="3000396" cy="1723062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rgbClr val="FF0000"/>
            </a:solidFill>
            <a:headEnd type="none" w="med" len="med"/>
            <a:tailEnd type="none" w="med" len="med"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ru-RU" sz="18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 bwMode="auto">
          <a:xfrm>
            <a:off x="3071802" y="4643446"/>
            <a:ext cx="3000396" cy="1857388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rgbClr val="FF0000"/>
            </a:solidFill>
            <a:headEnd type="none" w="med" len="med"/>
            <a:tailEnd type="none" w="med" len="med"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ru-RU" sz="18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cxnSp>
        <p:nvCxnSpPr>
          <p:cNvPr id="35" name="Прямая со стрелкой 34"/>
          <p:cNvCxnSpPr/>
          <p:nvPr/>
        </p:nvCxnSpPr>
        <p:spPr bwMode="auto">
          <a:xfrm rot="5400000">
            <a:off x="3001158" y="2785264"/>
            <a:ext cx="3285354" cy="794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505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8" name="Прямая со стрелкой 57"/>
          <p:cNvCxnSpPr/>
          <p:nvPr/>
        </p:nvCxnSpPr>
        <p:spPr bwMode="auto">
          <a:xfrm rot="10800000" flipV="1">
            <a:off x="2571736" y="1142984"/>
            <a:ext cx="2081226" cy="500066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505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8" name="Прямоугольник 17"/>
          <p:cNvSpPr/>
          <p:nvPr/>
        </p:nvSpPr>
        <p:spPr>
          <a:xfrm>
            <a:off x="1214414" y="3501008"/>
            <a:ext cx="121444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ПАУЗА 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5429256" y="1857364"/>
            <a:ext cx="235745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ТЕМП РЕЧИ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3286116" y="5143512"/>
            <a:ext cx="235745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ЛОГИЧЕСКОЕ</a:t>
            </a:r>
          </a:p>
          <a:p>
            <a:pPr algn="ctr">
              <a:defRPr/>
            </a:pPr>
            <a:r>
              <a:rPr lang="ru-RU" sz="24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УДАРЕНИЕ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1259632" y="1844824"/>
            <a:ext cx="302433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МЕЛОДИКА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6357950" y="3356992"/>
            <a:ext cx="235745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      РИТМ</a:t>
            </a:r>
          </a:p>
        </p:txBody>
      </p:sp>
      <p:sp>
        <p:nvSpPr>
          <p:cNvPr id="28" name="Заголовок 4"/>
          <p:cNvSpPr>
            <a:spLocks noGrp="1"/>
          </p:cNvSpPr>
          <p:nvPr>
            <p:ph type="title"/>
          </p:nvPr>
        </p:nvSpPr>
        <p:spPr>
          <a:xfrm>
            <a:off x="571472" y="357166"/>
            <a:ext cx="8001056" cy="428628"/>
          </a:xfrm>
        </p:spPr>
        <p:txBody>
          <a:bodyPr>
            <a:noAutofit/>
          </a:bodyPr>
          <a:lstStyle/>
          <a:p>
            <a:r>
              <a:rPr lang="ru-RU" sz="2400" b="1" i="1" dirty="0" smtClean="0">
                <a:solidFill>
                  <a:srgbClr val="0909E7"/>
                </a:solidFill>
                <a:latin typeface="Times New Roman" pitchFamily="18" charset="0"/>
                <a:cs typeface="Times New Roman" pitchFamily="18" charset="0"/>
              </a:rPr>
              <a:t>КОМПОНЕНТЫ ИНТОНАЦИОННОЙ ВЫРАЗИТЕЛЬНОСТИ РЕЧИ</a:t>
            </a:r>
            <a:endParaRPr lang="ru-RU" sz="2400" b="1" i="1" dirty="0">
              <a:solidFill>
                <a:srgbClr val="0909E7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 bwMode="auto">
          <a:xfrm>
            <a:off x="179512" y="4653136"/>
            <a:ext cx="2820884" cy="1723062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rgbClr val="FF0000"/>
            </a:solidFill>
            <a:headEnd type="none" w="med" len="med"/>
            <a:tailEnd type="none" w="med" len="med"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ru-RU" b="1" i="1" dirty="0" smtClean="0">
              <a:ln w="3175">
                <a:solidFill>
                  <a:schemeClr val="tx1"/>
                </a:solidFill>
                <a:prstDash val="solid"/>
              </a:ln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ДИКЦИЯ</a:t>
            </a:r>
            <a:endParaRPr lang="ru-RU" sz="24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 bwMode="auto">
          <a:xfrm>
            <a:off x="6156176" y="4653136"/>
            <a:ext cx="2808312" cy="1723062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rgbClr val="FF0000"/>
            </a:solidFill>
            <a:headEnd type="none" w="med" len="med"/>
            <a:tailEnd type="none" w="med" len="med"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ru-RU" b="1" i="1" dirty="0" smtClean="0">
              <a:ln w="3175">
                <a:solidFill>
                  <a:schemeClr val="tx1"/>
                </a:solidFill>
                <a:prstDash val="solid"/>
              </a:ln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СИЛА ГОЛОСА</a:t>
            </a:r>
          </a:p>
        </p:txBody>
      </p:sp>
    </p:spTree>
    <p:extLst>
      <p:ext uri="{BB962C8B-B14F-4D97-AF65-F5344CB8AC3E}">
        <p14:creationId xmlns:p14="http://schemas.microsoft.com/office/powerpoint/2010/main" xmlns="" val="239057652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14" grpId="0" animBg="1"/>
      <p:bldP spid="15" grpId="0" animBg="1"/>
      <p:bldP spid="17" grpId="0" animBg="1"/>
      <p:bldP spid="21" grpId="0" animBg="1"/>
      <p:bldP spid="18" grpId="0"/>
      <p:bldP spid="19" grpId="0"/>
      <p:bldP spid="24" grpId="0"/>
      <p:bldP spid="25" grpId="0"/>
      <p:bldP spid="27" grpId="0"/>
      <p:bldP spid="28" grpId="0"/>
      <p:bldP spid="20" grpId="0" animBg="1"/>
      <p:bldP spid="2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2000" y="1285875"/>
            <a:ext cx="7620000" cy="428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3787383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4143372" y="1714488"/>
            <a:ext cx="421484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4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У, ЗАЯЦ,ПОГОДИ</a:t>
            </a:r>
            <a:r>
              <a:rPr lang="ru-RU" sz="32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!</a:t>
            </a:r>
          </a:p>
        </p:txBody>
      </p:sp>
      <p:pic>
        <p:nvPicPr>
          <p:cNvPr id="10" name="Содержимое 8" descr="Волк.png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lum contrast="21000"/>
          </a:blip>
          <a:stretch>
            <a:fillRect/>
          </a:stretch>
        </p:blipFill>
        <p:spPr>
          <a:xfrm>
            <a:off x="357158" y="1142984"/>
            <a:ext cx="3598041" cy="5214974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43438" y="3571876"/>
            <a:ext cx="1357322" cy="428628"/>
          </a:xfrm>
        </p:spPr>
        <p:txBody>
          <a:bodyPr>
            <a:noAutofit/>
          </a:bodyPr>
          <a:lstStyle/>
          <a:p>
            <a:r>
              <a:rPr lang="ru-RU" sz="2400" b="1" i="1" dirty="0" smtClean="0">
                <a:solidFill>
                  <a:srgbClr val="0909E7"/>
                </a:solidFill>
                <a:latin typeface="Times New Roman" pitchFamily="18" charset="0"/>
                <a:cs typeface="Times New Roman" pitchFamily="18" charset="0"/>
              </a:rPr>
              <a:t>ТЕМБР:</a:t>
            </a:r>
            <a:endParaRPr lang="ru-RU" sz="2400" b="1" i="1" dirty="0">
              <a:solidFill>
                <a:srgbClr val="0909E7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4"/>
          <p:cNvSpPr txBox="1">
            <a:spLocks/>
          </p:cNvSpPr>
          <p:nvPr/>
        </p:nvSpPr>
        <p:spPr>
          <a:xfrm>
            <a:off x="5715008" y="3929066"/>
            <a:ext cx="1785950" cy="4286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НИЗКИЙ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, 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Заголовок 4"/>
          <p:cNvSpPr txBox="1">
            <a:spLocks/>
          </p:cNvSpPr>
          <p:nvPr/>
        </p:nvSpPr>
        <p:spPr>
          <a:xfrm>
            <a:off x="5715008" y="4286256"/>
            <a:ext cx="1785950" cy="4286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2000" b="1" i="1" dirty="0" smtClean="0">
                <a:latin typeface="Times New Roman" pitchFamily="18" charset="0"/>
                <a:ea typeface="+mj-ea"/>
                <a:cs typeface="Times New Roman" pitchFamily="18" charset="0"/>
              </a:rPr>
              <a:t>СИПЛЫЙ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, 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8" name="Заголовок 4"/>
          <p:cNvSpPr txBox="1">
            <a:spLocks/>
          </p:cNvSpPr>
          <p:nvPr/>
        </p:nvSpPr>
        <p:spPr>
          <a:xfrm>
            <a:off x="5715008" y="4643446"/>
            <a:ext cx="2643206" cy="4286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2000" b="1" i="1" noProof="0" dirty="0" smtClean="0">
                <a:latin typeface="Times New Roman" pitchFamily="18" charset="0"/>
                <a:ea typeface="+mj-ea"/>
                <a:cs typeface="Times New Roman" pitchFamily="18" charset="0"/>
              </a:rPr>
              <a:t>УГРОЖАЮЩИЙ</a:t>
            </a:r>
            <a:r>
              <a:rPr lang="ru-RU" sz="20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.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01734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820"/>
                            </p:stCondLst>
                            <p:childTnLst>
                              <p:par>
                                <p:cTn id="32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4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5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140"/>
                            </p:stCondLst>
                            <p:childTnLst>
                              <p:par>
                                <p:cTn id="38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0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1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5" grpId="0"/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4357686" y="2214554"/>
            <a:ext cx="457203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2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4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УССКИМ ДУХОМ ПАХНЕТ! 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5572132" y="1500174"/>
            <a:ext cx="235745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sz="24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У-ФУ-ФУ! 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3929058" y="2928934"/>
            <a:ext cx="500066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2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4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АЧЕМ ПРИШЁЛ,  МОЛОДЕЦ</a:t>
            </a:r>
            <a:r>
              <a:rPr lang="ru-RU" sz="32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24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400" b="1" i="1" dirty="0">
              <a:ln w="3175">
                <a:solidFill>
                  <a:schemeClr val="tx1"/>
                </a:solidFill>
                <a:prstDash val="solid"/>
              </a:ln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Содержимое 11" descr="Баба Яга 1.png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lum bright="-10000" contrast="13000"/>
          </a:blip>
          <a:stretch>
            <a:fillRect/>
          </a:stretch>
        </p:blipFill>
        <p:spPr>
          <a:xfrm flipH="1">
            <a:off x="357157" y="857232"/>
            <a:ext cx="4286279" cy="5500726"/>
          </a:xfrm>
        </p:spPr>
      </p:pic>
      <p:sp>
        <p:nvSpPr>
          <p:cNvPr id="7" name="Заголовок 4"/>
          <p:cNvSpPr>
            <a:spLocks noGrp="1"/>
          </p:cNvSpPr>
          <p:nvPr>
            <p:ph type="title"/>
          </p:nvPr>
        </p:nvSpPr>
        <p:spPr>
          <a:xfrm>
            <a:off x="4714876" y="3786190"/>
            <a:ext cx="1357322" cy="428628"/>
          </a:xfrm>
        </p:spPr>
        <p:txBody>
          <a:bodyPr>
            <a:noAutofit/>
          </a:bodyPr>
          <a:lstStyle/>
          <a:p>
            <a:r>
              <a:rPr lang="ru-RU" sz="2400" b="1" i="1" dirty="0" smtClean="0">
                <a:solidFill>
                  <a:srgbClr val="0909E7"/>
                </a:solidFill>
                <a:latin typeface="Times New Roman" pitchFamily="18" charset="0"/>
                <a:cs typeface="Times New Roman" pitchFamily="18" charset="0"/>
              </a:rPr>
              <a:t>ТЕМБР:</a:t>
            </a:r>
            <a:endParaRPr lang="ru-RU" sz="2400" b="1" i="1" dirty="0">
              <a:solidFill>
                <a:srgbClr val="0909E7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4"/>
          <p:cNvSpPr txBox="1">
            <a:spLocks/>
          </p:cNvSpPr>
          <p:nvPr/>
        </p:nvSpPr>
        <p:spPr>
          <a:xfrm>
            <a:off x="5643570" y="4214818"/>
            <a:ext cx="2071702" cy="4286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2000" b="1" i="1" dirty="0" smtClean="0">
                <a:latin typeface="Times New Roman" pitchFamily="18" charset="0"/>
                <a:ea typeface="+mj-ea"/>
                <a:cs typeface="Times New Roman" pitchFamily="18" charset="0"/>
              </a:rPr>
              <a:t>СТАРЧЕСКИЙ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, 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9" name="Заголовок 4"/>
          <p:cNvSpPr txBox="1">
            <a:spLocks/>
          </p:cNvSpPr>
          <p:nvPr/>
        </p:nvSpPr>
        <p:spPr>
          <a:xfrm>
            <a:off x="5429256" y="4572008"/>
            <a:ext cx="2071702" cy="4286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2000" b="1" i="1" noProof="0" dirty="0" smtClean="0">
                <a:latin typeface="Times New Roman" pitchFamily="18" charset="0"/>
                <a:ea typeface="+mj-ea"/>
                <a:cs typeface="Times New Roman" pitchFamily="18" charset="0"/>
              </a:rPr>
              <a:t>ХРИПЛЫЙ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, 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0" name="Заголовок 4"/>
          <p:cNvSpPr txBox="1">
            <a:spLocks/>
          </p:cNvSpPr>
          <p:nvPr/>
        </p:nvSpPr>
        <p:spPr>
          <a:xfrm>
            <a:off x="5286380" y="4929198"/>
            <a:ext cx="2071702" cy="4286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2000" b="1" i="1" noProof="0" dirty="0" smtClean="0">
                <a:latin typeface="Times New Roman" pitchFamily="18" charset="0"/>
                <a:ea typeface="+mj-ea"/>
                <a:cs typeface="Times New Roman" pitchFamily="18" charset="0"/>
              </a:rPr>
              <a:t>НИЗКИЙ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, 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2" name="Заголовок 4"/>
          <p:cNvSpPr txBox="1">
            <a:spLocks/>
          </p:cNvSpPr>
          <p:nvPr/>
        </p:nvSpPr>
        <p:spPr>
          <a:xfrm>
            <a:off x="5500694" y="5286388"/>
            <a:ext cx="2071702" cy="4286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2000" b="1" i="1" noProof="0" dirty="0" smtClean="0">
                <a:latin typeface="Times New Roman" pitchFamily="18" charset="0"/>
                <a:ea typeface="+mj-ea"/>
                <a:cs typeface="Times New Roman" pitchFamily="18" charset="0"/>
              </a:rPr>
              <a:t>ЗЛОВЕЩИЙ</a:t>
            </a:r>
            <a:r>
              <a:rPr lang="ru-RU" sz="20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.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01734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1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2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80"/>
                            </p:stCondLst>
                            <p:childTnLst>
                              <p:par>
                                <p:cTn id="4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7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8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840"/>
                            </p:stCondLst>
                            <p:childTnLst>
                              <p:par>
                                <p:cTn id="5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3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4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160"/>
                            </p:stCondLst>
                            <p:childTnLst>
                              <p:par>
                                <p:cTn id="5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9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0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7" grpId="0"/>
      <p:bldP spid="8" grpId="0"/>
      <p:bldP spid="9" grpId="0"/>
      <p:bldP spid="10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5286380" y="2357430"/>
            <a:ext cx="271464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ru-RU" sz="24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ТО ТЫ ТИХ, 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4643438" y="928670"/>
            <a:ext cx="400052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4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ДРАВСТВУЙ, КНЯЗЬ </a:t>
            </a:r>
          </a:p>
        </p:txBody>
      </p:sp>
      <p:pic>
        <p:nvPicPr>
          <p:cNvPr id="10" name="Содержимое 7" descr="Царевна-лебедь 1.jpg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lum contrast="14000"/>
          </a:blip>
          <a:srcRect l="2083" t="1471" r="2083" b="4412"/>
          <a:stretch>
            <a:fillRect/>
          </a:stretch>
        </p:blipFill>
        <p:spPr>
          <a:xfrm>
            <a:off x="357158" y="785794"/>
            <a:ext cx="4071966" cy="5357850"/>
          </a:xfrm>
          <a:ln w="28575">
            <a:solidFill>
              <a:srgbClr val="00B0F0"/>
            </a:solidFill>
          </a:ln>
        </p:spPr>
      </p:pic>
      <p:sp>
        <p:nvSpPr>
          <p:cNvPr id="16" name="Прямоугольник 15"/>
          <p:cNvSpPr/>
          <p:nvPr/>
        </p:nvSpPr>
        <p:spPr>
          <a:xfrm>
            <a:off x="4643438" y="1714488"/>
            <a:ext cx="400052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ТЫ МОЙ ПРЕКРАСНЫЙ.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4429124" y="3071810"/>
            <a:ext cx="457203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КАК ДЕНЬ НЕНАСТНЫЙ?»</a:t>
            </a:r>
          </a:p>
        </p:txBody>
      </p:sp>
      <p:sp>
        <p:nvSpPr>
          <p:cNvPr id="8" name="Заголовок 4"/>
          <p:cNvSpPr>
            <a:spLocks noGrp="1"/>
          </p:cNvSpPr>
          <p:nvPr>
            <p:ph type="title"/>
          </p:nvPr>
        </p:nvSpPr>
        <p:spPr>
          <a:xfrm>
            <a:off x="5000628" y="3929066"/>
            <a:ext cx="1357322" cy="428628"/>
          </a:xfrm>
        </p:spPr>
        <p:txBody>
          <a:bodyPr>
            <a:noAutofit/>
          </a:bodyPr>
          <a:lstStyle/>
          <a:p>
            <a:r>
              <a:rPr lang="ru-RU" sz="2400" b="1" i="1" dirty="0" smtClean="0">
                <a:solidFill>
                  <a:srgbClr val="0909E7"/>
                </a:solidFill>
                <a:latin typeface="Times New Roman" pitchFamily="18" charset="0"/>
                <a:cs typeface="Times New Roman" pitchFamily="18" charset="0"/>
              </a:rPr>
              <a:t>ТЕМБР:</a:t>
            </a:r>
            <a:endParaRPr lang="ru-RU" sz="2400" b="1" i="1" dirty="0">
              <a:solidFill>
                <a:srgbClr val="0909E7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Заголовок 4"/>
          <p:cNvSpPr txBox="1">
            <a:spLocks/>
          </p:cNvSpPr>
          <p:nvPr/>
        </p:nvSpPr>
        <p:spPr>
          <a:xfrm>
            <a:off x="5786446" y="4214818"/>
            <a:ext cx="2071702" cy="4286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2000" b="1" i="1" noProof="0" dirty="0" smtClean="0">
                <a:latin typeface="Times New Roman" pitchFamily="18" charset="0"/>
                <a:ea typeface="+mj-ea"/>
                <a:cs typeface="Times New Roman" pitchFamily="18" charset="0"/>
              </a:rPr>
              <a:t>НЕЖНЫЙ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, 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2" name="Заголовок 4"/>
          <p:cNvSpPr txBox="1">
            <a:spLocks/>
          </p:cNvSpPr>
          <p:nvPr/>
        </p:nvSpPr>
        <p:spPr>
          <a:xfrm>
            <a:off x="5929322" y="4572008"/>
            <a:ext cx="2357454" cy="4286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2000" b="1" i="1" dirty="0" smtClean="0">
                <a:latin typeface="Times New Roman" pitchFamily="18" charset="0"/>
                <a:ea typeface="+mj-ea"/>
                <a:cs typeface="Times New Roman" pitchFamily="18" charset="0"/>
              </a:rPr>
              <a:t>МЕЛОДИЧНЫЙ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, 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Заголовок 4"/>
          <p:cNvSpPr txBox="1">
            <a:spLocks/>
          </p:cNvSpPr>
          <p:nvPr/>
        </p:nvSpPr>
        <p:spPr>
          <a:xfrm>
            <a:off x="5857884" y="5000636"/>
            <a:ext cx="2071702" cy="4286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2000" b="1" i="1" dirty="0" smtClean="0">
                <a:latin typeface="Times New Roman" pitchFamily="18" charset="0"/>
                <a:ea typeface="+mj-ea"/>
                <a:cs typeface="Times New Roman" pitchFamily="18" charset="0"/>
              </a:rPr>
              <a:t>ПРИЯТНЫЙ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, 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8" name="Заголовок 4"/>
          <p:cNvSpPr txBox="1">
            <a:spLocks/>
          </p:cNvSpPr>
          <p:nvPr/>
        </p:nvSpPr>
        <p:spPr>
          <a:xfrm>
            <a:off x="5929322" y="5429264"/>
            <a:ext cx="2286016" cy="4286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2000" b="1" i="1" dirty="0" smtClean="0">
                <a:latin typeface="Times New Roman" pitchFamily="18" charset="0"/>
                <a:ea typeface="+mj-ea"/>
                <a:cs typeface="Times New Roman" pitchFamily="18" charset="0"/>
              </a:rPr>
              <a:t>СЕРЕБРИСТЫЙ</a:t>
            </a:r>
            <a:r>
              <a:rPr lang="ru-RU" sz="20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.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01734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6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7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20"/>
                            </p:stCondLst>
                            <p:childTnLst>
                              <p:par>
                                <p:cTn id="50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2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3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800"/>
                            </p:stCondLst>
                            <p:childTnLst>
                              <p:par>
                                <p:cTn id="56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8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9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200"/>
                            </p:stCondLst>
                            <p:childTnLst>
                              <p:par>
                                <p:cTn id="62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4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5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6" grpId="0"/>
      <p:bldP spid="17" grpId="0"/>
      <p:bldP spid="8" grpId="0"/>
      <p:bldP spid="9" grpId="0"/>
      <p:bldP spid="12" grpId="0"/>
      <p:bldP spid="15" grpId="0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"/>
            <a:ext cx="9144000" cy="6857999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4572000" y="2428868"/>
            <a:ext cx="400052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МОЛОКО ПИТЬ БУДЕМ.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4929190" y="1714488"/>
            <a:ext cx="314327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2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4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ОРОВУ ЗАВЕДЁМ, </a:t>
            </a:r>
          </a:p>
        </p:txBody>
      </p:sp>
      <p:pic>
        <p:nvPicPr>
          <p:cNvPr id="8" name="Содержимое 4" descr="Кот Матроскин.pn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357158" y="1000108"/>
            <a:ext cx="4500594" cy="5143536"/>
          </a:xfrm>
        </p:spPr>
      </p:pic>
      <p:sp>
        <p:nvSpPr>
          <p:cNvPr id="6" name="Заголовок 4"/>
          <p:cNvSpPr>
            <a:spLocks noGrp="1"/>
          </p:cNvSpPr>
          <p:nvPr>
            <p:ph type="title"/>
          </p:nvPr>
        </p:nvSpPr>
        <p:spPr>
          <a:xfrm>
            <a:off x="4857752" y="3786190"/>
            <a:ext cx="1357322" cy="428628"/>
          </a:xfrm>
        </p:spPr>
        <p:txBody>
          <a:bodyPr>
            <a:noAutofit/>
          </a:bodyPr>
          <a:lstStyle/>
          <a:p>
            <a:r>
              <a:rPr lang="ru-RU" sz="2400" b="1" i="1" dirty="0" smtClean="0">
                <a:solidFill>
                  <a:srgbClr val="0909E7"/>
                </a:solidFill>
                <a:latin typeface="Times New Roman" pitchFamily="18" charset="0"/>
                <a:cs typeface="Times New Roman" pitchFamily="18" charset="0"/>
              </a:rPr>
              <a:t>ТЕМБР:</a:t>
            </a:r>
            <a:endParaRPr lang="ru-RU" sz="2400" b="1" i="1" dirty="0">
              <a:solidFill>
                <a:srgbClr val="0909E7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Заголовок 4"/>
          <p:cNvSpPr txBox="1">
            <a:spLocks/>
          </p:cNvSpPr>
          <p:nvPr/>
        </p:nvSpPr>
        <p:spPr>
          <a:xfrm>
            <a:off x="5786446" y="4214818"/>
            <a:ext cx="2071702" cy="4286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2000" b="1" i="1" dirty="0" smtClean="0">
                <a:latin typeface="Times New Roman" pitchFamily="18" charset="0"/>
                <a:ea typeface="+mj-ea"/>
                <a:cs typeface="Times New Roman" pitchFamily="18" charset="0"/>
              </a:rPr>
              <a:t>ЛАСКОВЫЙ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, 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9" name="Заголовок 4"/>
          <p:cNvSpPr txBox="1">
            <a:spLocks/>
          </p:cNvSpPr>
          <p:nvPr/>
        </p:nvSpPr>
        <p:spPr>
          <a:xfrm>
            <a:off x="5643570" y="4643446"/>
            <a:ext cx="2071702" cy="4286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2000" b="1" i="1" noProof="0" dirty="0" smtClean="0">
                <a:latin typeface="Times New Roman" pitchFamily="18" charset="0"/>
                <a:ea typeface="+mj-ea"/>
                <a:cs typeface="Times New Roman" pitchFamily="18" charset="0"/>
              </a:rPr>
              <a:t>НЕЖНЫЙ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, 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0" name="Заголовок 4"/>
          <p:cNvSpPr txBox="1">
            <a:spLocks/>
          </p:cNvSpPr>
          <p:nvPr/>
        </p:nvSpPr>
        <p:spPr>
          <a:xfrm>
            <a:off x="5643570" y="5000636"/>
            <a:ext cx="3000396" cy="4286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2000" b="1" i="1" dirty="0" smtClean="0">
                <a:latin typeface="Times New Roman" pitchFamily="18" charset="0"/>
                <a:ea typeface="+mj-ea"/>
                <a:cs typeface="Times New Roman" pitchFamily="18" charset="0"/>
              </a:rPr>
              <a:t>МУРЛЫКАЮЩИЙ.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01734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"/>
                            </p:stCondLst>
                            <p:childTnLst>
                              <p:par>
                                <p:cTn id="3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1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2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20"/>
                            </p:stCondLst>
                            <p:childTnLst>
                              <p:par>
                                <p:cTn id="4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7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8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6" grpId="0"/>
      <p:bldP spid="7" grpId="0"/>
      <p:bldP spid="9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"/>
            <a:ext cx="9144000" cy="6857999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4929190" y="1500174"/>
            <a:ext cx="314327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4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ТО ТАМ</a:t>
            </a:r>
            <a:r>
              <a:rPr lang="ru-RU" sz="32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  <p:pic>
        <p:nvPicPr>
          <p:cNvPr id="7" name="Содержимое 7" descr="Галчонок.pn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214282" y="1071546"/>
            <a:ext cx="4214842" cy="5072098"/>
          </a:xfrm>
        </p:spPr>
      </p:pic>
      <p:sp>
        <p:nvSpPr>
          <p:cNvPr id="9" name="Прямоугольник 8"/>
          <p:cNvSpPr/>
          <p:nvPr/>
        </p:nvSpPr>
        <p:spPr>
          <a:xfrm>
            <a:off x="5000628" y="2500306"/>
            <a:ext cx="314327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4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ТО ТАМ</a:t>
            </a:r>
            <a:r>
              <a:rPr lang="ru-RU" sz="3200" b="1" i="1" dirty="0" smtClean="0">
                <a:ln w="3175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?»</a:t>
            </a:r>
          </a:p>
        </p:txBody>
      </p:sp>
      <p:sp>
        <p:nvSpPr>
          <p:cNvPr id="6" name="Заголовок 4"/>
          <p:cNvSpPr>
            <a:spLocks noGrp="1"/>
          </p:cNvSpPr>
          <p:nvPr>
            <p:ph type="title"/>
          </p:nvPr>
        </p:nvSpPr>
        <p:spPr>
          <a:xfrm>
            <a:off x="4857752" y="3643314"/>
            <a:ext cx="1357322" cy="428628"/>
          </a:xfrm>
        </p:spPr>
        <p:txBody>
          <a:bodyPr>
            <a:noAutofit/>
          </a:bodyPr>
          <a:lstStyle/>
          <a:p>
            <a:r>
              <a:rPr lang="ru-RU" sz="2400" b="1" i="1" dirty="0" smtClean="0">
                <a:solidFill>
                  <a:srgbClr val="0909E7"/>
                </a:solidFill>
                <a:latin typeface="Times New Roman" pitchFamily="18" charset="0"/>
                <a:cs typeface="Times New Roman" pitchFamily="18" charset="0"/>
              </a:rPr>
              <a:t>ТЕМБР:</a:t>
            </a:r>
            <a:endParaRPr lang="ru-RU" sz="2400" b="1" i="1" dirty="0">
              <a:solidFill>
                <a:srgbClr val="0909E7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4"/>
          <p:cNvSpPr txBox="1">
            <a:spLocks/>
          </p:cNvSpPr>
          <p:nvPr/>
        </p:nvSpPr>
        <p:spPr>
          <a:xfrm>
            <a:off x="5786446" y="4214818"/>
            <a:ext cx="2071702" cy="4286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2000" b="1" i="1" dirty="0" smtClean="0">
                <a:latin typeface="Times New Roman" pitchFamily="18" charset="0"/>
                <a:ea typeface="+mj-ea"/>
                <a:cs typeface="Times New Roman" pitchFamily="18" charset="0"/>
              </a:rPr>
              <a:t>РЕЗКИЙ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, 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0" name="Заголовок 4"/>
          <p:cNvSpPr txBox="1">
            <a:spLocks/>
          </p:cNvSpPr>
          <p:nvPr/>
        </p:nvSpPr>
        <p:spPr>
          <a:xfrm>
            <a:off x="6000760" y="4714884"/>
            <a:ext cx="2428892" cy="4286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2000" b="1" i="1" dirty="0" smtClean="0">
                <a:latin typeface="Times New Roman" pitchFamily="18" charset="0"/>
                <a:ea typeface="+mj-ea"/>
                <a:cs typeface="Times New Roman" pitchFamily="18" charset="0"/>
              </a:rPr>
              <a:t>ОТРЫВИСТЫЙ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, 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2" name="Заголовок 4"/>
          <p:cNvSpPr txBox="1">
            <a:spLocks/>
          </p:cNvSpPr>
          <p:nvPr/>
        </p:nvSpPr>
        <p:spPr>
          <a:xfrm>
            <a:off x="6000760" y="5214950"/>
            <a:ext cx="2786082" cy="4286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2000" b="1" i="1" dirty="0" smtClean="0">
                <a:latin typeface="Times New Roman" pitchFamily="18" charset="0"/>
                <a:ea typeface="+mj-ea"/>
                <a:cs typeface="Times New Roman" pitchFamily="18" charset="0"/>
              </a:rPr>
              <a:t>МЕХАНИЧЕСКИЙ.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01734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20"/>
                            </p:stCondLst>
                            <p:childTnLst>
                              <p:par>
                                <p:cTn id="3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1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2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00"/>
                            </p:stCondLst>
                            <p:childTnLst>
                              <p:par>
                                <p:cTn id="4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9" grpId="0"/>
      <p:bldP spid="6" grpId="0"/>
      <p:bldP spid="8" grpId="0"/>
      <p:bldP spid="10" grpId="0"/>
      <p:bldP spid="1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821</TotalTime>
  <Words>359</Words>
  <Application>Microsoft Office PowerPoint</Application>
  <PresentationFormat>Экран (4:3)</PresentationFormat>
  <Paragraphs>133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КОМПОНЕНТЫ ИНТОНАЦИОННОЙ ВЫРАЗИТЕЛЬНОСТИ РЕЧИ</vt:lpstr>
      <vt:lpstr>Слайд 4</vt:lpstr>
      <vt:lpstr>ТЕМБР:</vt:lpstr>
      <vt:lpstr>ТЕМБР:</vt:lpstr>
      <vt:lpstr>ТЕМБР:</vt:lpstr>
      <vt:lpstr>ТЕМБР:</vt:lpstr>
      <vt:lpstr>ТЕМБР:</vt:lpstr>
      <vt:lpstr>ТЕМБР:</vt:lpstr>
      <vt:lpstr>УПРАЖНЕНИЯ  И ИГРЫ ПО РАЗВИТИЮ СИЛЫ ГОЛОСА</vt:lpstr>
      <vt:lpstr>УПРАЖНЕНИЯ И ИГРЫ ПО РАЗВИТИЮ СИЛЫ ГОЛОСА </vt:lpstr>
      <vt:lpstr>Учимся делать паузы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ПрофIT</cp:lastModifiedBy>
  <cp:revision>98</cp:revision>
  <dcterms:created xsi:type="dcterms:W3CDTF">2014-02-19T17:30:51Z</dcterms:created>
  <dcterms:modified xsi:type="dcterms:W3CDTF">2019-10-31T10:05:08Z</dcterms:modified>
</cp:coreProperties>
</file>