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71"/>
  </p:notesMasterIdLst>
  <p:sldIdLst>
    <p:sldId id="259" r:id="rId2"/>
    <p:sldId id="256" r:id="rId3"/>
    <p:sldId id="257" r:id="rId4"/>
    <p:sldId id="258" r:id="rId5"/>
    <p:sldId id="296" r:id="rId6"/>
    <p:sldId id="297" r:id="rId7"/>
    <p:sldId id="260" r:id="rId8"/>
    <p:sldId id="301" r:id="rId9"/>
    <p:sldId id="302" r:id="rId10"/>
    <p:sldId id="261" r:id="rId11"/>
    <p:sldId id="298" r:id="rId12"/>
    <p:sldId id="262" r:id="rId13"/>
    <p:sldId id="303" r:id="rId14"/>
    <p:sldId id="300" r:id="rId15"/>
    <p:sldId id="263" r:id="rId16"/>
    <p:sldId id="305" r:id="rId17"/>
    <p:sldId id="264" r:id="rId18"/>
    <p:sldId id="299" r:id="rId19"/>
    <p:sldId id="307" r:id="rId20"/>
    <p:sldId id="306" r:id="rId21"/>
    <p:sldId id="308" r:id="rId22"/>
    <p:sldId id="309" r:id="rId23"/>
    <p:sldId id="310" r:id="rId24"/>
    <p:sldId id="311" r:id="rId25"/>
    <p:sldId id="312" r:id="rId26"/>
    <p:sldId id="266" r:id="rId27"/>
    <p:sldId id="313" r:id="rId28"/>
    <p:sldId id="314" r:id="rId29"/>
    <p:sldId id="267" r:id="rId30"/>
    <p:sldId id="315" r:id="rId31"/>
    <p:sldId id="265" r:id="rId32"/>
    <p:sldId id="317" r:id="rId33"/>
    <p:sldId id="318" r:id="rId34"/>
    <p:sldId id="268" r:id="rId35"/>
    <p:sldId id="319" r:id="rId36"/>
    <p:sldId id="320" r:id="rId37"/>
    <p:sldId id="269" r:id="rId38"/>
    <p:sldId id="270" r:id="rId39"/>
    <p:sldId id="321" r:id="rId40"/>
    <p:sldId id="271" r:id="rId41"/>
    <p:sldId id="322" r:id="rId42"/>
    <p:sldId id="272" r:id="rId43"/>
    <p:sldId id="323" r:id="rId44"/>
    <p:sldId id="273" r:id="rId45"/>
    <p:sldId id="324" r:id="rId46"/>
    <p:sldId id="274" r:id="rId47"/>
    <p:sldId id="325" r:id="rId48"/>
    <p:sldId id="275" r:id="rId49"/>
    <p:sldId id="326" r:id="rId50"/>
    <p:sldId id="276" r:id="rId51"/>
    <p:sldId id="327" r:id="rId52"/>
    <p:sldId id="328" r:id="rId53"/>
    <p:sldId id="329" r:id="rId54"/>
    <p:sldId id="277" r:id="rId55"/>
    <p:sldId id="330" r:id="rId56"/>
    <p:sldId id="331" r:id="rId57"/>
    <p:sldId id="332" r:id="rId58"/>
    <p:sldId id="278" r:id="rId59"/>
    <p:sldId id="279" r:id="rId60"/>
    <p:sldId id="280" r:id="rId61"/>
    <p:sldId id="284" r:id="rId62"/>
    <p:sldId id="285" r:id="rId63"/>
    <p:sldId id="287" r:id="rId64"/>
    <p:sldId id="289" r:id="rId65"/>
    <p:sldId id="290" r:id="rId66"/>
    <p:sldId id="291" r:id="rId67"/>
    <p:sldId id="282" r:id="rId68"/>
    <p:sldId id="293" r:id="rId69"/>
    <p:sldId id="316" r:id="rId70"/>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434"/>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099" autoAdjust="0"/>
    <p:restoredTop sz="94660"/>
  </p:normalViewPr>
  <p:slideViewPr>
    <p:cSldViewPr>
      <p:cViewPr varScale="1">
        <p:scale>
          <a:sx n="51" d="100"/>
          <a:sy n="51" d="100"/>
        </p:scale>
        <p:origin x="-1723"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F0C229B3-9520-4404-A219-56B89EF5D846}" type="datetimeFigureOut">
              <a:rPr lang="ru-RU"/>
              <a:pPr>
                <a:defRPr/>
              </a:pPr>
              <a:t>04.12.2019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8950C26B-ADC6-4C18-BED3-81AA0C4EF6B9}"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Образ слайда 1"/>
          <p:cNvSpPr>
            <a:spLocks noGrp="1" noRot="1" noChangeAspect="1" noTextEdit="1"/>
          </p:cNvSpPr>
          <p:nvPr>
            <p:ph type="sldImg"/>
          </p:nvPr>
        </p:nvSpPr>
        <p:spPr bwMode="auto">
          <a:noFill/>
          <a:ln>
            <a:solidFill>
              <a:srgbClr val="000000"/>
            </a:solidFill>
            <a:miter lim="800000"/>
            <a:headEnd/>
            <a:tailEnd/>
          </a:ln>
        </p:spPr>
      </p:sp>
      <p:sp>
        <p:nvSpPr>
          <p:cNvPr id="82947"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82948"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4C838D9-502C-438C-99DA-9F987D75EA58}" type="slidenum">
              <a:rPr lang="ru-RU" smtClean="0"/>
              <a:pPr/>
              <a:t>26</a:t>
            </a:fld>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ru-RU" smtClean="0"/>
              <a:t>Образец заголовка</a:t>
            </a:r>
            <a:endParaRPr lang="en-US"/>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4" name="Дата 13"/>
          <p:cNvSpPr>
            <a:spLocks noGrp="1"/>
          </p:cNvSpPr>
          <p:nvPr>
            <p:ph type="dt" sz="half" idx="10"/>
          </p:nvPr>
        </p:nvSpPr>
        <p:spPr/>
        <p:txBody>
          <a:bodyPr/>
          <a:lstStyle>
            <a:lvl1pPr>
              <a:defRPr/>
            </a:lvl1pPr>
          </a:lstStyle>
          <a:p>
            <a:pPr>
              <a:defRPr/>
            </a:pPr>
            <a:fld id="{28AFC0D1-BCB3-4E39-904D-697EA385CE8B}" type="datetimeFigureOut">
              <a:rPr lang="ru-RU"/>
              <a:pPr>
                <a:defRPr/>
              </a:pPr>
              <a:t>04.12.2019</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8D21A679-9D14-4A53-A9A5-9934F8EF3CB5}"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80FDF3DB-826E-44C8-9685-E746767F2EBB}" type="datetimeFigureOut">
              <a:rPr lang="ru-RU"/>
              <a:pPr>
                <a:defRPr/>
              </a:pPr>
              <a:t>04.12.2019</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4992B276-E489-4DF5-B5FB-3FACDD298FD8}"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591BB0AA-F3DE-4A03-A4DB-A3B3C811A43F}" type="datetimeFigureOut">
              <a:rPr lang="ru-RU"/>
              <a:pPr>
                <a:defRPr/>
              </a:pPr>
              <a:t>04.12.2019</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A3774356-F131-4649-8D57-012F84D69439}"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18858F4E-F92B-471A-911B-4606920B3D66}" type="datetimeFigureOut">
              <a:rPr lang="ru-RU"/>
              <a:pPr>
                <a:defRPr/>
              </a:pPr>
              <a:t>04.12.2019</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1A00F706-8406-4210-9E80-DEF5A952B0BE}"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3AD04020-47C5-4443-B3CD-FFD7D612DBF7}" type="datetimeFigureOut">
              <a:rPr lang="ru-RU"/>
              <a:pPr>
                <a:defRPr/>
              </a:pPr>
              <a:t>04.12.2019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45D97FCA-826D-44D4-BE1D-1569C4A3B6B2}"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44FB595F-92F0-4ADD-BB01-DC5B41E251FD}" type="datetimeFigureOut">
              <a:rPr lang="ru-RU"/>
              <a:pPr>
                <a:defRPr/>
              </a:pPr>
              <a:t>04.12.2019</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7CCC6C6B-B54F-4646-9021-72342A2C2518}"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13"/>
          <p:cNvSpPr>
            <a:spLocks noGrp="1"/>
          </p:cNvSpPr>
          <p:nvPr>
            <p:ph type="dt" sz="half" idx="10"/>
          </p:nvPr>
        </p:nvSpPr>
        <p:spPr/>
        <p:txBody>
          <a:bodyPr/>
          <a:lstStyle>
            <a:lvl1pPr>
              <a:defRPr/>
            </a:lvl1pPr>
          </a:lstStyle>
          <a:p>
            <a:pPr>
              <a:defRPr/>
            </a:pPr>
            <a:fld id="{63F9CCBA-96AD-4E7A-9445-7D0BF5B281E6}" type="datetimeFigureOut">
              <a:rPr lang="ru-RU"/>
              <a:pPr>
                <a:defRPr/>
              </a:pPr>
              <a:t>04.12.2019</a:t>
            </a:fld>
            <a:endParaRPr lang="ru-RU"/>
          </a:p>
        </p:txBody>
      </p:sp>
      <p:sp>
        <p:nvSpPr>
          <p:cNvPr id="8" name="Нижний колонтитул 2"/>
          <p:cNvSpPr>
            <a:spLocks noGrp="1"/>
          </p:cNvSpPr>
          <p:nvPr>
            <p:ph type="ftr" sz="quarter" idx="11"/>
          </p:nvPr>
        </p:nvSpPr>
        <p:spPr/>
        <p:txBody>
          <a:bodyPr/>
          <a:lstStyle>
            <a:lvl1pPr>
              <a:defRPr/>
            </a:lvl1pPr>
          </a:lstStyle>
          <a:p>
            <a:pPr>
              <a:defRPr/>
            </a:pPr>
            <a:endParaRPr lang="ru-RU"/>
          </a:p>
        </p:txBody>
      </p:sp>
      <p:sp>
        <p:nvSpPr>
          <p:cNvPr id="9" name="Номер слайда 22"/>
          <p:cNvSpPr>
            <a:spLocks noGrp="1"/>
          </p:cNvSpPr>
          <p:nvPr>
            <p:ph type="sldNum" sz="quarter" idx="12"/>
          </p:nvPr>
        </p:nvSpPr>
        <p:spPr/>
        <p:txBody>
          <a:bodyPr/>
          <a:lstStyle>
            <a:lvl1pPr>
              <a:defRPr/>
            </a:lvl1pPr>
          </a:lstStyle>
          <a:p>
            <a:pPr>
              <a:defRPr/>
            </a:pPr>
            <a:fld id="{9E939D3C-189A-48BC-9D03-1BB49A33B3E7}"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13"/>
          <p:cNvSpPr>
            <a:spLocks noGrp="1"/>
          </p:cNvSpPr>
          <p:nvPr>
            <p:ph type="dt" sz="half" idx="10"/>
          </p:nvPr>
        </p:nvSpPr>
        <p:spPr/>
        <p:txBody>
          <a:bodyPr/>
          <a:lstStyle>
            <a:lvl1pPr>
              <a:defRPr/>
            </a:lvl1pPr>
          </a:lstStyle>
          <a:p>
            <a:pPr>
              <a:defRPr/>
            </a:pPr>
            <a:fld id="{0B1EEAE0-CDF5-4502-9787-3AF9305B8694}" type="datetimeFigureOut">
              <a:rPr lang="ru-RU"/>
              <a:pPr>
                <a:defRPr/>
              </a:pPr>
              <a:t>04.12.2019</a:t>
            </a:fld>
            <a:endParaRPr lang="ru-RU"/>
          </a:p>
        </p:txBody>
      </p:sp>
      <p:sp>
        <p:nvSpPr>
          <p:cNvPr id="4" name="Нижний колонтитул 2"/>
          <p:cNvSpPr>
            <a:spLocks noGrp="1"/>
          </p:cNvSpPr>
          <p:nvPr>
            <p:ph type="ftr" sz="quarter" idx="11"/>
          </p:nvPr>
        </p:nvSpPr>
        <p:spPr/>
        <p:txBody>
          <a:bodyPr/>
          <a:lstStyle>
            <a:lvl1pPr>
              <a:defRPr/>
            </a:lvl1pPr>
          </a:lstStyle>
          <a:p>
            <a:pPr>
              <a:defRPr/>
            </a:pPr>
            <a:endParaRPr lang="ru-RU"/>
          </a:p>
        </p:txBody>
      </p:sp>
      <p:sp>
        <p:nvSpPr>
          <p:cNvPr id="5" name="Номер слайда 22"/>
          <p:cNvSpPr>
            <a:spLocks noGrp="1"/>
          </p:cNvSpPr>
          <p:nvPr>
            <p:ph type="sldNum" sz="quarter" idx="12"/>
          </p:nvPr>
        </p:nvSpPr>
        <p:spPr/>
        <p:txBody>
          <a:bodyPr/>
          <a:lstStyle>
            <a:lvl1pPr>
              <a:defRPr/>
            </a:lvl1pPr>
          </a:lstStyle>
          <a:p>
            <a:pPr>
              <a:defRPr/>
            </a:pPr>
            <a:fld id="{33AE5DDF-43F7-46A7-A25A-E4DE90E8A1C1}"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3"/>
          <p:cNvSpPr>
            <a:spLocks noGrp="1"/>
          </p:cNvSpPr>
          <p:nvPr>
            <p:ph type="dt" sz="half" idx="10"/>
          </p:nvPr>
        </p:nvSpPr>
        <p:spPr/>
        <p:txBody>
          <a:bodyPr/>
          <a:lstStyle>
            <a:lvl1pPr>
              <a:defRPr/>
            </a:lvl1pPr>
          </a:lstStyle>
          <a:p>
            <a:pPr>
              <a:defRPr/>
            </a:pPr>
            <a:fld id="{EF57D767-398F-4707-8CF5-91E83FDF37B0}" type="datetimeFigureOut">
              <a:rPr lang="ru-RU"/>
              <a:pPr>
                <a:defRPr/>
              </a:pPr>
              <a:t>04.12.2019</a:t>
            </a:fld>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22"/>
          <p:cNvSpPr>
            <a:spLocks noGrp="1"/>
          </p:cNvSpPr>
          <p:nvPr>
            <p:ph type="sldNum" sz="quarter" idx="12"/>
          </p:nvPr>
        </p:nvSpPr>
        <p:spPr/>
        <p:txBody>
          <a:bodyPr/>
          <a:lstStyle>
            <a:lvl1pPr>
              <a:defRPr/>
            </a:lvl1pPr>
          </a:lstStyle>
          <a:p>
            <a:pPr>
              <a:defRPr/>
            </a:pPr>
            <a:fld id="{A63B7144-A546-412D-A0D4-CB7C9A281B8E}"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ru-RU" smtClean="0"/>
              <a:t>Образец заголовка</a:t>
            </a:r>
            <a:endParaRPr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DEABC5F1-995A-46AE-9547-57EC3F9CE308}" type="datetimeFigureOut">
              <a:rPr lang="ru-RU"/>
              <a:pPr>
                <a:defRPr/>
              </a:pPr>
              <a:t>04.12.2019</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FED4F3B9-C050-478E-A168-4D484A3E6820}"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ru-RU" smtClean="0"/>
              <a:t>Образец заголовка</a:t>
            </a:r>
            <a:endParaRPr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ru-RU" smtClean="0"/>
              <a:t>Образец текста</a:t>
            </a:r>
          </a:p>
        </p:txBody>
      </p:sp>
      <p:sp>
        <p:nvSpPr>
          <p:cNvPr id="5" name="Дата 13"/>
          <p:cNvSpPr>
            <a:spLocks noGrp="1"/>
          </p:cNvSpPr>
          <p:nvPr>
            <p:ph type="dt" sz="half" idx="10"/>
          </p:nvPr>
        </p:nvSpPr>
        <p:spPr/>
        <p:txBody>
          <a:bodyPr/>
          <a:lstStyle>
            <a:lvl1pPr>
              <a:defRPr/>
            </a:lvl1pPr>
          </a:lstStyle>
          <a:p>
            <a:pPr>
              <a:defRPr/>
            </a:pPr>
            <a:fld id="{FBA2A3DE-0937-4715-8212-56CE8809EF0F}" type="datetimeFigureOut">
              <a:rPr lang="ru-RU"/>
              <a:pPr>
                <a:defRPr/>
              </a:pPr>
              <a:t>04.12.2019</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C2A6E861-8D50-4132-997D-60C4BEFB1B1C}"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email"/>
          <a:srcRect/>
          <a:stretch>
            <a:fillRect/>
          </a:stretch>
        </a:blipFill>
        <a:effectLst/>
      </p:bgPr>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ru-RU" smtClean="0"/>
              <a:t>Образец заголовка</a:t>
            </a:r>
            <a:endParaRPr lang="en-US"/>
          </a:p>
        </p:txBody>
      </p:sp>
      <p:sp>
        <p:nvSpPr>
          <p:cNvPr id="4099" name="Текст 12"/>
          <p:cNvSpPr>
            <a:spLocks noGrp="1"/>
          </p:cNvSpPr>
          <p:nvPr>
            <p:ph type="body" idx="1"/>
          </p:nvPr>
        </p:nvSpPr>
        <p:spPr bwMode="auto">
          <a:xfrm>
            <a:off x="457200" y="1600200"/>
            <a:ext cx="8229600"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fontAlgn="auto" latinLnBrk="0" hangingPunct="1">
              <a:spcBef>
                <a:spcPts val="0"/>
              </a:spcBef>
              <a:spcAft>
                <a:spcPts val="0"/>
              </a:spcAft>
              <a:defRPr kumimoji="0" sz="1200">
                <a:solidFill>
                  <a:schemeClr val="tx1">
                    <a:shade val="50000"/>
                  </a:schemeClr>
                </a:solidFill>
                <a:latin typeface="+mn-lt"/>
              </a:defRPr>
            </a:lvl1pPr>
          </a:lstStyle>
          <a:p>
            <a:pPr>
              <a:defRPr/>
            </a:pPr>
            <a:fld id="{B2CBD4E7-FC9B-4AE8-A085-F1EA209F03D6}" type="datetimeFigureOut">
              <a:rPr lang="ru-RU"/>
              <a:pPr>
                <a:defRPr/>
              </a:pPr>
              <a:t>04.12.2019</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fontAlgn="auto" latinLnBrk="0" hangingPunct="1">
              <a:spcBef>
                <a:spcPts val="0"/>
              </a:spcBef>
              <a:spcAft>
                <a:spcPts val="0"/>
              </a:spcAft>
              <a:defRPr kumimoji="0" sz="1200">
                <a:solidFill>
                  <a:schemeClr val="tx1">
                    <a:shade val="50000"/>
                  </a:schemeClr>
                </a:solidFill>
                <a:latin typeface="+mn-lt"/>
              </a:defRPr>
            </a:lvl1pPr>
          </a:lstStyle>
          <a:p>
            <a:pPr>
              <a:defRPr/>
            </a:pPr>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fontAlgn="auto" latinLnBrk="0" hangingPunct="1">
              <a:spcBef>
                <a:spcPts val="0"/>
              </a:spcBef>
              <a:spcAft>
                <a:spcPts val="0"/>
              </a:spcAft>
              <a:defRPr kumimoji="0" sz="1200">
                <a:solidFill>
                  <a:schemeClr val="tx1">
                    <a:shade val="50000"/>
                  </a:schemeClr>
                </a:solidFill>
                <a:latin typeface="+mn-lt"/>
              </a:defRPr>
            </a:lvl1pPr>
          </a:lstStyle>
          <a:p>
            <a:pPr>
              <a:defRPr/>
            </a:pPr>
            <a:fld id="{CA10BCB2-0B0F-4835-8967-841BBE124700}" type="slidenum">
              <a:rPr lang="ru-RU"/>
              <a:pPr>
                <a:defRPr/>
              </a:pPr>
              <a:t>‹#›</a:t>
            </a:fld>
            <a:endParaRPr lang="ru-RU"/>
          </a:p>
        </p:txBody>
      </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9"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Lst>
  <p:txStyles>
    <p:titleStyle>
      <a:lvl1pPr algn="ctr" rtl="0" eaLnBrk="0" fontAlgn="base" hangingPunct="0">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eaLnBrk="0" fontAlgn="base" hangingPunct="0">
        <a:spcBef>
          <a:spcPct val="0"/>
        </a:spcBef>
        <a:spcAft>
          <a:spcPct val="0"/>
        </a:spcAft>
        <a:defRPr sz="4100" b="1">
          <a:solidFill>
            <a:schemeClr val="tx1"/>
          </a:solidFill>
          <a:latin typeface="Arial" pitchFamily="34" charset="0"/>
        </a:defRPr>
      </a:lvl2pPr>
      <a:lvl3pPr algn="ctr" rtl="0" eaLnBrk="0" fontAlgn="base" hangingPunct="0">
        <a:spcBef>
          <a:spcPct val="0"/>
        </a:spcBef>
        <a:spcAft>
          <a:spcPct val="0"/>
        </a:spcAft>
        <a:defRPr sz="4100" b="1">
          <a:solidFill>
            <a:schemeClr val="tx1"/>
          </a:solidFill>
          <a:latin typeface="Arial" pitchFamily="34" charset="0"/>
        </a:defRPr>
      </a:lvl3pPr>
      <a:lvl4pPr algn="ctr" rtl="0" eaLnBrk="0" fontAlgn="base" hangingPunct="0">
        <a:spcBef>
          <a:spcPct val="0"/>
        </a:spcBef>
        <a:spcAft>
          <a:spcPct val="0"/>
        </a:spcAft>
        <a:defRPr sz="4100" b="1">
          <a:solidFill>
            <a:schemeClr val="tx1"/>
          </a:solidFill>
          <a:latin typeface="Arial" pitchFamily="34" charset="0"/>
        </a:defRPr>
      </a:lvl4pPr>
      <a:lvl5pPr algn="ctr" rtl="0" eaLnBrk="0" fontAlgn="base" hangingPunct="0">
        <a:spcBef>
          <a:spcPct val="0"/>
        </a:spcBef>
        <a:spcAft>
          <a:spcPct val="0"/>
        </a:spcAft>
        <a:defRPr sz="4100" b="1">
          <a:solidFill>
            <a:schemeClr val="tx1"/>
          </a:solidFill>
          <a:latin typeface="Arial" pitchFamily="34" charset="0"/>
        </a:defRPr>
      </a:lvl5pPr>
      <a:lvl6pPr marL="457200" algn="ctr" rtl="0" fontAlgn="base">
        <a:spcBef>
          <a:spcPct val="0"/>
        </a:spcBef>
        <a:spcAft>
          <a:spcPct val="0"/>
        </a:spcAft>
        <a:defRPr sz="4100" b="1">
          <a:solidFill>
            <a:schemeClr val="tx1"/>
          </a:solidFill>
          <a:latin typeface="Arial" pitchFamily="34" charset="0"/>
        </a:defRPr>
      </a:lvl6pPr>
      <a:lvl7pPr marL="914400" algn="ctr" rtl="0" fontAlgn="base">
        <a:spcBef>
          <a:spcPct val="0"/>
        </a:spcBef>
        <a:spcAft>
          <a:spcPct val="0"/>
        </a:spcAft>
        <a:defRPr sz="4100" b="1">
          <a:solidFill>
            <a:schemeClr val="tx1"/>
          </a:solidFill>
          <a:latin typeface="Arial" pitchFamily="34" charset="0"/>
        </a:defRPr>
      </a:lvl7pPr>
      <a:lvl8pPr marL="1371600" algn="ctr" rtl="0" fontAlgn="base">
        <a:spcBef>
          <a:spcPct val="0"/>
        </a:spcBef>
        <a:spcAft>
          <a:spcPct val="0"/>
        </a:spcAft>
        <a:defRPr sz="4100" b="1">
          <a:solidFill>
            <a:schemeClr val="tx1"/>
          </a:solidFill>
          <a:latin typeface="Arial" pitchFamily="34" charset="0"/>
        </a:defRPr>
      </a:lvl8pPr>
      <a:lvl9pPr marL="1828800" algn="ctr" rtl="0" fontAlgn="base">
        <a:spcBef>
          <a:spcPct val="0"/>
        </a:spcBef>
        <a:spcAft>
          <a:spcPct val="0"/>
        </a:spcAft>
        <a:defRPr sz="4100" b="1">
          <a:solidFill>
            <a:schemeClr val="tx1"/>
          </a:solidFill>
          <a:latin typeface="Arial" pitchFamily="34" charset="0"/>
        </a:defRPr>
      </a:lvl9pPr>
    </p:titleStyle>
    <p:bodyStyle>
      <a:lvl1pPr marL="547688" indent="-411163" algn="l" rtl="0" eaLnBrk="0" fontAlgn="base" hangingPunct="0">
        <a:spcBef>
          <a:spcPct val="20000"/>
        </a:spcBef>
        <a:spcAft>
          <a:spcPct val="0"/>
        </a:spcAft>
        <a:buClr>
          <a:srgbClr val="F9F9F9"/>
        </a:buClr>
        <a:buSzPct val="65000"/>
        <a:buFont typeface="Wingdings 2" pitchFamily="18" charset="2"/>
        <a:buChar char=""/>
        <a:defRPr sz="2800" kern="1200">
          <a:solidFill>
            <a:schemeClr val="tx1"/>
          </a:solidFill>
          <a:latin typeface="+mn-lt"/>
          <a:ea typeface="+mn-ea"/>
          <a:cs typeface="+mn-cs"/>
        </a:defRPr>
      </a:lvl1pPr>
      <a:lvl2pPr marL="868363" indent="-282575" algn="l" rtl="0" eaLnBrk="0" fontAlgn="base" hangingPunct="0">
        <a:spcBef>
          <a:spcPct val="20000"/>
        </a:spcBef>
        <a:spcAft>
          <a:spcPct val="0"/>
        </a:spcAft>
        <a:buClr>
          <a:schemeClr val="tx1"/>
        </a:buClr>
        <a:buSzPct val="80000"/>
        <a:buFont typeface="Wingdings 2" pitchFamily="18" charset="2"/>
        <a:buChar char=""/>
        <a:defRPr sz="2400" kern="1200">
          <a:solidFill>
            <a:schemeClr val="tx1"/>
          </a:solidFill>
          <a:latin typeface="+mn-lt"/>
          <a:ea typeface="+mn-ea"/>
          <a:cs typeface="+mn-cs"/>
        </a:defRPr>
      </a:lvl2pPr>
      <a:lvl3pPr marL="1133475" indent="-228600" algn="l" rtl="0" eaLnBrk="0" fontAlgn="base" hangingPunct="0">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eaLnBrk="0" fontAlgn="base" hangingPunct="0">
        <a:spcBef>
          <a:spcPct val="20000"/>
        </a:spcBef>
        <a:spcAft>
          <a:spcPct val="0"/>
        </a:spcAft>
        <a:buClr>
          <a:schemeClr val="tx1"/>
        </a:buClr>
        <a:buSzPct val="100000"/>
        <a:buFont typeface="Wingdings 3" pitchFamily="18" charset="2"/>
        <a:buChar char=""/>
        <a:defRPr sz="2000" kern="1200">
          <a:solidFill>
            <a:schemeClr val="tx1"/>
          </a:solidFill>
          <a:latin typeface="+mn-lt"/>
          <a:ea typeface="+mn-ea"/>
          <a:cs typeface="+mn-cs"/>
        </a:defRPr>
      </a:lvl4pPr>
      <a:lvl5pPr marL="1544638" indent="-182563" algn="l" rtl="0" eaLnBrk="0" fontAlgn="base" hangingPunct="0">
        <a:spcBef>
          <a:spcPct val="20000"/>
        </a:spcBef>
        <a:spcAft>
          <a:spcPct val="0"/>
        </a:spcAft>
        <a:buClr>
          <a:schemeClr val="tx1"/>
        </a:buClr>
        <a:buFont typeface="Wingdings 2"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63.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65.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68.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descr="https://img-s3.onedio.com/id-580cbd93825266af0c6202f8/rev-0/raw/s-dab34eb26b5bb03c9c2802604dabef18a2f4b775.jpg"/>
          <p:cNvPicPr>
            <a:picLocks noChangeAspect="1" noChangeArrowheads="1"/>
          </p:cNvPicPr>
          <p:nvPr/>
        </p:nvPicPr>
        <p:blipFill>
          <a:blip r:embed="rId2" cstate="email"/>
          <a:srcRect/>
          <a:stretch>
            <a:fillRect/>
          </a:stretch>
        </p:blipFill>
        <p:spPr bwMode="auto">
          <a:xfrm>
            <a:off x="16229" y="0"/>
            <a:ext cx="9127771" cy="3645024"/>
          </a:xfrm>
          <a:prstGeom prst="rect">
            <a:avLst/>
          </a:prstGeom>
          <a:ln>
            <a:noFill/>
          </a:ln>
          <a:effectLst>
            <a:softEdge rad="112500"/>
          </a:effectLst>
        </p:spPr>
      </p:pic>
      <p:sp>
        <p:nvSpPr>
          <p:cNvPr id="6147" name="Содержимое 2"/>
          <p:cNvSpPr>
            <a:spLocks noGrp="1"/>
          </p:cNvSpPr>
          <p:nvPr>
            <p:ph idx="1"/>
          </p:nvPr>
        </p:nvSpPr>
        <p:spPr>
          <a:xfrm>
            <a:off x="179388" y="3500438"/>
            <a:ext cx="8785225" cy="3008312"/>
          </a:xfrm>
        </p:spPr>
        <p:txBody>
          <a:bodyPr/>
          <a:lstStyle/>
          <a:p>
            <a:pPr algn="ctr" eaLnBrk="1" hangingPunct="1">
              <a:buFont typeface="Wingdings 2" pitchFamily="18" charset="2"/>
              <a:buNone/>
            </a:pPr>
            <a:r>
              <a:rPr lang="ru-RU" sz="4000" smtClean="0">
                <a:solidFill>
                  <a:schemeClr val="bg1"/>
                </a:solidFill>
                <a:latin typeface="Bahnschrift SemiBold" pitchFamily="34" charset="0"/>
              </a:rPr>
              <a:t>Методические рекомендации при подготовке к ЕГЭ по истории: типичные затруднения </a:t>
            </a:r>
          </a:p>
          <a:p>
            <a:pPr algn="ctr" eaLnBrk="1" hangingPunct="1">
              <a:buFont typeface="Wingdings 2" pitchFamily="18" charset="2"/>
              <a:buNone/>
            </a:pPr>
            <a:r>
              <a:rPr lang="ru-RU" sz="4000" smtClean="0">
                <a:solidFill>
                  <a:schemeClr val="bg1"/>
                </a:solidFill>
                <a:latin typeface="Bahnschrift SemiBold" pitchFamily="34" charset="0"/>
              </a:rPr>
              <a:t>и пути преодоления</a:t>
            </a:r>
          </a:p>
        </p:txBody>
      </p:sp>
      <p:sp>
        <p:nvSpPr>
          <p:cNvPr id="2" name="Прямоугольник 4"/>
          <p:cNvSpPr>
            <a:spLocks noChangeArrowheads="1"/>
          </p:cNvSpPr>
          <p:nvPr/>
        </p:nvSpPr>
        <p:spPr bwMode="auto">
          <a:xfrm>
            <a:off x="7451725" y="6165850"/>
            <a:ext cx="1139825" cy="368300"/>
          </a:xfrm>
          <a:prstGeom prst="rect">
            <a:avLst/>
          </a:prstGeom>
          <a:noFill/>
          <a:ln w="9525">
            <a:noFill/>
            <a:miter lim="800000"/>
            <a:headEnd/>
            <a:tailEnd/>
          </a:ln>
        </p:spPr>
        <p:txBody>
          <a:bodyPr wrap="none">
            <a:spAutoFit/>
          </a:bodyPr>
          <a:lstStyle/>
          <a:p>
            <a:r>
              <a:rPr lang="ru-RU">
                <a:solidFill>
                  <a:schemeClr val="bg1"/>
                </a:solidFill>
                <a:latin typeface="Bahnschrift SemiBold" pitchFamily="34" charset="0"/>
              </a:rPr>
              <a:t>07.11.2018</a:t>
            </a:r>
            <a:endParaRPr lang="ru-RU"/>
          </a:p>
        </p:txBody>
      </p:sp>
      <p:sp>
        <p:nvSpPr>
          <p:cNvPr id="6149" name="TextBox 4"/>
          <p:cNvSpPr txBox="1">
            <a:spLocks noChangeArrowheads="1"/>
          </p:cNvSpPr>
          <p:nvPr/>
        </p:nvSpPr>
        <p:spPr bwMode="auto">
          <a:xfrm>
            <a:off x="500063" y="6143625"/>
            <a:ext cx="4700587" cy="369888"/>
          </a:xfrm>
          <a:prstGeom prst="rect">
            <a:avLst/>
          </a:prstGeom>
          <a:noFill/>
          <a:ln w="9525">
            <a:noFill/>
            <a:miter lim="800000"/>
            <a:headEnd/>
            <a:tailEnd/>
          </a:ln>
        </p:spPr>
        <p:txBody>
          <a:bodyPr wrap="none">
            <a:spAutoFit/>
          </a:bodyPr>
          <a:lstStyle/>
          <a:p>
            <a:r>
              <a:rPr lang="ru-RU"/>
              <a:t>Подготовила и провела  Семидолина С.В.</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Прямоугольник 2"/>
          <p:cNvSpPr>
            <a:spLocks noChangeArrowheads="1"/>
          </p:cNvSpPr>
          <p:nvPr/>
        </p:nvSpPr>
        <p:spPr bwMode="auto">
          <a:xfrm>
            <a:off x="323850" y="549275"/>
            <a:ext cx="8496300" cy="4062413"/>
          </a:xfrm>
          <a:prstGeom prst="rect">
            <a:avLst/>
          </a:prstGeom>
          <a:noFill/>
          <a:ln w="9525">
            <a:noFill/>
            <a:miter lim="800000"/>
            <a:headEnd/>
            <a:tailEnd/>
          </a:ln>
        </p:spPr>
        <p:txBody>
          <a:bodyPr>
            <a:spAutoFit/>
          </a:bodyPr>
          <a:lstStyle/>
          <a:p>
            <a:pPr algn="ctr"/>
            <a:r>
              <a:rPr lang="ru-RU" sz="2400" b="1">
                <a:solidFill>
                  <a:schemeClr val="bg1"/>
                </a:solidFill>
              </a:rPr>
              <a:t>Рекомендуется при выполнении любых заданий части 2 </a:t>
            </a:r>
            <a:r>
              <a:rPr lang="ru-RU" sz="2400" b="1" u="sng">
                <a:solidFill>
                  <a:schemeClr val="bg1"/>
                </a:solidFill>
              </a:rPr>
              <a:t>следить за точностью мысли, правильным подбором и представлением исторических фактов</a:t>
            </a:r>
            <a:r>
              <a:rPr lang="ru-RU" sz="2400" b="1">
                <a:solidFill>
                  <a:schemeClr val="bg1"/>
                </a:solidFill>
              </a:rPr>
              <a:t>.</a:t>
            </a:r>
          </a:p>
          <a:p>
            <a:r>
              <a:rPr lang="ru-RU" sz="2400"/>
              <a:t> </a:t>
            </a:r>
          </a:p>
          <a:p>
            <a:pPr algn="just"/>
            <a:r>
              <a:rPr lang="ru-RU" sz="2400" b="1">
                <a:solidFill>
                  <a:schemeClr val="bg1"/>
                </a:solidFill>
              </a:rPr>
              <a:t>Неверно: </a:t>
            </a:r>
            <a:r>
              <a:rPr lang="ru-RU" sz="2400" i="1">
                <a:solidFill>
                  <a:schemeClr val="bg1"/>
                </a:solidFill>
              </a:rPr>
              <a:t>«Александр I учредил первые министерства».</a:t>
            </a:r>
          </a:p>
          <a:p>
            <a:pPr algn="just"/>
            <a:r>
              <a:rPr lang="ru-RU" sz="2400" b="1">
                <a:solidFill>
                  <a:schemeClr val="bg1"/>
                </a:solidFill>
              </a:rPr>
              <a:t>Комментарий</a:t>
            </a:r>
            <a:r>
              <a:rPr lang="ru-RU" sz="2400">
                <a:solidFill>
                  <a:schemeClr val="bg1"/>
                </a:solidFill>
              </a:rPr>
              <a:t>: целью учреждения министерств было не восстановление доверия к императорской власти со стороны дворянства, а введение нового принципа управления, основанного на единоначалии, повышение оперативности в работе центральных учреждений. </a:t>
            </a:r>
          </a:p>
          <a:p>
            <a:r>
              <a:rPr lang="ru-RU">
                <a:solidFill>
                  <a:srgbClr val="FFC000"/>
                </a:solidFill>
              </a:rPr>
              <a:t>.</a:t>
            </a:r>
          </a:p>
        </p:txBody>
      </p:sp>
      <p:sp>
        <p:nvSpPr>
          <p:cNvPr id="15363" name="Прямоугольник 4"/>
          <p:cNvSpPr>
            <a:spLocks noChangeArrowheads="1"/>
          </p:cNvSpPr>
          <p:nvPr/>
        </p:nvSpPr>
        <p:spPr bwMode="auto">
          <a:xfrm>
            <a:off x="2268538" y="4581525"/>
            <a:ext cx="6480175" cy="2030413"/>
          </a:xfrm>
          <a:prstGeom prst="rect">
            <a:avLst/>
          </a:prstGeom>
          <a:noFill/>
          <a:ln w="9525">
            <a:noFill/>
            <a:miter lim="800000"/>
            <a:headEnd/>
            <a:tailEnd/>
          </a:ln>
        </p:spPr>
        <p:txBody>
          <a:bodyPr>
            <a:spAutoFit/>
          </a:bodyPr>
          <a:lstStyle/>
          <a:p>
            <a:r>
              <a:rPr lang="ru-RU" b="1">
                <a:solidFill>
                  <a:srgbClr val="FFFF00"/>
                </a:solidFill>
              </a:rPr>
              <a:t>Обратим внимание на то, что причиной данной ошибки могло стать невнимательное чтение / непонимание задания, в котором требуется назвать не просто меры, предпринятые  Александром I в начала своего царствования, а те из них, которые были нацелены на восстановление доверия к императорской власти</a:t>
            </a:r>
          </a:p>
        </p:txBody>
      </p:sp>
      <p:pic>
        <p:nvPicPr>
          <p:cNvPr id="15364" name="Picture 6" descr="http://mirmol.ru/wp-content/uploads/2018/08/vakcinacia_vnimanie.png"/>
          <p:cNvPicPr>
            <a:picLocks noChangeAspect="1" noChangeArrowheads="1"/>
          </p:cNvPicPr>
          <p:nvPr/>
        </p:nvPicPr>
        <p:blipFill>
          <a:blip r:embed="rId2" cstate="email"/>
          <a:srcRect/>
          <a:stretch>
            <a:fillRect/>
          </a:stretch>
        </p:blipFill>
        <p:spPr bwMode="auto">
          <a:xfrm>
            <a:off x="395288" y="4724400"/>
            <a:ext cx="1576387" cy="1584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Прямоугольник 3"/>
          <p:cNvSpPr>
            <a:spLocks noChangeArrowheads="1"/>
          </p:cNvSpPr>
          <p:nvPr/>
        </p:nvSpPr>
        <p:spPr bwMode="auto">
          <a:xfrm>
            <a:off x="468313" y="2205038"/>
            <a:ext cx="8280400" cy="1570037"/>
          </a:xfrm>
          <a:prstGeom prst="rect">
            <a:avLst/>
          </a:prstGeom>
          <a:noFill/>
          <a:ln w="9525">
            <a:noFill/>
            <a:miter lim="800000"/>
            <a:headEnd/>
            <a:tailEnd/>
          </a:ln>
        </p:spPr>
        <p:txBody>
          <a:bodyPr>
            <a:spAutoFit/>
          </a:bodyPr>
          <a:lstStyle/>
          <a:p>
            <a:pPr algn="just"/>
            <a:r>
              <a:rPr lang="ru-RU" sz="2400" b="1">
                <a:solidFill>
                  <a:srgbClr val="C00000"/>
                </a:solidFill>
              </a:rPr>
              <a:t>Комментарий: </a:t>
            </a:r>
            <a:r>
              <a:rPr lang="ru-RU" sz="2400" b="1">
                <a:solidFill>
                  <a:schemeClr val="bg1"/>
                </a:solidFill>
              </a:rPr>
              <a:t>не стоит пытаться «подвести» неверные положения к правильному ответу с помощью пояснений, которые тоже являются неправильными</a:t>
            </a:r>
          </a:p>
        </p:txBody>
      </p:sp>
      <p:sp>
        <p:nvSpPr>
          <p:cNvPr id="16387" name="Прямоугольник 4"/>
          <p:cNvSpPr>
            <a:spLocks noChangeArrowheads="1"/>
          </p:cNvSpPr>
          <p:nvPr/>
        </p:nvSpPr>
        <p:spPr bwMode="auto">
          <a:xfrm>
            <a:off x="468313" y="692150"/>
            <a:ext cx="8207375" cy="1200150"/>
          </a:xfrm>
          <a:prstGeom prst="rect">
            <a:avLst/>
          </a:prstGeom>
          <a:noFill/>
          <a:ln w="9525">
            <a:noFill/>
            <a:miter lim="800000"/>
            <a:headEnd/>
            <a:tailEnd/>
          </a:ln>
        </p:spPr>
        <p:txBody>
          <a:bodyPr>
            <a:spAutoFit/>
          </a:bodyPr>
          <a:lstStyle/>
          <a:p>
            <a:r>
              <a:rPr lang="ru-RU" sz="2400" b="1">
                <a:solidFill>
                  <a:srgbClr val="C00000"/>
                </a:solidFill>
              </a:rPr>
              <a:t>Неверно:</a:t>
            </a:r>
            <a:r>
              <a:rPr lang="ru-RU" sz="2400" b="1">
                <a:solidFill>
                  <a:schemeClr val="bg1"/>
                </a:solidFill>
              </a:rPr>
              <a:t> </a:t>
            </a:r>
            <a:r>
              <a:rPr lang="ru-RU" sz="2400" b="1" i="1">
                <a:solidFill>
                  <a:schemeClr val="bg1"/>
                </a:solidFill>
              </a:rPr>
              <a:t>«Александр I учредил министерства, в них служили дворяне, таким образом, он старался создать для них выгодные рабочие места».</a:t>
            </a:r>
            <a:endParaRPr lang="ru-RU" sz="2400" i="1"/>
          </a:p>
        </p:txBody>
      </p:sp>
      <p:pic>
        <p:nvPicPr>
          <p:cNvPr id="16388" name="Picture 2" descr="http://xn--e1afnj0c.xn--p1ai/i/a/f9936-1.png"/>
          <p:cNvPicPr>
            <a:picLocks noChangeAspect="1" noChangeArrowheads="1"/>
          </p:cNvPicPr>
          <p:nvPr/>
        </p:nvPicPr>
        <p:blipFill>
          <a:blip r:embed="rId2"/>
          <a:srcRect/>
          <a:stretch>
            <a:fillRect/>
          </a:stretch>
        </p:blipFill>
        <p:spPr bwMode="auto">
          <a:xfrm>
            <a:off x="3492500" y="5157788"/>
            <a:ext cx="5362575" cy="142875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Содержимое 2"/>
          <p:cNvSpPr>
            <a:spLocks noGrp="1"/>
          </p:cNvSpPr>
          <p:nvPr>
            <p:ph idx="1"/>
          </p:nvPr>
        </p:nvSpPr>
        <p:spPr>
          <a:xfrm>
            <a:off x="500063" y="285750"/>
            <a:ext cx="8229600" cy="2063750"/>
          </a:xfrm>
        </p:spPr>
        <p:txBody>
          <a:bodyPr/>
          <a:lstStyle/>
          <a:p>
            <a:pPr marL="360000" indent="0" algn="just" eaLnBrk="1" hangingPunct="1">
              <a:buFont typeface="Wingdings 2" pitchFamily="18" charset="2"/>
              <a:buNone/>
              <a:defRPr/>
            </a:pPr>
            <a:r>
              <a:rPr lang="ru-RU" sz="2000" b="1" dirty="0" smtClean="0">
                <a:solidFill>
                  <a:schemeClr val="bg1"/>
                </a:solidFill>
                <a:latin typeface="+mj-lt"/>
              </a:rPr>
              <a:t>В 2018 г. в одном из вариантов ЕГЭ по истории было дано следующее задание 23 (пример 17):</a:t>
            </a:r>
            <a:endParaRPr lang="ru-RU" sz="2000" dirty="0" smtClean="0">
              <a:solidFill>
                <a:srgbClr val="FFFF00"/>
              </a:solidFill>
              <a:latin typeface="+mj-lt"/>
            </a:endParaRPr>
          </a:p>
          <a:p>
            <a:pPr marL="360000" indent="0" algn="just" eaLnBrk="1" hangingPunct="1">
              <a:buFont typeface="Wingdings 2" pitchFamily="18" charset="2"/>
              <a:buNone/>
              <a:defRPr/>
            </a:pPr>
            <a:r>
              <a:rPr lang="ru-RU" sz="2000" i="1" dirty="0" smtClean="0">
                <a:solidFill>
                  <a:schemeClr val="bg1"/>
                </a:solidFill>
                <a:latin typeface="+mj-lt"/>
              </a:rPr>
              <a:t>С конца IX в. Киев играл роль центра русских земель, однако во второй половине XII – начале XIII в. эта роль им была утрачена. Укажите любые три причины утраты Киевом роли центра русских земель в данный период. </a:t>
            </a:r>
          </a:p>
          <a:p>
            <a:pPr marL="360000" indent="0" eaLnBrk="1" hangingPunct="1">
              <a:buFont typeface="Wingdings 2" pitchFamily="18" charset="2"/>
              <a:buNone/>
              <a:defRPr/>
            </a:pPr>
            <a:endParaRPr lang="ru-RU" sz="1400" b="1" dirty="0" smtClean="0">
              <a:solidFill>
                <a:schemeClr val="bg1"/>
              </a:solidFill>
            </a:endParaRPr>
          </a:p>
          <a:p>
            <a:pPr marL="360000" indent="0" eaLnBrk="1" hangingPunct="1">
              <a:buFont typeface="Wingdings 2" pitchFamily="18" charset="2"/>
              <a:buNone/>
              <a:defRPr/>
            </a:pPr>
            <a:endParaRPr lang="ru-RU" sz="2000" b="1" dirty="0" smtClean="0">
              <a:solidFill>
                <a:srgbClr val="C00000"/>
              </a:solidFill>
            </a:endParaRPr>
          </a:p>
          <a:p>
            <a:pPr marL="360000" indent="0" eaLnBrk="1" hangingPunct="1">
              <a:buFont typeface="Wingdings 2" pitchFamily="18" charset="2"/>
              <a:buNone/>
              <a:defRPr/>
            </a:pPr>
            <a:endParaRPr lang="ru-RU" sz="1400" b="1" u="sng" dirty="0" smtClean="0">
              <a:solidFill>
                <a:schemeClr val="bg1"/>
              </a:solidFill>
            </a:endParaRPr>
          </a:p>
          <a:p>
            <a:pPr marL="360000" indent="0" eaLnBrk="1" hangingPunct="1">
              <a:buFont typeface="Wingdings 2" pitchFamily="18" charset="2"/>
              <a:buNone/>
              <a:defRPr/>
            </a:pPr>
            <a:r>
              <a:rPr lang="ru-RU" sz="1400" b="1" u="sng" dirty="0" smtClean="0">
                <a:solidFill>
                  <a:schemeClr val="bg1"/>
                </a:solidFill>
              </a:rPr>
              <a:t> </a:t>
            </a:r>
            <a:endParaRPr lang="ru-RU" sz="1400" b="1" dirty="0" smtClean="0">
              <a:solidFill>
                <a:schemeClr val="bg1"/>
              </a:solidFill>
            </a:endParaRPr>
          </a:p>
        </p:txBody>
      </p:sp>
      <p:sp>
        <p:nvSpPr>
          <p:cNvPr id="3" name="Прямоугольник 2"/>
          <p:cNvSpPr/>
          <p:nvPr/>
        </p:nvSpPr>
        <p:spPr>
          <a:xfrm>
            <a:off x="468313" y="2420938"/>
            <a:ext cx="4751387" cy="3846512"/>
          </a:xfrm>
          <a:prstGeom prst="rect">
            <a:avLst/>
          </a:prstGeom>
        </p:spPr>
        <p:txBody>
          <a:bodyPr>
            <a:spAutoFit/>
          </a:bodyPr>
          <a:lstStyle/>
          <a:p>
            <a:pPr marL="360000" algn="just">
              <a:defRPr/>
            </a:pPr>
            <a:r>
              <a:rPr lang="ru-RU" sz="2000" b="1" dirty="0">
                <a:solidFill>
                  <a:srgbClr val="C00000"/>
                </a:solidFill>
                <a:latin typeface="+mj-lt"/>
              </a:rPr>
              <a:t>Неверно:</a:t>
            </a:r>
            <a:r>
              <a:rPr lang="ru-RU" sz="2000" dirty="0">
                <a:solidFill>
                  <a:srgbClr val="C00000"/>
                </a:solidFill>
                <a:latin typeface="+mj-lt"/>
              </a:rPr>
              <a:t> </a:t>
            </a:r>
            <a:r>
              <a:rPr lang="ru-RU" sz="2000" dirty="0">
                <a:solidFill>
                  <a:schemeClr val="bg1"/>
                </a:solidFill>
                <a:latin typeface="+mj-lt"/>
              </a:rPr>
              <a:t>«</a:t>
            </a:r>
            <a:r>
              <a:rPr lang="ru-RU" sz="2000" i="1" dirty="0">
                <a:solidFill>
                  <a:schemeClr val="bg1"/>
                </a:solidFill>
                <a:latin typeface="+mj-lt"/>
              </a:rPr>
              <a:t>Киев был взят войском Батыя и разрушен, что привело к утрате его роли центра русских земель».</a:t>
            </a:r>
          </a:p>
          <a:p>
            <a:pPr marL="360000" algn="just">
              <a:defRPr/>
            </a:pPr>
            <a:endParaRPr lang="ru-RU" sz="2000" i="1" dirty="0">
              <a:solidFill>
                <a:schemeClr val="bg1"/>
              </a:solidFill>
              <a:latin typeface="+mj-lt"/>
            </a:endParaRPr>
          </a:p>
          <a:p>
            <a:pPr marL="360000" algn="just">
              <a:defRPr/>
            </a:pPr>
            <a:r>
              <a:rPr lang="ru-RU" sz="2000" b="1" dirty="0">
                <a:solidFill>
                  <a:srgbClr val="C00000"/>
                </a:solidFill>
                <a:latin typeface="+mj-lt"/>
              </a:rPr>
              <a:t>Комментарий: </a:t>
            </a:r>
            <a:r>
              <a:rPr lang="ru-RU" sz="2000" dirty="0">
                <a:solidFill>
                  <a:schemeClr val="bg1"/>
                </a:solidFill>
                <a:latin typeface="+mj-lt"/>
              </a:rPr>
              <a:t>данный ответ является ошибочным, так как </a:t>
            </a:r>
            <a:r>
              <a:rPr lang="ru-RU" sz="2000" dirty="0" err="1">
                <a:solidFill>
                  <a:schemeClr val="bg1"/>
                </a:solidFill>
                <a:latin typeface="+mj-lt"/>
              </a:rPr>
              <a:t>Батыево</a:t>
            </a:r>
            <a:r>
              <a:rPr lang="ru-RU" sz="2000" dirty="0">
                <a:solidFill>
                  <a:schemeClr val="bg1"/>
                </a:solidFill>
                <a:latin typeface="+mj-lt"/>
              </a:rPr>
              <a:t> нашествие на Русь состоялось не в начале XIII века, а Киев в это время уже утратил роль центра русских земель. </a:t>
            </a:r>
          </a:p>
          <a:p>
            <a:pPr marL="360000" algn="just">
              <a:defRPr/>
            </a:pPr>
            <a:endParaRPr lang="ru-RU" sz="2400" dirty="0">
              <a:latin typeface="+mn-lt"/>
            </a:endParaRPr>
          </a:p>
        </p:txBody>
      </p:sp>
      <p:pic>
        <p:nvPicPr>
          <p:cNvPr id="17412" name="Picture 4" descr="https://pptcloud3.ams3.digitaloceanspaces.com/slides/pics/004/287/358/original/Slide17.jpg?1512358619"/>
          <p:cNvPicPr>
            <a:picLocks noChangeAspect="1" noChangeArrowheads="1"/>
          </p:cNvPicPr>
          <p:nvPr/>
        </p:nvPicPr>
        <p:blipFill>
          <a:blip r:embed="rId2" cstate="email"/>
          <a:srcRect/>
          <a:stretch>
            <a:fillRect/>
          </a:stretch>
        </p:blipFill>
        <p:spPr bwMode="auto">
          <a:xfrm>
            <a:off x="5651500" y="2420938"/>
            <a:ext cx="2816225" cy="3816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Прямоугольник 3"/>
          <p:cNvSpPr>
            <a:spLocks noChangeArrowheads="1"/>
          </p:cNvSpPr>
          <p:nvPr/>
        </p:nvSpPr>
        <p:spPr bwMode="auto">
          <a:xfrm>
            <a:off x="468313" y="476250"/>
            <a:ext cx="8207375" cy="5632450"/>
          </a:xfrm>
          <a:prstGeom prst="rect">
            <a:avLst/>
          </a:prstGeom>
          <a:noFill/>
          <a:ln w="9525">
            <a:noFill/>
            <a:miter lim="800000"/>
            <a:headEnd/>
            <a:tailEnd/>
          </a:ln>
        </p:spPr>
        <p:txBody>
          <a:bodyPr>
            <a:spAutoFit/>
          </a:bodyPr>
          <a:lstStyle/>
          <a:p>
            <a:pPr marL="358775" algn="just"/>
            <a:r>
              <a:rPr lang="ru-RU" sz="2400" b="1">
                <a:solidFill>
                  <a:srgbClr val="C00000"/>
                </a:solidFill>
              </a:rPr>
              <a:t>Неверно</a:t>
            </a:r>
            <a:r>
              <a:rPr lang="ru-RU" sz="2400" b="1" i="1">
                <a:solidFill>
                  <a:srgbClr val="C00000"/>
                </a:solidFill>
              </a:rPr>
              <a:t>:</a:t>
            </a:r>
            <a:r>
              <a:rPr lang="ru-RU" sz="2400" i="1">
                <a:solidFill>
                  <a:schemeClr val="bg1"/>
                </a:solidFill>
              </a:rPr>
              <a:t>«Киев потерял роль центра русских земель в связи с тем, что митрополия была перенесена во Владимир». </a:t>
            </a:r>
          </a:p>
          <a:p>
            <a:pPr marL="358775" algn="just"/>
            <a:endParaRPr lang="ru-RU" sz="2400" i="1">
              <a:solidFill>
                <a:schemeClr val="bg1"/>
              </a:solidFill>
            </a:endParaRPr>
          </a:p>
          <a:p>
            <a:pPr marL="358775" algn="just"/>
            <a:r>
              <a:rPr lang="ru-RU" sz="2400" b="1">
                <a:solidFill>
                  <a:srgbClr val="C00000"/>
                </a:solidFill>
              </a:rPr>
              <a:t>Комментарий:</a:t>
            </a:r>
            <a:r>
              <a:rPr lang="ru-RU" sz="2400">
                <a:solidFill>
                  <a:srgbClr val="C00000"/>
                </a:solidFill>
              </a:rPr>
              <a:t> </a:t>
            </a:r>
            <a:r>
              <a:rPr lang="ru-RU" sz="2400">
                <a:solidFill>
                  <a:schemeClr val="bg1"/>
                </a:solidFill>
              </a:rPr>
              <a:t>но кафедра митрополита была перенесена во Владимир в 1299 г., и это стало последствием утраты прежней роли Киева. Таким образом, давая данный ответ, выпускник перепутал (поменял местами) причину и следствие. </a:t>
            </a:r>
          </a:p>
          <a:p>
            <a:pPr marL="358775" algn="just"/>
            <a:endParaRPr lang="ru-RU" sz="2400">
              <a:solidFill>
                <a:schemeClr val="bg1"/>
              </a:solidFill>
            </a:endParaRPr>
          </a:p>
          <a:p>
            <a:pPr marL="358775" algn="just"/>
            <a:r>
              <a:rPr lang="ru-RU" sz="2400" b="1">
                <a:solidFill>
                  <a:srgbClr val="C00000"/>
                </a:solidFill>
              </a:rPr>
              <a:t>Неверно:</a:t>
            </a:r>
            <a:r>
              <a:rPr lang="ru-RU" sz="2400">
                <a:solidFill>
                  <a:schemeClr val="bg1"/>
                </a:solidFill>
              </a:rPr>
              <a:t> «Князья – участники междоусобных войн не желали переезжать в Киев, он был им нужен только для престижа».</a:t>
            </a:r>
          </a:p>
          <a:p>
            <a:pPr marL="358775" algn="just"/>
            <a:endParaRPr lang="ru-RU" sz="2400">
              <a:solidFill>
                <a:schemeClr val="bg1"/>
              </a:solidFill>
            </a:endParaRPr>
          </a:p>
          <a:p>
            <a:pPr marL="358775" algn="just"/>
            <a:r>
              <a:rPr lang="ru-RU" sz="2400" b="1">
                <a:solidFill>
                  <a:srgbClr val="C00000"/>
                </a:solidFill>
              </a:rPr>
              <a:t>Комментарий:</a:t>
            </a:r>
            <a:r>
              <a:rPr lang="ru-RU" sz="2400">
                <a:solidFill>
                  <a:srgbClr val="C00000"/>
                </a:solidFill>
              </a:rPr>
              <a:t> </a:t>
            </a:r>
            <a:r>
              <a:rPr lang="ru-RU" sz="2400">
                <a:solidFill>
                  <a:schemeClr val="bg1"/>
                </a:solidFill>
              </a:rPr>
              <a:t>подмена причины следствием.</a:t>
            </a:r>
            <a:endParaRPr lang="ru-RU" sz="240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Прямоугольник 9"/>
          <p:cNvSpPr/>
          <p:nvPr/>
        </p:nvSpPr>
        <p:spPr>
          <a:xfrm>
            <a:off x="611188" y="3068638"/>
            <a:ext cx="7921625" cy="3313112"/>
          </a:xfrm>
          <a:prstGeom prst="rect">
            <a:avLst/>
          </a:prstGeom>
          <a:solidFill>
            <a:schemeClr val="accent1">
              <a:alpha val="52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9459" name="Прямоугольник 3"/>
          <p:cNvSpPr>
            <a:spLocks noChangeArrowheads="1"/>
          </p:cNvSpPr>
          <p:nvPr/>
        </p:nvSpPr>
        <p:spPr bwMode="auto">
          <a:xfrm>
            <a:off x="250825" y="1557338"/>
            <a:ext cx="8497888" cy="1200150"/>
          </a:xfrm>
          <a:prstGeom prst="rect">
            <a:avLst/>
          </a:prstGeom>
          <a:noFill/>
          <a:ln w="9525">
            <a:noFill/>
            <a:miter lim="800000"/>
            <a:headEnd/>
            <a:tailEnd/>
          </a:ln>
        </p:spPr>
        <p:txBody>
          <a:bodyPr>
            <a:spAutoFit/>
          </a:bodyPr>
          <a:lstStyle/>
          <a:p>
            <a:pPr algn="ctr"/>
            <a:r>
              <a:rPr lang="ru-RU" sz="2400">
                <a:solidFill>
                  <a:srgbClr val="FFFF00"/>
                </a:solidFill>
              </a:rPr>
              <a:t>Ошибки связаны прежде всего с неумением формулировать аргументы на основе исторических фактов. </a:t>
            </a:r>
            <a:endParaRPr lang="ru-RU" sz="2400" b="1">
              <a:solidFill>
                <a:schemeClr val="bg1"/>
              </a:solidFill>
            </a:endParaRPr>
          </a:p>
        </p:txBody>
      </p:sp>
      <p:sp>
        <p:nvSpPr>
          <p:cNvPr id="19460" name="Прямоугольник 4"/>
          <p:cNvSpPr>
            <a:spLocks noChangeArrowheads="1"/>
          </p:cNvSpPr>
          <p:nvPr/>
        </p:nvSpPr>
        <p:spPr bwMode="auto">
          <a:xfrm>
            <a:off x="1835150" y="476250"/>
            <a:ext cx="6840538" cy="954088"/>
          </a:xfrm>
          <a:prstGeom prst="rect">
            <a:avLst/>
          </a:prstGeom>
          <a:noFill/>
          <a:ln w="9525">
            <a:noFill/>
            <a:miter lim="800000"/>
            <a:headEnd/>
            <a:tailEnd/>
          </a:ln>
        </p:spPr>
        <p:txBody>
          <a:bodyPr>
            <a:spAutoFit/>
          </a:bodyPr>
          <a:lstStyle/>
          <a:p>
            <a:pPr algn="ctr"/>
            <a:r>
              <a:rPr lang="ru-RU" sz="2800" b="1" u="sng">
                <a:solidFill>
                  <a:schemeClr val="bg1"/>
                </a:solidFill>
              </a:rPr>
              <a:t>Задания 24 – наиболее трудное</a:t>
            </a:r>
          </a:p>
          <a:p>
            <a:pPr algn="ctr"/>
            <a:r>
              <a:rPr lang="ru-RU" sz="2800" b="1" u="sng">
                <a:solidFill>
                  <a:schemeClr val="bg1"/>
                </a:solidFill>
              </a:rPr>
              <a:t> в экзаменационной работе</a:t>
            </a:r>
            <a:endParaRPr lang="ru-RU" sz="2800"/>
          </a:p>
        </p:txBody>
      </p:sp>
      <p:pic>
        <p:nvPicPr>
          <p:cNvPr id="19461" name="Picture 6" descr="http://mirmol.ru/wp-content/uploads/2018/08/vakcinacia_vnimanie.png"/>
          <p:cNvPicPr>
            <a:picLocks noChangeAspect="1" noChangeArrowheads="1"/>
          </p:cNvPicPr>
          <p:nvPr/>
        </p:nvPicPr>
        <p:blipFill>
          <a:blip r:embed="rId2" cstate="email"/>
          <a:srcRect/>
          <a:stretch>
            <a:fillRect/>
          </a:stretch>
        </p:blipFill>
        <p:spPr bwMode="auto">
          <a:xfrm>
            <a:off x="755650" y="333375"/>
            <a:ext cx="1116013" cy="1120775"/>
          </a:xfrm>
          <a:prstGeom prst="rect">
            <a:avLst/>
          </a:prstGeom>
          <a:noFill/>
          <a:ln w="9525">
            <a:noFill/>
            <a:miter lim="800000"/>
            <a:headEnd/>
            <a:tailEnd/>
          </a:ln>
        </p:spPr>
      </p:pic>
      <p:sp>
        <p:nvSpPr>
          <p:cNvPr id="19462" name="Прямоугольник 8"/>
          <p:cNvSpPr>
            <a:spLocks noChangeArrowheads="1"/>
          </p:cNvSpPr>
          <p:nvPr/>
        </p:nvSpPr>
        <p:spPr bwMode="auto">
          <a:xfrm>
            <a:off x="684213" y="3068638"/>
            <a:ext cx="7775575" cy="3170237"/>
          </a:xfrm>
          <a:prstGeom prst="rect">
            <a:avLst/>
          </a:prstGeom>
          <a:noFill/>
          <a:ln w="9525">
            <a:noFill/>
            <a:miter lim="800000"/>
            <a:headEnd/>
            <a:tailEnd/>
          </a:ln>
        </p:spPr>
        <p:txBody>
          <a:bodyPr>
            <a:spAutoFit/>
          </a:bodyPr>
          <a:lstStyle/>
          <a:p>
            <a:pPr algn="just"/>
            <a:r>
              <a:rPr lang="ru-RU" sz="2000" b="1" u="sng">
                <a:solidFill>
                  <a:schemeClr val="bg1"/>
                </a:solidFill>
              </a:rPr>
              <a:t>Задание 2018 г. (Пример 19)</a:t>
            </a:r>
            <a:r>
              <a:rPr lang="ru-RU" sz="2000" b="1">
                <a:solidFill>
                  <a:schemeClr val="bg1"/>
                </a:solidFill>
              </a:rPr>
              <a:t> </a:t>
            </a:r>
            <a:r>
              <a:rPr lang="ru-RU" sz="2000">
                <a:solidFill>
                  <a:schemeClr val="bg1"/>
                </a:solidFill>
              </a:rPr>
              <a:t>По историческим вопросам высказываются различные, часто противоречивые точки зрения. Ниже приведена одна из противоречивых точек зрения.</a:t>
            </a:r>
            <a:r>
              <a:rPr lang="ru-RU" sz="2000" b="1">
                <a:solidFill>
                  <a:schemeClr val="bg1"/>
                </a:solidFill>
              </a:rPr>
              <a:t> </a:t>
            </a:r>
            <a:r>
              <a:rPr lang="ru-RU" sz="2000" b="1" i="1">
                <a:solidFill>
                  <a:srgbClr val="FFFF00"/>
                </a:solidFill>
              </a:rPr>
              <a:t>«Петру I не удалось заложить основы для дальнейшего успешного развития экономики страны».</a:t>
            </a:r>
          </a:p>
          <a:p>
            <a:pPr algn="just"/>
            <a:r>
              <a:rPr lang="ru-RU" sz="2000" b="1">
                <a:solidFill>
                  <a:schemeClr val="bg1"/>
                </a:solidFill>
              </a:rPr>
              <a:t> </a:t>
            </a:r>
            <a:r>
              <a:rPr lang="ru-RU" sz="2000">
                <a:solidFill>
                  <a:schemeClr val="bg1"/>
                </a:solidFill>
              </a:rPr>
              <a:t>Используя исторические знания, приведите два аргумента, которыми можно подтвердить данную точку зрения, и два аргумента, которыми можно опровергнуть её. При изложении аргументов обязательно используйте исторические факты. Ответ запишите в следующем виде.</a:t>
            </a:r>
            <a:endParaRPr lang="ru-RU" sz="200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Прямоугольник 2"/>
          <p:cNvSpPr>
            <a:spLocks noChangeArrowheads="1"/>
          </p:cNvSpPr>
          <p:nvPr/>
        </p:nvSpPr>
        <p:spPr bwMode="auto">
          <a:xfrm>
            <a:off x="755650" y="260350"/>
            <a:ext cx="7704138" cy="1754188"/>
          </a:xfrm>
          <a:prstGeom prst="rect">
            <a:avLst/>
          </a:prstGeom>
          <a:noFill/>
          <a:ln w="9525">
            <a:noFill/>
            <a:miter lim="800000"/>
            <a:headEnd/>
            <a:tailEnd/>
          </a:ln>
        </p:spPr>
        <p:txBody>
          <a:bodyPr>
            <a:spAutoFit/>
          </a:bodyPr>
          <a:lstStyle/>
          <a:p>
            <a:pPr algn="ctr"/>
            <a:r>
              <a:rPr lang="ru-RU" b="1">
                <a:solidFill>
                  <a:srgbClr val="FFFF00"/>
                </a:solidFill>
              </a:rPr>
              <a:t>Типичной ошибкой при аргументации данной точки зрения (пример 19) является приведение выпускником фактов без объяснения, как именно они связаны с аргументируемой точкой зрения. В ряде случаев это объяснение присутствовало, но имело формальный характер и заключалось по сути в цитировании части данной в задании точки зрения. </a:t>
            </a:r>
          </a:p>
        </p:txBody>
      </p:sp>
      <p:sp>
        <p:nvSpPr>
          <p:cNvPr id="4" name="Прямоугольник 3"/>
          <p:cNvSpPr/>
          <p:nvPr/>
        </p:nvSpPr>
        <p:spPr>
          <a:xfrm>
            <a:off x="395288" y="2133600"/>
            <a:ext cx="8240712" cy="1322388"/>
          </a:xfrm>
          <a:prstGeom prst="rect">
            <a:avLst/>
          </a:prstGeom>
        </p:spPr>
        <p:txBody>
          <a:bodyPr>
            <a:spAutoFit/>
          </a:bodyPr>
          <a:lstStyle/>
          <a:p>
            <a:pPr algn="just">
              <a:defRPr/>
            </a:pPr>
            <a:r>
              <a:rPr lang="ru-RU" sz="2000" b="1" dirty="0">
                <a:solidFill>
                  <a:srgbClr val="C00000"/>
                </a:solidFill>
                <a:latin typeface="+mj-lt"/>
              </a:rPr>
              <a:t>Неверно:</a:t>
            </a:r>
            <a:r>
              <a:rPr lang="ru-RU" sz="2000" b="1" dirty="0">
                <a:solidFill>
                  <a:prstClr val="black"/>
                </a:solidFill>
                <a:latin typeface="+mj-lt"/>
              </a:rPr>
              <a:t> </a:t>
            </a:r>
            <a:r>
              <a:rPr lang="ru-RU" sz="2000" b="1" i="1" dirty="0">
                <a:solidFill>
                  <a:prstClr val="black"/>
                </a:solidFill>
                <a:latin typeface="+mj-lt"/>
              </a:rPr>
              <a:t>«</a:t>
            </a:r>
            <a:r>
              <a:rPr lang="ru-RU" sz="2000" i="1" dirty="0">
                <a:solidFill>
                  <a:prstClr val="black"/>
                </a:solidFill>
                <a:latin typeface="+mj-lt"/>
              </a:rPr>
              <a:t>В результате проведения Петром I податной реформы, введения паспортной системы для крестьян в России произошло усиление крепостничества, которое мешало дальнейшему развитию экономики страны». </a:t>
            </a:r>
            <a:endParaRPr lang="ru-RU" sz="2000" i="1" dirty="0">
              <a:latin typeface="+mj-lt"/>
            </a:endParaRPr>
          </a:p>
        </p:txBody>
      </p:sp>
      <p:sp>
        <p:nvSpPr>
          <p:cNvPr id="21508" name="Прямоугольник 4"/>
          <p:cNvSpPr>
            <a:spLocks noChangeArrowheads="1"/>
          </p:cNvSpPr>
          <p:nvPr/>
        </p:nvSpPr>
        <p:spPr bwMode="auto">
          <a:xfrm>
            <a:off x="395288" y="3933825"/>
            <a:ext cx="8353425" cy="2584450"/>
          </a:xfrm>
          <a:prstGeom prst="rect">
            <a:avLst/>
          </a:prstGeom>
          <a:noFill/>
          <a:ln w="9525">
            <a:noFill/>
            <a:miter lim="800000"/>
            <a:headEnd/>
            <a:tailEnd/>
          </a:ln>
        </p:spPr>
        <p:txBody>
          <a:bodyPr>
            <a:spAutoFit/>
          </a:bodyPr>
          <a:lstStyle/>
          <a:p>
            <a:pPr algn="just"/>
            <a:r>
              <a:rPr lang="ru-RU" b="1">
                <a:solidFill>
                  <a:srgbClr val="C00000"/>
                </a:solidFill>
              </a:rPr>
              <a:t>Комментарий:</a:t>
            </a:r>
            <a:r>
              <a:rPr lang="ru-RU" b="1">
                <a:solidFill>
                  <a:schemeClr val="bg1"/>
                </a:solidFill>
              </a:rPr>
              <a:t> </a:t>
            </a:r>
            <a:r>
              <a:rPr lang="ru-RU">
                <a:solidFill>
                  <a:schemeClr val="bg1"/>
                </a:solidFill>
              </a:rPr>
              <a:t>в данном случае мы видим лишь формальную связь между приведенными фактами и аргументируемой точкой зрения: выпускник приводит факты, а затем «прикрепляет» к этим фактам часть аргументируемой точки зрения («которое мешало дальнейшему развитию экономики страны»), не объясняя, почему усиление крепостничества мешало дальнейшему развитию экономики страны. Однако данное объяснение необходимо, без него непонятна (и даже в некоторых аспектах спорна) отрицательная роль крепостничества для дальнейшего развития экономики.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68313" y="620713"/>
            <a:ext cx="8064500" cy="2246312"/>
          </a:xfrm>
          <a:prstGeom prst="rect">
            <a:avLst/>
          </a:prstGeom>
        </p:spPr>
        <p:txBody>
          <a:bodyPr>
            <a:spAutoFit/>
          </a:bodyPr>
          <a:lstStyle/>
          <a:p>
            <a:pPr algn="just">
              <a:defRPr/>
            </a:pPr>
            <a:r>
              <a:rPr lang="ru-RU" sz="2000" b="1" dirty="0">
                <a:solidFill>
                  <a:srgbClr val="C00000"/>
                </a:solidFill>
                <a:latin typeface="+mj-lt"/>
              </a:rPr>
              <a:t>Верно: </a:t>
            </a:r>
            <a:r>
              <a:rPr lang="ru-RU" sz="2000" b="1" dirty="0">
                <a:solidFill>
                  <a:schemeClr val="bg1"/>
                </a:solidFill>
                <a:latin typeface="+mj-lt"/>
              </a:rPr>
              <a:t>«В результате проведения Петром I податной реформы, введения паспортной системы для крестьян в России произошло усиление крепостничества, которое замедляло становление  капиталистического производства: препятствовало складыванию рынка свободной рабочей силы, без чего дальнейшее успешное развитие экономики было затруднено». </a:t>
            </a:r>
            <a:endParaRPr lang="ru-RU" sz="2000" dirty="0">
              <a:latin typeface="+mj-lt"/>
            </a:endParaRPr>
          </a:p>
        </p:txBody>
      </p:sp>
      <p:pic>
        <p:nvPicPr>
          <p:cNvPr id="22531" name="Picture 4" descr="http://kultprivet.ru/pictures/997/%D0%A6%D0%B0%D1%80%D1%8C-%D1%80%D0%B5%D1%84%D0%BE%D1%80%D0%BC%D0%B0%D1%82%D0%BE%D1%80-801x1024.jpg"/>
          <p:cNvPicPr>
            <a:picLocks noChangeAspect="1" noChangeArrowheads="1"/>
          </p:cNvPicPr>
          <p:nvPr/>
        </p:nvPicPr>
        <p:blipFill>
          <a:blip r:embed="rId2" cstate="email"/>
          <a:srcRect/>
          <a:stretch>
            <a:fillRect/>
          </a:stretch>
        </p:blipFill>
        <p:spPr bwMode="auto">
          <a:xfrm>
            <a:off x="3563938" y="3141663"/>
            <a:ext cx="2703512" cy="34559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288" y="333375"/>
            <a:ext cx="8229600" cy="3646488"/>
          </a:xfrm>
        </p:spPr>
        <p:txBody>
          <a:bodyPr>
            <a:normAutofit fontScale="25000" lnSpcReduction="20000"/>
          </a:bodyPr>
          <a:lstStyle/>
          <a:p>
            <a:pPr marL="144000" indent="0" algn="just" eaLnBrk="1" fontAlgn="auto" hangingPunct="1">
              <a:spcAft>
                <a:spcPts val="0"/>
              </a:spcAft>
              <a:buClr>
                <a:schemeClr val="tx1">
                  <a:shade val="95000"/>
                </a:schemeClr>
              </a:buClr>
              <a:buFont typeface="Wingdings 2" pitchFamily="18" charset="2"/>
              <a:buNone/>
              <a:defRPr/>
            </a:pPr>
            <a:r>
              <a:rPr lang="ru-RU" sz="8000" b="1" dirty="0" smtClean="0">
                <a:solidFill>
                  <a:srgbClr val="C00000"/>
                </a:solidFill>
                <a:latin typeface="+mj-lt"/>
              </a:rPr>
              <a:t>Неверно:</a:t>
            </a:r>
            <a:r>
              <a:rPr lang="ru-RU" sz="8000" dirty="0" smtClean="0">
                <a:solidFill>
                  <a:schemeClr val="bg1"/>
                </a:solidFill>
                <a:latin typeface="+mj-lt"/>
              </a:rPr>
              <a:t> «Победа в Северной войне обеспечила России надёжный выход к Балтийскому морю, что благоприятно сказалось на развитии экономики страны в будущем». </a:t>
            </a:r>
          </a:p>
          <a:p>
            <a:pPr marL="144000" indent="0" algn="just" eaLnBrk="1" fontAlgn="auto" hangingPunct="1">
              <a:spcAft>
                <a:spcPts val="0"/>
              </a:spcAft>
              <a:buClr>
                <a:schemeClr val="tx1">
                  <a:shade val="95000"/>
                </a:schemeClr>
              </a:buClr>
              <a:buFont typeface="Wingdings 2" pitchFamily="18" charset="2"/>
              <a:buNone/>
              <a:defRPr/>
            </a:pPr>
            <a:endParaRPr lang="ru-RU" sz="3600" dirty="0" smtClean="0">
              <a:solidFill>
                <a:schemeClr val="bg1"/>
              </a:solidFill>
              <a:latin typeface="+mj-lt"/>
            </a:endParaRPr>
          </a:p>
          <a:p>
            <a:pPr marL="144000" indent="0" algn="just" eaLnBrk="1" fontAlgn="auto" hangingPunct="1">
              <a:spcAft>
                <a:spcPts val="0"/>
              </a:spcAft>
              <a:buClr>
                <a:schemeClr val="tx1">
                  <a:shade val="95000"/>
                </a:schemeClr>
              </a:buClr>
              <a:buFont typeface="Wingdings 2" pitchFamily="18" charset="2"/>
              <a:buNone/>
              <a:defRPr/>
            </a:pPr>
            <a:r>
              <a:rPr lang="ru-RU" sz="8000" b="1" dirty="0" smtClean="0">
                <a:solidFill>
                  <a:srgbClr val="C00000"/>
                </a:solidFill>
                <a:latin typeface="+mj-lt"/>
              </a:rPr>
              <a:t>Комментарий: </a:t>
            </a:r>
            <a:r>
              <a:rPr lang="ru-RU" sz="8000" dirty="0" smtClean="0">
                <a:solidFill>
                  <a:schemeClr val="bg1"/>
                </a:solidFill>
                <a:latin typeface="+mj-lt"/>
              </a:rPr>
              <a:t>в данном примере также приведен только факт и переписана часть данной в задании точки зрения, но нет объяснения, почему получение выхода к Балтийскому морю благоприятно сказалось на развитии экономики страны в будущем. </a:t>
            </a:r>
          </a:p>
          <a:p>
            <a:pPr marL="144000" indent="0" algn="just" eaLnBrk="1" fontAlgn="auto" hangingPunct="1">
              <a:spcAft>
                <a:spcPts val="0"/>
              </a:spcAft>
              <a:buClr>
                <a:schemeClr val="tx1">
                  <a:shade val="95000"/>
                </a:schemeClr>
              </a:buClr>
              <a:buFont typeface="Wingdings 2" pitchFamily="18" charset="2"/>
              <a:buNone/>
              <a:defRPr/>
            </a:pPr>
            <a:endParaRPr lang="ru-RU" sz="3600" dirty="0" smtClean="0">
              <a:solidFill>
                <a:schemeClr val="bg1"/>
              </a:solidFill>
              <a:latin typeface="+mj-lt"/>
            </a:endParaRPr>
          </a:p>
          <a:p>
            <a:pPr marL="144000" indent="0" algn="just" eaLnBrk="1" fontAlgn="auto" hangingPunct="1">
              <a:spcAft>
                <a:spcPts val="0"/>
              </a:spcAft>
              <a:buClr>
                <a:schemeClr val="tx1">
                  <a:shade val="95000"/>
                </a:schemeClr>
              </a:buClr>
              <a:buFont typeface="Wingdings 2" pitchFamily="18" charset="2"/>
              <a:buNone/>
              <a:defRPr/>
            </a:pPr>
            <a:r>
              <a:rPr lang="ru-RU" sz="8000" b="1" dirty="0" smtClean="0">
                <a:solidFill>
                  <a:srgbClr val="C00000"/>
                </a:solidFill>
                <a:latin typeface="+mj-lt"/>
              </a:rPr>
              <a:t>Верно: </a:t>
            </a:r>
            <a:r>
              <a:rPr lang="ru-RU" sz="8000" dirty="0" smtClean="0">
                <a:solidFill>
                  <a:schemeClr val="bg1"/>
                </a:solidFill>
                <a:latin typeface="+mj-lt"/>
              </a:rPr>
              <a:t>«Победа в Северной войне обеспечила России надёжный выход к Балтийскому морю, это способствовало активизации торговли со странами Европы, что благоприятно сказалось на развитии экономики страны в будущем». </a:t>
            </a:r>
          </a:p>
          <a:p>
            <a:pPr marL="548640" indent="-411480" eaLnBrk="1" fontAlgn="auto" hangingPunct="1">
              <a:spcAft>
                <a:spcPts val="0"/>
              </a:spcAft>
              <a:buClr>
                <a:schemeClr val="tx1">
                  <a:shade val="95000"/>
                </a:schemeClr>
              </a:buClr>
              <a:buFont typeface="Wingdings 2"/>
              <a:buChar char=""/>
              <a:defRPr/>
            </a:pPr>
            <a:endParaRPr lang="ru-RU" sz="4800" b="1" dirty="0">
              <a:solidFill>
                <a:schemeClr val="bg1"/>
              </a:solidFill>
            </a:endParaRPr>
          </a:p>
        </p:txBody>
      </p:sp>
      <p:pic>
        <p:nvPicPr>
          <p:cNvPr id="23555" name="Picture 4" descr="http://900igr.net/up/datas/107334/001.jpg"/>
          <p:cNvPicPr>
            <a:picLocks noChangeAspect="1" noChangeArrowheads="1"/>
          </p:cNvPicPr>
          <p:nvPr/>
        </p:nvPicPr>
        <p:blipFill>
          <a:blip r:embed="rId2" cstate="email"/>
          <a:srcRect/>
          <a:stretch>
            <a:fillRect/>
          </a:stretch>
        </p:blipFill>
        <p:spPr bwMode="auto">
          <a:xfrm>
            <a:off x="2484438" y="3860800"/>
            <a:ext cx="4359275" cy="25923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250825" y="333375"/>
            <a:ext cx="8569325" cy="11239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24579" name="Прямоугольник 4"/>
          <p:cNvSpPr>
            <a:spLocks noChangeArrowheads="1"/>
          </p:cNvSpPr>
          <p:nvPr/>
        </p:nvSpPr>
        <p:spPr bwMode="auto">
          <a:xfrm>
            <a:off x="214313" y="1700213"/>
            <a:ext cx="8678862" cy="4710112"/>
          </a:xfrm>
          <a:prstGeom prst="rect">
            <a:avLst/>
          </a:prstGeom>
          <a:noFill/>
          <a:ln w="9525">
            <a:noFill/>
            <a:miter lim="800000"/>
            <a:headEnd/>
            <a:tailEnd/>
          </a:ln>
        </p:spPr>
        <p:txBody>
          <a:bodyPr>
            <a:spAutoFit/>
          </a:bodyPr>
          <a:lstStyle/>
          <a:p>
            <a:pPr algn="just"/>
            <a:r>
              <a:rPr lang="ru-RU" sz="2000" b="1">
                <a:solidFill>
                  <a:srgbClr val="C00000"/>
                </a:solidFill>
              </a:rPr>
              <a:t>Неверно: </a:t>
            </a:r>
            <a:r>
              <a:rPr lang="ru-RU" sz="2000">
                <a:solidFill>
                  <a:schemeClr val="bg1"/>
                </a:solidFill>
              </a:rPr>
              <a:t>«К середине XVIII в. Россия вышла на второе место в мире по выплавке чугуна, что в значительной мере было заслугой Петра I». </a:t>
            </a:r>
          </a:p>
          <a:p>
            <a:pPr algn="just"/>
            <a:endParaRPr lang="ru-RU" sz="2000">
              <a:solidFill>
                <a:schemeClr val="bg1"/>
              </a:solidFill>
            </a:endParaRPr>
          </a:p>
          <a:p>
            <a:pPr algn="just"/>
            <a:r>
              <a:rPr lang="ru-RU" sz="2000" b="1">
                <a:solidFill>
                  <a:srgbClr val="C00000"/>
                </a:solidFill>
              </a:rPr>
              <a:t>Комментарий:</a:t>
            </a:r>
            <a:r>
              <a:rPr lang="ru-RU" sz="2000">
                <a:solidFill>
                  <a:schemeClr val="bg1"/>
                </a:solidFill>
              </a:rPr>
              <a:t> В данном случае в аргументе совершенно не отражена роль преобразований, происходивших в эпоху Петра I, в названном успехе, проявившемся уже после смерти Петра I. Вместо этого приведена только часть самой точки зрения (общее положение «…что в значительной мере было заслугой Петра I», без достаточной конкретизации). Однако аргументируемая точка зрения предполагает, что в ней должны использоваться факты, относящиеся к преобразованиям, проводимым при Петре I, сама точка зрения содержит указание на это («Петру I не удалось заложить основы…»). Если эти факты отсутствуют, то положение становится спорным: действительно ли указанное достижение в производстве чугуна связано с деятельностью Петра I? </a:t>
            </a:r>
          </a:p>
        </p:txBody>
      </p:sp>
      <p:sp>
        <p:nvSpPr>
          <p:cNvPr id="24580" name="Прямоугольник 5"/>
          <p:cNvSpPr>
            <a:spLocks noChangeArrowheads="1"/>
          </p:cNvSpPr>
          <p:nvPr/>
        </p:nvSpPr>
        <p:spPr bwMode="auto">
          <a:xfrm>
            <a:off x="468313" y="404813"/>
            <a:ext cx="8207375" cy="923925"/>
          </a:xfrm>
          <a:prstGeom prst="rect">
            <a:avLst/>
          </a:prstGeom>
          <a:noFill/>
          <a:ln w="9525">
            <a:noFill/>
            <a:miter lim="800000"/>
            <a:headEnd/>
            <a:tailEnd/>
          </a:ln>
        </p:spPr>
        <p:txBody>
          <a:bodyPr>
            <a:spAutoFit/>
          </a:bodyPr>
          <a:lstStyle/>
          <a:p>
            <a:pPr algn="just"/>
            <a:r>
              <a:rPr lang="ru-RU" b="1">
                <a:solidFill>
                  <a:srgbClr val="FFFF00"/>
                </a:solidFill>
              </a:rPr>
              <a:t>Еще одним распространенным ошибочным ответом при аргументации данной точки зрения было указание положений, в которых не шла речь о деятельности Петра I.</a:t>
            </a:r>
            <a:endParaRPr lang="ru-RU" b="1">
              <a:solidFill>
                <a:schemeClr val="bg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Прямоугольник 3"/>
          <p:cNvSpPr>
            <a:spLocks noChangeArrowheads="1"/>
          </p:cNvSpPr>
          <p:nvPr/>
        </p:nvSpPr>
        <p:spPr bwMode="auto">
          <a:xfrm>
            <a:off x="684213" y="1628775"/>
            <a:ext cx="7848600" cy="3786188"/>
          </a:xfrm>
          <a:prstGeom prst="rect">
            <a:avLst/>
          </a:prstGeom>
          <a:noFill/>
          <a:ln w="9525">
            <a:noFill/>
            <a:miter lim="800000"/>
            <a:headEnd/>
            <a:tailEnd/>
          </a:ln>
        </p:spPr>
        <p:txBody>
          <a:bodyPr>
            <a:spAutoFit/>
          </a:bodyPr>
          <a:lstStyle/>
          <a:p>
            <a:pPr algn="just"/>
            <a:r>
              <a:rPr lang="ru-RU" sz="2400" b="1">
                <a:solidFill>
                  <a:srgbClr val="C00000"/>
                </a:solidFill>
              </a:rPr>
              <a:t>Верно: </a:t>
            </a:r>
            <a:r>
              <a:rPr lang="ru-RU" sz="2400">
                <a:solidFill>
                  <a:schemeClr val="bg1"/>
                </a:solidFill>
              </a:rPr>
              <a:t>«В период правления Петра I были построены чугунолитейные заводы на берегу Онежского озера, на Урале, что способствовало накоплению опыта в чугунолитейном деле, совершенствованию технологий, подготовке специалистов. Использование этого опыта сыграло важную роль в дальнейшем развитии чугунолитейного производства, к середине XVIII в. Россия вышла на второе место в мире по выплавке чугуна». </a:t>
            </a:r>
            <a:endParaRPr lang="ru-RU" sz="24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srcRect t="4819" r="5000" b="3613"/>
          <a:stretch>
            <a:fillRect/>
          </a:stretch>
        </p:blipFill>
        <p:spPr bwMode="auto">
          <a:xfrm>
            <a:off x="2195513" y="928688"/>
            <a:ext cx="4176712" cy="5568950"/>
          </a:xfrm>
          <a:prstGeom prst="rect">
            <a:avLst/>
          </a:prstGeom>
          <a:noFill/>
          <a:ln w="9525">
            <a:noFill/>
            <a:miter lim="800000"/>
            <a:headEnd/>
            <a:tailEnd/>
          </a:ln>
        </p:spPr>
      </p:pic>
      <p:sp>
        <p:nvSpPr>
          <p:cNvPr id="7171" name="Прямоугольник 5"/>
          <p:cNvSpPr>
            <a:spLocks noChangeArrowheads="1"/>
          </p:cNvSpPr>
          <p:nvPr/>
        </p:nvSpPr>
        <p:spPr bwMode="auto">
          <a:xfrm>
            <a:off x="2916238" y="333375"/>
            <a:ext cx="2643187" cy="460375"/>
          </a:xfrm>
          <a:prstGeom prst="rect">
            <a:avLst/>
          </a:prstGeom>
          <a:noFill/>
          <a:ln w="9525">
            <a:noFill/>
            <a:miter lim="800000"/>
            <a:headEnd/>
            <a:tailEnd/>
          </a:ln>
        </p:spPr>
        <p:txBody>
          <a:bodyPr wrap="none">
            <a:spAutoFit/>
          </a:bodyPr>
          <a:lstStyle/>
          <a:p>
            <a:r>
              <a:rPr lang="ru-RU" sz="2400" b="1">
                <a:solidFill>
                  <a:schemeClr val="bg1"/>
                </a:solidFill>
              </a:rPr>
              <a:t>Результаты ЕГЭ</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15900" y="549275"/>
            <a:ext cx="8748713" cy="4892675"/>
          </a:xfrm>
          <a:prstGeom prst="rect">
            <a:avLst/>
          </a:prstGeom>
        </p:spPr>
        <p:txBody>
          <a:bodyPr>
            <a:spAutoFit/>
          </a:bodyPr>
          <a:lstStyle/>
          <a:p>
            <a:pPr marL="180000" algn="just" fontAlgn="auto">
              <a:spcAft>
                <a:spcPts val="0"/>
              </a:spcAft>
              <a:buClr>
                <a:schemeClr val="tx1">
                  <a:shade val="95000"/>
                </a:schemeClr>
              </a:buClr>
              <a:defRPr/>
            </a:pPr>
            <a:r>
              <a:rPr lang="ru-RU" sz="2400" b="1" dirty="0">
                <a:solidFill>
                  <a:srgbClr val="C00000"/>
                </a:solidFill>
                <a:latin typeface="Arial" pitchFamily="34" charset="0"/>
              </a:rPr>
              <a:t>Неверно:</a:t>
            </a:r>
            <a:r>
              <a:rPr lang="ru-RU" sz="2400" dirty="0">
                <a:solidFill>
                  <a:schemeClr val="bg1"/>
                </a:solidFill>
                <a:latin typeface="Arial" pitchFamily="34" charset="0"/>
              </a:rPr>
              <a:t> «При Петре I были построены только металлургические заводы на Урале, которые были нужны, чтобы одержать победу в Северной войне. Другие отрасли промышленности почти не развивались, их развитие относится к периоду после смерти Петра». </a:t>
            </a:r>
          </a:p>
          <a:p>
            <a:pPr marL="180000" algn="just" fontAlgn="auto">
              <a:spcAft>
                <a:spcPts val="0"/>
              </a:spcAft>
              <a:buClr>
                <a:schemeClr val="tx1">
                  <a:shade val="95000"/>
                </a:schemeClr>
              </a:buClr>
              <a:defRPr/>
            </a:pPr>
            <a:endParaRPr lang="ru-RU" sz="2400" b="1" dirty="0">
              <a:solidFill>
                <a:srgbClr val="C00000"/>
              </a:solidFill>
              <a:latin typeface="Arial" pitchFamily="34" charset="0"/>
            </a:endParaRPr>
          </a:p>
          <a:p>
            <a:pPr marL="180000" algn="just" fontAlgn="auto">
              <a:spcAft>
                <a:spcPts val="0"/>
              </a:spcAft>
              <a:buClr>
                <a:schemeClr val="tx1">
                  <a:shade val="95000"/>
                </a:schemeClr>
              </a:buClr>
              <a:defRPr/>
            </a:pPr>
            <a:r>
              <a:rPr lang="ru-RU" sz="2400" b="1" dirty="0">
                <a:solidFill>
                  <a:srgbClr val="C00000"/>
                </a:solidFill>
                <a:latin typeface="Arial" pitchFamily="34" charset="0"/>
              </a:rPr>
              <a:t>Комментарий:</a:t>
            </a:r>
            <a:r>
              <a:rPr lang="ru-RU" sz="2400" dirty="0">
                <a:solidFill>
                  <a:schemeClr val="bg1"/>
                </a:solidFill>
                <a:latin typeface="Arial" pitchFamily="34" charset="0"/>
              </a:rPr>
              <a:t> данный аргумент основан на неверном факте (отрицание строительства других предприятий при Петре I) и поэтому является неправильным по своей сути. На самом деле в период правления Петра I появились новые отрасли промышленности: производство бумаги, кораблестроение, изготовление шелковых и шерстяных тканей и др.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23850" y="1341438"/>
            <a:ext cx="8280400" cy="1938337"/>
          </a:xfrm>
          <a:prstGeom prst="rect">
            <a:avLst/>
          </a:prstGeom>
        </p:spPr>
        <p:txBody>
          <a:bodyPr>
            <a:spAutoFit/>
          </a:bodyPr>
          <a:lstStyle/>
          <a:p>
            <a:pPr marL="180000" algn="just" fontAlgn="auto">
              <a:spcAft>
                <a:spcPts val="0"/>
              </a:spcAft>
              <a:buClr>
                <a:schemeClr val="tx1">
                  <a:shade val="95000"/>
                </a:schemeClr>
              </a:buClr>
              <a:defRPr/>
            </a:pPr>
            <a:r>
              <a:rPr lang="ru-RU" sz="2400" b="1" dirty="0">
                <a:solidFill>
                  <a:srgbClr val="C00000"/>
                </a:solidFill>
                <a:latin typeface="Arial" pitchFamily="34" charset="0"/>
              </a:rPr>
              <a:t>Неверно:</a:t>
            </a:r>
            <a:r>
              <a:rPr lang="ru-RU" sz="2400" dirty="0">
                <a:solidFill>
                  <a:schemeClr val="bg1"/>
                </a:solidFill>
                <a:latin typeface="Arial" pitchFamily="34" charset="0"/>
              </a:rPr>
              <a:t>«При Петре I был построен Волго-Донской канал, связавший реки бассейна Волги с Балтийским морем. Это способствовало развитию торговли, в том числе и в последующие исторические периоды».</a:t>
            </a:r>
          </a:p>
          <a:p>
            <a:pPr marL="180000" algn="just" fontAlgn="auto">
              <a:spcAft>
                <a:spcPts val="0"/>
              </a:spcAft>
              <a:buClr>
                <a:schemeClr val="tx1">
                  <a:shade val="95000"/>
                </a:schemeClr>
              </a:buClr>
              <a:defRPr/>
            </a:pPr>
            <a:r>
              <a:rPr lang="ru-RU" sz="2400" dirty="0">
                <a:solidFill>
                  <a:schemeClr val="bg1"/>
                </a:solidFill>
                <a:latin typeface="Arial" pitchFamily="34" charset="0"/>
              </a:rPr>
              <a:t> </a:t>
            </a:r>
          </a:p>
        </p:txBody>
      </p:sp>
      <p:sp>
        <p:nvSpPr>
          <p:cNvPr id="5" name="Прямоугольник 4"/>
          <p:cNvSpPr/>
          <p:nvPr/>
        </p:nvSpPr>
        <p:spPr>
          <a:xfrm>
            <a:off x="827088" y="404813"/>
            <a:ext cx="7632700" cy="830262"/>
          </a:xfrm>
          <a:prstGeom prst="rect">
            <a:avLst/>
          </a:prstGeom>
        </p:spPr>
        <p:txBody>
          <a:bodyPr>
            <a:spAutoFit/>
          </a:bodyPr>
          <a:lstStyle/>
          <a:p>
            <a:pPr marL="180000" algn="just" fontAlgn="auto">
              <a:spcAft>
                <a:spcPts val="0"/>
              </a:spcAft>
              <a:buClr>
                <a:schemeClr val="tx1">
                  <a:shade val="95000"/>
                </a:schemeClr>
              </a:buClr>
              <a:defRPr/>
            </a:pPr>
            <a:r>
              <a:rPr lang="ru-RU" sz="2400" dirty="0">
                <a:solidFill>
                  <a:srgbClr val="FFFF00"/>
                </a:solidFill>
                <a:latin typeface="Arial" pitchFamily="34" charset="0"/>
              </a:rPr>
              <a:t>Не будет засчитан аргумент, если в нем искажено какое-либо важное обстоятельство. </a:t>
            </a:r>
          </a:p>
        </p:txBody>
      </p:sp>
      <p:pic>
        <p:nvPicPr>
          <p:cNvPr id="27652" name="Picture 2" descr="http://itd3.mycdn.me/image?id=839285522175&amp;t=20&amp;plc=WEB&amp;tkn=*IiJjQepzMov0yWiEi_Qjq9zwm-o"/>
          <p:cNvPicPr>
            <a:picLocks noChangeAspect="1" noChangeArrowheads="1"/>
          </p:cNvPicPr>
          <p:nvPr/>
        </p:nvPicPr>
        <p:blipFill>
          <a:blip r:embed="rId2" cstate="email"/>
          <a:srcRect/>
          <a:stretch>
            <a:fillRect/>
          </a:stretch>
        </p:blipFill>
        <p:spPr bwMode="auto">
          <a:xfrm>
            <a:off x="4140200" y="2924175"/>
            <a:ext cx="4332288" cy="3241675"/>
          </a:xfrm>
          <a:prstGeom prst="rect">
            <a:avLst/>
          </a:prstGeom>
          <a:noFill/>
          <a:ln w="9525">
            <a:noFill/>
            <a:miter lim="800000"/>
            <a:headEnd/>
            <a:tailEnd/>
          </a:ln>
        </p:spPr>
      </p:pic>
      <p:sp>
        <p:nvSpPr>
          <p:cNvPr id="27653" name="Прямоугольник 6"/>
          <p:cNvSpPr>
            <a:spLocks noChangeArrowheads="1"/>
          </p:cNvSpPr>
          <p:nvPr/>
        </p:nvSpPr>
        <p:spPr bwMode="auto">
          <a:xfrm>
            <a:off x="468313" y="3284538"/>
            <a:ext cx="3671887" cy="2678112"/>
          </a:xfrm>
          <a:prstGeom prst="rect">
            <a:avLst/>
          </a:prstGeom>
          <a:noFill/>
          <a:ln w="9525">
            <a:noFill/>
            <a:miter lim="800000"/>
            <a:headEnd/>
            <a:tailEnd/>
          </a:ln>
        </p:spPr>
        <p:txBody>
          <a:bodyPr>
            <a:spAutoFit/>
          </a:bodyPr>
          <a:lstStyle/>
          <a:p>
            <a:r>
              <a:rPr lang="ru-RU" sz="2400" b="1">
                <a:solidFill>
                  <a:srgbClr val="C00000"/>
                </a:solidFill>
              </a:rPr>
              <a:t>Комментарий:</a:t>
            </a:r>
            <a:r>
              <a:rPr lang="ru-RU" sz="2400">
                <a:solidFill>
                  <a:srgbClr val="FF0000"/>
                </a:solidFill>
              </a:rPr>
              <a:t> </a:t>
            </a:r>
            <a:r>
              <a:rPr lang="ru-RU" sz="2400">
                <a:solidFill>
                  <a:schemeClr val="bg1"/>
                </a:solidFill>
              </a:rPr>
              <a:t>данный аргумент не может быть принят из-за неправильного указания названия канала (Вышневолоцкий, а не Волго-Донской).</a:t>
            </a:r>
            <a:endParaRPr lang="ru-RU" sz="2400"/>
          </a:p>
        </p:txBody>
      </p:sp>
      <p:pic>
        <p:nvPicPr>
          <p:cNvPr id="27654" name="Picture 4" descr="http://images.novapress.net.ru/userposts-images/05dd668f-526f-4796-b01f-0b137d5e1060-1025.png"/>
          <p:cNvPicPr>
            <a:picLocks noChangeAspect="1" noChangeArrowheads="1"/>
          </p:cNvPicPr>
          <p:nvPr/>
        </p:nvPicPr>
        <p:blipFill>
          <a:blip r:embed="rId3" cstate="email"/>
          <a:srcRect/>
          <a:stretch>
            <a:fillRect/>
          </a:stretch>
        </p:blipFill>
        <p:spPr bwMode="auto">
          <a:xfrm>
            <a:off x="7740650" y="4149725"/>
            <a:ext cx="1082675" cy="2406650"/>
          </a:xfrm>
          <a:prstGeom prst="rect">
            <a:avLst/>
          </a:prstGeom>
          <a:noFill/>
          <a:ln w="9525">
            <a:noFill/>
            <a:miter lim="800000"/>
            <a:headEnd/>
            <a:tailEnd/>
          </a:ln>
        </p:spPr>
      </p:pic>
      <p:pic>
        <p:nvPicPr>
          <p:cNvPr id="27655" name="Picture 6" descr="http://trikky.ru/wp-content/blogs.dir/1/files/2016/08/azaza.png"/>
          <p:cNvPicPr>
            <a:picLocks noChangeAspect="1" noChangeArrowheads="1"/>
          </p:cNvPicPr>
          <p:nvPr/>
        </p:nvPicPr>
        <p:blipFill>
          <a:blip r:embed="rId4" cstate="email"/>
          <a:srcRect/>
          <a:stretch>
            <a:fillRect/>
          </a:stretch>
        </p:blipFill>
        <p:spPr bwMode="auto">
          <a:xfrm>
            <a:off x="8316913" y="3429000"/>
            <a:ext cx="827087" cy="661988"/>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323850" y="476250"/>
            <a:ext cx="8496300" cy="18732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28675" name="Прямоугольник 3"/>
          <p:cNvSpPr>
            <a:spLocks noChangeArrowheads="1"/>
          </p:cNvSpPr>
          <p:nvPr/>
        </p:nvSpPr>
        <p:spPr bwMode="auto">
          <a:xfrm>
            <a:off x="323850" y="2565400"/>
            <a:ext cx="8280400" cy="1200150"/>
          </a:xfrm>
          <a:prstGeom prst="rect">
            <a:avLst/>
          </a:prstGeom>
          <a:noFill/>
          <a:ln w="9525">
            <a:noFill/>
            <a:miter lim="800000"/>
            <a:headEnd/>
            <a:tailEnd/>
          </a:ln>
        </p:spPr>
        <p:txBody>
          <a:bodyPr>
            <a:spAutoFit/>
          </a:bodyPr>
          <a:lstStyle/>
          <a:p>
            <a:pPr algn="just"/>
            <a:r>
              <a:rPr lang="ru-RU" sz="2400" b="1">
                <a:solidFill>
                  <a:srgbClr val="C00000"/>
                </a:solidFill>
              </a:rPr>
              <a:t>Неверно: </a:t>
            </a:r>
            <a:r>
              <a:rPr lang="ru-RU" sz="2400">
                <a:solidFill>
                  <a:schemeClr val="bg1"/>
                </a:solidFill>
              </a:rPr>
              <a:t>«Петр I создал регулярную армию на основе рекрутской повинности, что стало одной из причин побед России в русско-турецких войнах XVIII в.».</a:t>
            </a:r>
            <a:endParaRPr lang="ru-RU" sz="2400"/>
          </a:p>
        </p:txBody>
      </p:sp>
      <p:sp>
        <p:nvSpPr>
          <p:cNvPr id="28676" name="Прямоугольник 4"/>
          <p:cNvSpPr>
            <a:spLocks noChangeArrowheads="1"/>
          </p:cNvSpPr>
          <p:nvPr/>
        </p:nvSpPr>
        <p:spPr bwMode="auto">
          <a:xfrm>
            <a:off x="323850" y="620713"/>
            <a:ext cx="8280400" cy="1323975"/>
          </a:xfrm>
          <a:prstGeom prst="rect">
            <a:avLst/>
          </a:prstGeom>
          <a:noFill/>
          <a:ln w="9525">
            <a:noFill/>
            <a:miter lim="800000"/>
            <a:headEnd/>
            <a:tailEnd/>
          </a:ln>
        </p:spPr>
        <p:txBody>
          <a:bodyPr>
            <a:spAutoFit/>
          </a:bodyPr>
          <a:lstStyle/>
          <a:p>
            <a:pPr algn="ctr"/>
            <a:r>
              <a:rPr lang="ru-RU" sz="2000">
                <a:solidFill>
                  <a:srgbClr val="FFFF00"/>
                </a:solidFill>
              </a:rPr>
              <a:t>Еще одной распространенной ошибкой при аргументации данной точки зрения было приведение аргументов, которые не имеют отношения (или имеют лишь косвенное отношение) к экономическому развитию России.</a:t>
            </a:r>
          </a:p>
        </p:txBody>
      </p:sp>
      <p:pic>
        <p:nvPicPr>
          <p:cNvPr id="28677" name="Picture 2" descr="http://tunnel.ru/tmp/Bhf5DH36gs1o9PyxJM8Y/7-oktyabrya-1702-goda-petr-i-osadil-shvedskuyu-krepost-noteburg-(oreshek).jpg"/>
          <p:cNvPicPr>
            <a:picLocks noChangeAspect="1" noChangeArrowheads="1"/>
          </p:cNvPicPr>
          <p:nvPr/>
        </p:nvPicPr>
        <p:blipFill>
          <a:blip r:embed="rId2" cstate="email"/>
          <a:srcRect/>
          <a:stretch>
            <a:fillRect/>
          </a:stretch>
        </p:blipFill>
        <p:spPr bwMode="auto">
          <a:xfrm>
            <a:off x="4427538" y="3933825"/>
            <a:ext cx="4264025" cy="2663825"/>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Прямоугольник 4"/>
          <p:cNvSpPr>
            <a:spLocks noChangeArrowheads="1"/>
          </p:cNvSpPr>
          <p:nvPr/>
        </p:nvSpPr>
        <p:spPr bwMode="auto">
          <a:xfrm>
            <a:off x="395288" y="3068638"/>
            <a:ext cx="8569325" cy="2832100"/>
          </a:xfrm>
          <a:prstGeom prst="rect">
            <a:avLst/>
          </a:prstGeom>
          <a:noFill/>
          <a:ln w="9525">
            <a:noFill/>
            <a:miter lim="800000"/>
            <a:headEnd/>
            <a:tailEnd/>
          </a:ln>
        </p:spPr>
        <p:txBody>
          <a:bodyPr>
            <a:spAutoFit/>
          </a:bodyPr>
          <a:lstStyle/>
          <a:p>
            <a:endParaRPr lang="ru-RU" b="1">
              <a:solidFill>
                <a:schemeClr val="bg1"/>
              </a:solidFill>
            </a:endParaRPr>
          </a:p>
          <a:p>
            <a:r>
              <a:rPr lang="ru-RU" sz="2000" b="1">
                <a:solidFill>
                  <a:srgbClr val="FF0000"/>
                </a:solidFill>
              </a:rPr>
              <a:t>Неверно:</a:t>
            </a:r>
            <a:r>
              <a:rPr lang="ru-RU" sz="2000" b="1">
                <a:solidFill>
                  <a:schemeClr val="bg1"/>
                </a:solidFill>
              </a:rPr>
              <a:t>«Святослав Игоревич разгромил Хазарский каганат, что свидетельствует о его успешности как правителя государства». </a:t>
            </a:r>
          </a:p>
          <a:p>
            <a:endParaRPr lang="ru-RU" sz="2000" b="1">
              <a:solidFill>
                <a:schemeClr val="bg1"/>
              </a:solidFill>
            </a:endParaRPr>
          </a:p>
          <a:p>
            <a:r>
              <a:rPr lang="ru-RU" sz="2000" b="1">
                <a:solidFill>
                  <a:srgbClr val="FF0000"/>
                </a:solidFill>
              </a:rPr>
              <a:t>Комментарий: </a:t>
            </a:r>
            <a:r>
              <a:rPr lang="ru-RU" sz="2000" b="1">
                <a:solidFill>
                  <a:schemeClr val="bg1"/>
                </a:solidFill>
              </a:rPr>
              <a:t>Приведенный аргумент не может быть принят, так как в нем </a:t>
            </a:r>
            <a:r>
              <a:rPr lang="ru-RU" sz="2000" b="1" u="sng">
                <a:solidFill>
                  <a:schemeClr val="bg1"/>
                </a:solidFill>
              </a:rPr>
              <a:t>не указано</a:t>
            </a:r>
            <a:r>
              <a:rPr lang="ru-RU" sz="2000" b="1">
                <a:solidFill>
                  <a:schemeClr val="bg1"/>
                </a:solidFill>
              </a:rPr>
              <a:t>, почему разгром Хазарского каганата свидетельствует об успешности Святослава Игоревича как правителя государства. Здесь доказывается только успешность Святослава как военачальника. </a:t>
            </a:r>
          </a:p>
        </p:txBody>
      </p:sp>
      <p:sp>
        <p:nvSpPr>
          <p:cNvPr id="29699" name="Прямоугольник 5"/>
          <p:cNvSpPr>
            <a:spLocks noChangeArrowheads="1"/>
          </p:cNvSpPr>
          <p:nvPr/>
        </p:nvSpPr>
        <p:spPr bwMode="auto">
          <a:xfrm>
            <a:off x="539750" y="188913"/>
            <a:ext cx="8280400" cy="2678112"/>
          </a:xfrm>
          <a:prstGeom prst="rect">
            <a:avLst/>
          </a:prstGeom>
          <a:noFill/>
          <a:ln w="9525">
            <a:noFill/>
            <a:miter lim="800000"/>
            <a:headEnd/>
            <a:tailEnd/>
          </a:ln>
        </p:spPr>
        <p:txBody>
          <a:bodyPr>
            <a:spAutoFit/>
          </a:bodyPr>
          <a:lstStyle/>
          <a:p>
            <a:pPr algn="just"/>
            <a:r>
              <a:rPr lang="ru-RU" sz="2400" b="1">
                <a:solidFill>
                  <a:schemeClr val="bg1"/>
                </a:solidFill>
              </a:rPr>
              <a:t>Пример 20. Используя исторические знания, приведите два аргумента, которыми можно подтвердить данную точку зрения, и два аргумента, которыми можно опровергнуть её. При изложении аргументов обязательно используйте исторические факты. </a:t>
            </a:r>
            <a:r>
              <a:rPr lang="ru-RU" sz="2400" b="1">
                <a:solidFill>
                  <a:srgbClr val="FFFF00"/>
                </a:solidFill>
              </a:rPr>
              <a:t>«Деятельность князя Святослава Игоревича как правителя государства не была успешной».</a:t>
            </a:r>
            <a:r>
              <a:rPr lang="ru-RU" sz="2400" b="1">
                <a:solidFill>
                  <a:schemeClr val="bg1"/>
                </a:solidFill>
              </a:rPr>
              <a:t>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Прямоугольник 3"/>
          <p:cNvSpPr>
            <a:spLocks noChangeArrowheads="1"/>
          </p:cNvSpPr>
          <p:nvPr/>
        </p:nvSpPr>
        <p:spPr bwMode="auto">
          <a:xfrm>
            <a:off x="323850" y="336550"/>
            <a:ext cx="4679950" cy="6184900"/>
          </a:xfrm>
          <a:prstGeom prst="rect">
            <a:avLst/>
          </a:prstGeom>
          <a:noFill/>
          <a:ln w="9525">
            <a:noFill/>
            <a:miter lim="800000"/>
            <a:headEnd/>
            <a:tailEnd/>
          </a:ln>
        </p:spPr>
        <p:txBody>
          <a:bodyPr>
            <a:spAutoFit/>
          </a:bodyPr>
          <a:lstStyle/>
          <a:p>
            <a:pPr algn="just"/>
            <a:r>
              <a:rPr lang="ru-RU" b="1" u="sng">
                <a:solidFill>
                  <a:srgbClr val="FF0000"/>
                </a:solidFill>
              </a:rPr>
              <a:t>Верно</a:t>
            </a:r>
            <a:r>
              <a:rPr lang="ru-RU" b="1">
                <a:solidFill>
                  <a:schemeClr val="bg1"/>
                </a:solidFill>
              </a:rPr>
              <a:t>: </a:t>
            </a:r>
            <a:r>
              <a:rPr lang="ru-RU" b="1" i="1">
                <a:solidFill>
                  <a:schemeClr val="bg1"/>
                </a:solidFill>
              </a:rPr>
              <a:t>«Разгромив Хазарский каганат, Святослав пресек угрозу русским землям, исходящую от хазар, прекратил потенциальную возможность уплаты дани восточнославянскими племенами хазарам, что раньше случалось».</a:t>
            </a:r>
          </a:p>
          <a:p>
            <a:pPr algn="just"/>
            <a:r>
              <a:rPr lang="ru-RU" b="1" i="1">
                <a:solidFill>
                  <a:schemeClr val="bg1"/>
                </a:solidFill>
              </a:rPr>
              <a:t> </a:t>
            </a:r>
          </a:p>
          <a:p>
            <a:pPr algn="just"/>
            <a:r>
              <a:rPr lang="ru-RU" b="1">
                <a:solidFill>
                  <a:srgbClr val="FF0000"/>
                </a:solidFill>
              </a:rPr>
              <a:t>Комментарий: </a:t>
            </a:r>
            <a:r>
              <a:rPr lang="ru-RU" b="1">
                <a:solidFill>
                  <a:schemeClr val="bg1"/>
                </a:solidFill>
              </a:rPr>
              <a:t>необходимо было написать, какую именно пользу для государства принес разгром Хазарского каганата.</a:t>
            </a:r>
          </a:p>
          <a:p>
            <a:pPr algn="just"/>
            <a:r>
              <a:rPr lang="ru-RU" b="1">
                <a:solidFill>
                  <a:schemeClr val="bg1"/>
                </a:solidFill>
              </a:rPr>
              <a:t>Необходимость такого объяснения пользы для Руси от разгрома Хазарского каганата объясняется и тем, что факт разгрома Хазарского каганата можно использовать для подтверждения и следующей точки зрения: «Разгром Хазарского каганата привёл к тому, что на южных границах Руси появились печенеги, разорявшие своими набегами русские земли». </a:t>
            </a:r>
            <a:endParaRPr lang="ru-RU"/>
          </a:p>
        </p:txBody>
      </p:sp>
      <p:pic>
        <p:nvPicPr>
          <p:cNvPr id="30723" name="Picture 2" descr="https://kinoscenariy.nethouse.ru/static/img/0000/0007/4270/74270539.1pqytafk5e.W665.jpg"/>
          <p:cNvPicPr>
            <a:picLocks noChangeAspect="1" noChangeArrowheads="1"/>
          </p:cNvPicPr>
          <p:nvPr/>
        </p:nvPicPr>
        <p:blipFill>
          <a:blip r:embed="rId2" cstate="email"/>
          <a:srcRect/>
          <a:stretch>
            <a:fillRect/>
          </a:stretch>
        </p:blipFill>
        <p:spPr bwMode="auto">
          <a:xfrm>
            <a:off x="5292725" y="620713"/>
            <a:ext cx="3279775" cy="4895850"/>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Прямоугольник 3"/>
          <p:cNvSpPr>
            <a:spLocks noChangeArrowheads="1"/>
          </p:cNvSpPr>
          <p:nvPr/>
        </p:nvSpPr>
        <p:spPr bwMode="auto">
          <a:xfrm>
            <a:off x="468313" y="1412875"/>
            <a:ext cx="8207375" cy="3692525"/>
          </a:xfrm>
          <a:prstGeom prst="rect">
            <a:avLst/>
          </a:prstGeom>
          <a:noFill/>
          <a:ln w="9525">
            <a:noFill/>
            <a:miter lim="800000"/>
            <a:headEnd/>
            <a:tailEnd/>
          </a:ln>
        </p:spPr>
        <p:txBody>
          <a:bodyPr>
            <a:spAutoFit/>
          </a:bodyPr>
          <a:lstStyle/>
          <a:p>
            <a:pPr algn="just"/>
            <a:r>
              <a:rPr lang="ru-RU" b="1">
                <a:solidFill>
                  <a:srgbClr val="FF0000"/>
                </a:solidFill>
              </a:rPr>
              <a:t>Неверно</a:t>
            </a:r>
            <a:r>
              <a:rPr lang="ru-RU" b="1" i="1">
                <a:solidFill>
                  <a:schemeClr val="bg1"/>
                </a:solidFill>
              </a:rPr>
              <a:t>:«При Святославе не был создан первый письменный сборник законов Древнерусского государства, хотя государство уже существовало и потребность в этом была, поэтому его деятельность нельзя считать успешной» </a:t>
            </a:r>
            <a:r>
              <a:rPr lang="ru-RU" b="1">
                <a:solidFill>
                  <a:srgbClr val="FF0000"/>
                </a:solidFill>
              </a:rPr>
              <a:t>или</a:t>
            </a:r>
            <a:r>
              <a:rPr lang="ru-RU" b="1">
                <a:solidFill>
                  <a:schemeClr val="bg1"/>
                </a:solidFill>
              </a:rPr>
              <a:t> «</a:t>
            </a:r>
            <a:r>
              <a:rPr lang="ru-RU" b="1" i="1">
                <a:solidFill>
                  <a:schemeClr val="bg1"/>
                </a:solidFill>
              </a:rPr>
              <a:t>Святослав Игоревич не крестил Русь, хотя это могло способствовать усилению княжеской власти, укреплению международных связей Руси, поэтому его деятельность нельзя считать успешной».</a:t>
            </a:r>
          </a:p>
          <a:p>
            <a:pPr algn="just"/>
            <a:r>
              <a:rPr lang="ru-RU" b="1" i="1">
                <a:solidFill>
                  <a:schemeClr val="bg1"/>
                </a:solidFill>
              </a:rPr>
              <a:t> </a:t>
            </a:r>
          </a:p>
          <a:p>
            <a:r>
              <a:rPr lang="ru-RU" b="1">
                <a:solidFill>
                  <a:srgbClr val="FF0000"/>
                </a:solidFill>
              </a:rPr>
              <a:t>Комментарий: </a:t>
            </a:r>
            <a:r>
              <a:rPr lang="ru-RU" b="1">
                <a:solidFill>
                  <a:schemeClr val="bg1"/>
                </a:solidFill>
              </a:rPr>
              <a:t>приведенные аргументы не могут быть приняты, так как аргументируемая точка зрения предполагает только рассмотрение деятельности Святослава Игоревича, на что в ней прямо указывается: «Деятельность князя Святослава Игоревича как правителя государства…».              </a:t>
            </a:r>
          </a:p>
        </p:txBody>
      </p:sp>
      <p:sp>
        <p:nvSpPr>
          <p:cNvPr id="31747" name="Прямоугольник 2"/>
          <p:cNvSpPr>
            <a:spLocks noChangeArrowheads="1"/>
          </p:cNvSpPr>
          <p:nvPr/>
        </p:nvSpPr>
        <p:spPr bwMode="auto">
          <a:xfrm>
            <a:off x="1547813" y="333375"/>
            <a:ext cx="6696075" cy="1014413"/>
          </a:xfrm>
          <a:prstGeom prst="rect">
            <a:avLst/>
          </a:prstGeom>
          <a:noFill/>
          <a:ln w="9525">
            <a:noFill/>
            <a:miter lim="800000"/>
            <a:headEnd/>
            <a:tailEnd/>
          </a:ln>
        </p:spPr>
        <p:txBody>
          <a:bodyPr>
            <a:spAutoFit/>
          </a:bodyPr>
          <a:lstStyle/>
          <a:p>
            <a:pPr algn="just"/>
            <a:r>
              <a:rPr lang="ru-RU" sz="2000" b="1">
                <a:solidFill>
                  <a:srgbClr val="FFFF00"/>
                </a:solidFill>
              </a:rPr>
              <a:t>Нельзя использовать факты, связанные не с деятельностью исторического деятеля, а его потомков!</a:t>
            </a:r>
            <a:endParaRPr lang="ru-RU" sz="2000">
              <a:solidFill>
                <a:srgbClr val="FFFF00"/>
              </a:solidFill>
            </a:endParaRPr>
          </a:p>
        </p:txBody>
      </p:sp>
      <p:pic>
        <p:nvPicPr>
          <p:cNvPr id="31748" name="Picture 4" descr="https://itexts.net/files/online_html/126914/i_083.png"/>
          <p:cNvPicPr>
            <a:picLocks noChangeAspect="1" noChangeArrowheads="1"/>
          </p:cNvPicPr>
          <p:nvPr/>
        </p:nvPicPr>
        <p:blipFill>
          <a:blip r:embed="rId2"/>
          <a:srcRect/>
          <a:stretch>
            <a:fillRect/>
          </a:stretch>
        </p:blipFill>
        <p:spPr bwMode="auto">
          <a:xfrm>
            <a:off x="3635375" y="4724400"/>
            <a:ext cx="5057775" cy="2017713"/>
          </a:xfrm>
          <a:prstGeom prst="rect">
            <a:avLst/>
          </a:prstGeom>
          <a:noFill/>
          <a:ln w="9525">
            <a:noFill/>
            <a:miter lim="800000"/>
            <a:headEnd/>
            <a:tailEnd/>
          </a:ln>
        </p:spPr>
      </p:pic>
      <p:pic>
        <p:nvPicPr>
          <p:cNvPr id="31749" name="Picture 6" descr="http://mirmol.ru/wp-content/uploads/2018/08/vakcinacia_vnimanie.png"/>
          <p:cNvPicPr>
            <a:picLocks noChangeAspect="1" noChangeArrowheads="1"/>
          </p:cNvPicPr>
          <p:nvPr/>
        </p:nvPicPr>
        <p:blipFill>
          <a:blip r:embed="rId3" cstate="email"/>
          <a:srcRect/>
          <a:stretch>
            <a:fillRect/>
          </a:stretch>
        </p:blipFill>
        <p:spPr bwMode="auto">
          <a:xfrm>
            <a:off x="468313" y="333375"/>
            <a:ext cx="930275" cy="935038"/>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Содержимое 2"/>
          <p:cNvSpPr>
            <a:spLocks noGrp="1"/>
          </p:cNvSpPr>
          <p:nvPr>
            <p:ph idx="1"/>
          </p:nvPr>
        </p:nvSpPr>
        <p:spPr>
          <a:xfrm>
            <a:off x="395288" y="1052513"/>
            <a:ext cx="8229600" cy="1800225"/>
          </a:xfrm>
        </p:spPr>
        <p:txBody>
          <a:bodyPr/>
          <a:lstStyle/>
          <a:p>
            <a:pPr eaLnBrk="1" hangingPunct="1">
              <a:defRPr/>
            </a:pPr>
            <a:r>
              <a:rPr lang="ru-RU" sz="2400" b="1" dirty="0" smtClean="0">
                <a:solidFill>
                  <a:schemeClr val="bg1"/>
                </a:solidFill>
                <a:latin typeface="+mj-lt"/>
              </a:rPr>
              <a:t>По критерию К1 (указание событий (явлений, процессов) выбранного исторического периода) 81,7% выпускников получил баллы. </a:t>
            </a:r>
          </a:p>
          <a:p>
            <a:pPr eaLnBrk="1" hangingPunct="1">
              <a:defRPr/>
            </a:pPr>
            <a:endParaRPr lang="ru-RU" sz="2400" b="1" dirty="0" smtClean="0">
              <a:solidFill>
                <a:schemeClr val="bg1"/>
              </a:solidFill>
            </a:endParaRPr>
          </a:p>
        </p:txBody>
      </p:sp>
      <p:pic>
        <p:nvPicPr>
          <p:cNvPr id="32771" name="Picture 4" descr="http://artmilitaire.ru/_bd/0/68644278.jpg"/>
          <p:cNvPicPr>
            <a:picLocks noChangeAspect="1" noChangeArrowheads="1"/>
          </p:cNvPicPr>
          <p:nvPr/>
        </p:nvPicPr>
        <p:blipFill>
          <a:blip r:embed="rId3" cstate="email"/>
          <a:srcRect/>
          <a:stretch>
            <a:fillRect/>
          </a:stretch>
        </p:blipFill>
        <p:spPr bwMode="auto">
          <a:xfrm>
            <a:off x="2916238" y="4292600"/>
            <a:ext cx="3600450" cy="2284413"/>
          </a:xfrm>
          <a:prstGeom prst="rect">
            <a:avLst/>
          </a:prstGeom>
          <a:noFill/>
          <a:ln w="9525">
            <a:noFill/>
            <a:miter lim="800000"/>
            <a:headEnd/>
            <a:tailEnd/>
          </a:ln>
        </p:spPr>
      </p:pic>
      <p:sp>
        <p:nvSpPr>
          <p:cNvPr id="32772" name="Прямоугольник 3"/>
          <p:cNvSpPr>
            <a:spLocks noChangeArrowheads="1"/>
          </p:cNvSpPr>
          <p:nvPr/>
        </p:nvSpPr>
        <p:spPr bwMode="auto">
          <a:xfrm>
            <a:off x="1908175" y="188913"/>
            <a:ext cx="5084763" cy="830262"/>
          </a:xfrm>
          <a:prstGeom prst="rect">
            <a:avLst/>
          </a:prstGeom>
          <a:noFill/>
          <a:ln w="9525">
            <a:noFill/>
            <a:miter lim="800000"/>
            <a:headEnd/>
            <a:tailEnd/>
          </a:ln>
        </p:spPr>
        <p:txBody>
          <a:bodyPr wrap="none">
            <a:spAutoFit/>
          </a:bodyPr>
          <a:lstStyle/>
          <a:p>
            <a:r>
              <a:rPr lang="ru-RU" sz="2400" b="1">
                <a:solidFill>
                  <a:srgbClr val="C00000"/>
                </a:solidFill>
              </a:rPr>
              <a:t>Задание 25</a:t>
            </a:r>
          </a:p>
          <a:p>
            <a:r>
              <a:rPr lang="ru-RU" sz="2400" b="1">
                <a:solidFill>
                  <a:srgbClr val="C00000"/>
                </a:solidFill>
              </a:rPr>
              <a:t> (ИСТОРИЧЕСКОЕ СОЧИНЕНИЕ)</a:t>
            </a:r>
          </a:p>
        </p:txBody>
      </p:sp>
      <p:sp>
        <p:nvSpPr>
          <p:cNvPr id="32773" name="Прямоугольник 4"/>
          <p:cNvSpPr>
            <a:spLocks noChangeArrowheads="1"/>
          </p:cNvSpPr>
          <p:nvPr/>
        </p:nvSpPr>
        <p:spPr bwMode="auto">
          <a:xfrm>
            <a:off x="900113" y="2565400"/>
            <a:ext cx="7848600" cy="1568450"/>
          </a:xfrm>
          <a:prstGeom prst="rect">
            <a:avLst/>
          </a:prstGeom>
          <a:noFill/>
          <a:ln w="9525">
            <a:noFill/>
            <a:miter lim="800000"/>
            <a:headEnd/>
            <a:tailEnd/>
          </a:ln>
        </p:spPr>
        <p:txBody>
          <a:bodyPr>
            <a:spAutoFit/>
          </a:bodyPr>
          <a:lstStyle/>
          <a:p>
            <a:r>
              <a:rPr lang="ru-RU" sz="2400" b="1">
                <a:solidFill>
                  <a:schemeClr val="bg1"/>
                </a:solidFill>
              </a:rPr>
              <a:t>Одним из </a:t>
            </a:r>
            <a:r>
              <a:rPr lang="ru-RU" sz="2400" b="1" u="sng">
                <a:solidFill>
                  <a:schemeClr val="bg1"/>
                </a:solidFill>
              </a:rPr>
              <a:t>наиболее сложных </a:t>
            </a:r>
            <a:r>
              <a:rPr lang="ru-RU" sz="2400" b="1">
                <a:solidFill>
                  <a:schemeClr val="bg1"/>
                </a:solidFill>
              </a:rPr>
              <a:t>для выполнения критериев является критерий К2 (исторические личности и их роль в указанных в сочинении событиях (явлениях, процессах)).</a:t>
            </a:r>
            <a:endParaRPr lang="ru-RU" sz="2400" b="1"/>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539750" y="188913"/>
            <a:ext cx="7920038" cy="15843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33795" name="Прямоугольник 3"/>
          <p:cNvSpPr>
            <a:spLocks noChangeArrowheads="1"/>
          </p:cNvSpPr>
          <p:nvPr/>
        </p:nvSpPr>
        <p:spPr bwMode="auto">
          <a:xfrm>
            <a:off x="611188" y="2060575"/>
            <a:ext cx="8245475" cy="2862263"/>
          </a:xfrm>
          <a:prstGeom prst="rect">
            <a:avLst/>
          </a:prstGeom>
          <a:noFill/>
          <a:ln w="9525">
            <a:noFill/>
            <a:miter lim="800000"/>
            <a:headEnd/>
            <a:tailEnd/>
          </a:ln>
        </p:spPr>
        <p:txBody>
          <a:bodyPr>
            <a:spAutoFit/>
          </a:bodyPr>
          <a:lstStyle/>
          <a:p>
            <a:r>
              <a:rPr lang="ru-RU" b="1" u="sng">
                <a:solidFill>
                  <a:schemeClr val="bg1"/>
                </a:solidFill>
              </a:rPr>
              <a:t>Эти события (процессы, явления) могут находиться в любой части сочинения (в начале, середине, конце), поэтому не обязательно начинать писать историческое сочинение с их указания</a:t>
            </a:r>
            <a:r>
              <a:rPr lang="ru-RU" b="1">
                <a:solidFill>
                  <a:schemeClr val="bg1"/>
                </a:solidFill>
              </a:rPr>
              <a:t>. </a:t>
            </a:r>
          </a:p>
          <a:p>
            <a:endParaRPr lang="ru-RU" b="1">
              <a:solidFill>
                <a:schemeClr val="bg1"/>
              </a:solidFill>
            </a:endParaRPr>
          </a:p>
          <a:p>
            <a:r>
              <a:rPr lang="ru-RU" b="1">
                <a:solidFill>
                  <a:srgbClr val="FFFF00"/>
                </a:solidFill>
              </a:rPr>
              <a:t>При написании исторического сочинения</a:t>
            </a:r>
            <a:r>
              <a:rPr lang="ru-RU" b="1">
                <a:solidFill>
                  <a:schemeClr val="bg1"/>
                </a:solidFill>
              </a:rPr>
              <a:t>, например, при характеристике роли личности в событиях (явлениях, процессах), относящихся к данному историческому периоду, выпускнику по необходимости </a:t>
            </a:r>
            <a:r>
              <a:rPr lang="ru-RU" b="1">
                <a:solidFill>
                  <a:srgbClr val="FFFF00"/>
                </a:solidFill>
              </a:rPr>
              <a:t>придется указать события (явления, процессы)</a:t>
            </a:r>
            <a:r>
              <a:rPr lang="ru-RU" b="1">
                <a:solidFill>
                  <a:schemeClr val="bg1"/>
                </a:solidFill>
              </a:rPr>
              <a:t>, которые и будут зачтены по критерию К1. </a:t>
            </a:r>
          </a:p>
          <a:p>
            <a:endParaRPr lang="ru-RU" b="1" u="sng">
              <a:solidFill>
                <a:schemeClr val="bg1"/>
              </a:solidFill>
            </a:endParaRPr>
          </a:p>
        </p:txBody>
      </p:sp>
      <p:sp>
        <p:nvSpPr>
          <p:cNvPr id="33796" name="Прямоугольник 5"/>
          <p:cNvSpPr>
            <a:spLocks noChangeArrowheads="1"/>
          </p:cNvSpPr>
          <p:nvPr/>
        </p:nvSpPr>
        <p:spPr bwMode="auto">
          <a:xfrm>
            <a:off x="971550" y="692150"/>
            <a:ext cx="7704138" cy="646113"/>
          </a:xfrm>
          <a:prstGeom prst="rect">
            <a:avLst/>
          </a:prstGeom>
          <a:noFill/>
          <a:ln w="9525">
            <a:noFill/>
            <a:miter lim="800000"/>
            <a:headEnd/>
            <a:tailEnd/>
          </a:ln>
        </p:spPr>
        <p:txBody>
          <a:bodyPr>
            <a:spAutoFit/>
          </a:bodyPr>
          <a:lstStyle/>
          <a:p>
            <a:r>
              <a:rPr lang="ru-RU" b="1">
                <a:solidFill>
                  <a:srgbClr val="FFFF00"/>
                </a:solidFill>
              </a:rPr>
              <a:t>необходимо указать любые два события (процесса, явления), которые относятся к выбранному периоду истории. </a:t>
            </a:r>
          </a:p>
        </p:txBody>
      </p:sp>
      <p:sp>
        <p:nvSpPr>
          <p:cNvPr id="33797" name="Прямоугольник 6"/>
          <p:cNvSpPr>
            <a:spLocks noChangeArrowheads="1"/>
          </p:cNvSpPr>
          <p:nvPr/>
        </p:nvSpPr>
        <p:spPr bwMode="auto">
          <a:xfrm>
            <a:off x="2700338" y="260350"/>
            <a:ext cx="3455987" cy="369888"/>
          </a:xfrm>
          <a:prstGeom prst="rect">
            <a:avLst/>
          </a:prstGeom>
          <a:noFill/>
          <a:ln w="9525">
            <a:noFill/>
            <a:miter lim="800000"/>
            <a:headEnd/>
            <a:tailEnd/>
          </a:ln>
        </p:spPr>
        <p:txBody>
          <a:bodyPr>
            <a:spAutoFit/>
          </a:bodyPr>
          <a:lstStyle/>
          <a:p>
            <a:pPr algn="ctr"/>
            <a:r>
              <a:rPr lang="ru-RU" b="1">
                <a:solidFill>
                  <a:srgbClr val="FFFF00"/>
                </a:solidFill>
              </a:rPr>
              <a:t>КРИТЕРИЙ К1 </a:t>
            </a:r>
            <a:endParaRPr lang="ru-RU">
              <a:solidFill>
                <a:srgbClr val="FFFF00"/>
              </a:solidFill>
            </a:endParaRPr>
          </a:p>
        </p:txBody>
      </p:sp>
      <p:sp>
        <p:nvSpPr>
          <p:cNvPr id="33798" name="Прямоугольник 8"/>
          <p:cNvSpPr>
            <a:spLocks noChangeArrowheads="1"/>
          </p:cNvSpPr>
          <p:nvPr/>
        </p:nvSpPr>
        <p:spPr bwMode="auto">
          <a:xfrm>
            <a:off x="2195513" y="4941888"/>
            <a:ext cx="6408737" cy="1476375"/>
          </a:xfrm>
          <a:prstGeom prst="rect">
            <a:avLst/>
          </a:prstGeom>
          <a:noFill/>
          <a:ln w="9525">
            <a:noFill/>
            <a:miter lim="800000"/>
            <a:headEnd/>
            <a:tailEnd/>
          </a:ln>
        </p:spPr>
        <p:txBody>
          <a:bodyPr>
            <a:spAutoFit/>
          </a:bodyPr>
          <a:lstStyle/>
          <a:p>
            <a:r>
              <a:rPr lang="ru-RU" b="1" u="sng">
                <a:solidFill>
                  <a:schemeClr val="bg1"/>
                </a:solidFill>
              </a:rPr>
              <a:t>Следует отметить,  что </a:t>
            </a:r>
            <a:r>
              <a:rPr lang="ru-RU" b="1" u="sng">
                <a:solidFill>
                  <a:srgbClr val="FFFF00"/>
                </a:solidFill>
              </a:rPr>
              <a:t>атрибуция выбранного периода</a:t>
            </a:r>
            <a:r>
              <a:rPr lang="ru-RU" b="1" u="sng">
                <a:solidFill>
                  <a:schemeClr val="bg1"/>
                </a:solidFill>
              </a:rPr>
              <a:t> (указание на то, кто в это время был правителем страны) </a:t>
            </a:r>
            <a:r>
              <a:rPr lang="ru-RU" b="1" u="sng">
                <a:solidFill>
                  <a:srgbClr val="FFFF00"/>
                </a:solidFill>
              </a:rPr>
              <a:t>НЕ ЗАСЧИТЫВАЕТСЯ </a:t>
            </a:r>
            <a:r>
              <a:rPr lang="ru-RU" b="1">
                <a:solidFill>
                  <a:schemeClr val="bg1"/>
                </a:solidFill>
              </a:rPr>
              <a:t>по</a:t>
            </a:r>
            <a:r>
              <a:rPr lang="ru-RU" b="1" u="sng">
                <a:solidFill>
                  <a:schemeClr val="bg1"/>
                </a:solidFill>
              </a:rPr>
              <a:t> критерию К1, так не включает в себя указание на какое-либо историческое явление</a:t>
            </a:r>
            <a:r>
              <a:rPr lang="ru-RU" b="1">
                <a:solidFill>
                  <a:schemeClr val="bg1"/>
                </a:solidFill>
              </a:rPr>
              <a:t>.</a:t>
            </a:r>
            <a:endParaRPr lang="ru-RU"/>
          </a:p>
        </p:txBody>
      </p:sp>
      <p:pic>
        <p:nvPicPr>
          <p:cNvPr id="33799" name="Picture 6" descr="http://mirmol.ru/wp-content/uploads/2018/08/vakcinacia_vnimanie.png"/>
          <p:cNvPicPr>
            <a:picLocks noChangeAspect="1" noChangeArrowheads="1"/>
          </p:cNvPicPr>
          <p:nvPr/>
        </p:nvPicPr>
        <p:blipFill>
          <a:blip r:embed="rId2" cstate="email"/>
          <a:srcRect/>
          <a:stretch>
            <a:fillRect/>
          </a:stretch>
        </p:blipFill>
        <p:spPr bwMode="auto">
          <a:xfrm>
            <a:off x="971550" y="5013325"/>
            <a:ext cx="931863" cy="935038"/>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Прямоугольник 3"/>
          <p:cNvSpPr>
            <a:spLocks noChangeArrowheads="1"/>
          </p:cNvSpPr>
          <p:nvPr/>
        </p:nvSpPr>
        <p:spPr bwMode="auto">
          <a:xfrm>
            <a:off x="539750" y="476250"/>
            <a:ext cx="8135938" cy="1939925"/>
          </a:xfrm>
          <a:prstGeom prst="rect">
            <a:avLst/>
          </a:prstGeom>
          <a:noFill/>
          <a:ln w="9525">
            <a:noFill/>
            <a:miter lim="800000"/>
            <a:headEnd/>
            <a:tailEnd/>
          </a:ln>
        </p:spPr>
        <p:txBody>
          <a:bodyPr>
            <a:spAutoFit/>
          </a:bodyPr>
          <a:lstStyle/>
          <a:p>
            <a:pPr algn="just"/>
            <a:r>
              <a:rPr lang="ru-RU" sz="2000" b="1">
                <a:solidFill>
                  <a:schemeClr val="bg1"/>
                </a:solidFill>
              </a:rPr>
              <a:t>Например,</a:t>
            </a:r>
            <a:r>
              <a:rPr lang="ru-RU" sz="2000" b="1"/>
              <a:t> </a:t>
            </a:r>
            <a:r>
              <a:rPr lang="ru-RU" sz="2000">
                <a:solidFill>
                  <a:schemeClr val="bg1"/>
                </a:solidFill>
              </a:rPr>
              <a:t>при выборе периода </a:t>
            </a:r>
            <a:r>
              <a:rPr lang="ru-RU" sz="2000" b="1">
                <a:solidFill>
                  <a:srgbClr val="C00000"/>
                </a:solidFill>
              </a:rPr>
              <a:t>декабрь 1825 г. – февраль 1855 г. </a:t>
            </a:r>
            <a:r>
              <a:rPr lang="ru-RU" sz="2000">
                <a:solidFill>
                  <a:schemeClr val="bg1"/>
                </a:solidFill>
              </a:rPr>
              <a:t>положение</a:t>
            </a:r>
            <a:r>
              <a:rPr lang="ru-RU" sz="2000">
                <a:solidFill>
                  <a:srgbClr val="FFFF00"/>
                </a:solidFill>
              </a:rPr>
              <a:t> «Это время правления Николая I» </a:t>
            </a:r>
            <a:r>
              <a:rPr lang="ru-RU" sz="2000" b="1" u="sng">
                <a:solidFill>
                  <a:srgbClr val="C00000"/>
                </a:solidFill>
              </a:rPr>
              <a:t>не будет засчитано как историческое явление</a:t>
            </a:r>
            <a:r>
              <a:rPr lang="ru-RU" sz="2000">
                <a:solidFill>
                  <a:schemeClr val="bg1"/>
                </a:solidFill>
              </a:rPr>
              <a:t>, так как упоминание имени монарха не содержит указания на социально-экономические, политические отношения в данный период или явления, связанные с развитием общественной жизни, духовной культуры.</a:t>
            </a:r>
            <a:r>
              <a:rPr lang="ru-RU" sz="2000" u="sng">
                <a:solidFill>
                  <a:schemeClr val="bg1"/>
                </a:solidFill>
              </a:rPr>
              <a:t> </a:t>
            </a:r>
            <a:endParaRPr lang="ru-RU" sz="2000"/>
          </a:p>
        </p:txBody>
      </p:sp>
      <p:sp>
        <p:nvSpPr>
          <p:cNvPr id="34819" name="Прямоугольник 4"/>
          <p:cNvSpPr>
            <a:spLocks noChangeArrowheads="1"/>
          </p:cNvSpPr>
          <p:nvPr/>
        </p:nvSpPr>
        <p:spPr bwMode="auto">
          <a:xfrm>
            <a:off x="571472" y="2714620"/>
            <a:ext cx="7848600" cy="1630363"/>
          </a:xfrm>
          <a:prstGeom prst="rect">
            <a:avLst/>
          </a:prstGeom>
          <a:noFill/>
          <a:ln w="9525">
            <a:noFill/>
            <a:miter lim="800000"/>
            <a:headEnd/>
            <a:tailEnd/>
          </a:ln>
        </p:spPr>
        <p:txBody>
          <a:bodyPr>
            <a:spAutoFit/>
          </a:bodyPr>
          <a:lstStyle/>
          <a:p>
            <a:pPr algn="just"/>
            <a:r>
              <a:rPr lang="ru-RU" sz="2000" dirty="0">
                <a:solidFill>
                  <a:schemeClr val="bg1"/>
                </a:solidFill>
              </a:rPr>
              <a:t>Но в то же время положение </a:t>
            </a:r>
            <a:r>
              <a:rPr lang="ru-RU" sz="2000" dirty="0">
                <a:solidFill>
                  <a:srgbClr val="FFFF00"/>
                </a:solidFill>
              </a:rPr>
              <a:t>«В данный период господствовала крепостническая система ведения хозяйства» </a:t>
            </a:r>
            <a:r>
              <a:rPr lang="ru-RU" sz="2000" dirty="0">
                <a:solidFill>
                  <a:schemeClr val="bg1"/>
                </a:solidFill>
              </a:rPr>
              <a:t>по критерию К1 </a:t>
            </a:r>
            <a:r>
              <a:rPr lang="ru-RU" sz="2000" b="1" dirty="0">
                <a:solidFill>
                  <a:srgbClr val="C00000"/>
                </a:solidFill>
              </a:rPr>
              <a:t>будет засчитано</a:t>
            </a:r>
            <a:r>
              <a:rPr lang="ru-RU" sz="2000" dirty="0">
                <a:solidFill>
                  <a:schemeClr val="bg1"/>
                </a:solidFill>
              </a:rPr>
              <a:t>, так как оно указывает на определенную исторически обусловленную систему социально-экономических отношений, характерных для данного периода. </a:t>
            </a:r>
            <a:endParaRPr lang="ru-RU" sz="20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250825" y="115888"/>
            <a:ext cx="8642350" cy="21605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33794" name="Содержимое 2"/>
          <p:cNvSpPr>
            <a:spLocks noGrp="1"/>
          </p:cNvSpPr>
          <p:nvPr>
            <p:ph idx="1"/>
          </p:nvPr>
        </p:nvSpPr>
        <p:spPr>
          <a:xfrm>
            <a:off x="457200" y="214313"/>
            <a:ext cx="8229600" cy="1701800"/>
          </a:xfrm>
        </p:spPr>
        <p:txBody>
          <a:bodyPr/>
          <a:lstStyle/>
          <a:p>
            <a:pPr algn="ctr" eaLnBrk="1" hangingPunct="1">
              <a:defRPr/>
            </a:pPr>
            <a:r>
              <a:rPr lang="ru-RU" sz="2000" b="1" dirty="0" smtClean="0">
                <a:solidFill>
                  <a:srgbClr val="FFFF00"/>
                </a:solidFill>
                <a:latin typeface="+mj-lt"/>
              </a:rPr>
              <a:t>КРИТЕРИЙ К2 </a:t>
            </a:r>
          </a:p>
          <a:p>
            <a:pPr algn="ctr" eaLnBrk="1" hangingPunct="1">
              <a:defRPr/>
            </a:pPr>
            <a:r>
              <a:rPr lang="ru-RU" sz="2000" b="1" dirty="0" smtClean="0">
                <a:solidFill>
                  <a:srgbClr val="FFFF00"/>
                </a:solidFill>
                <a:latin typeface="+mj-lt"/>
              </a:rPr>
              <a:t>При характеристике роли каждой названной Вами личности необходимо указать конкретные действия этой личности, в значительной степени повлиявшие на ход и (или) результат указанных событий (процессов, явлений)». </a:t>
            </a:r>
          </a:p>
        </p:txBody>
      </p:sp>
      <p:sp>
        <p:nvSpPr>
          <p:cNvPr id="35844" name="Прямоугольник 3"/>
          <p:cNvSpPr>
            <a:spLocks noChangeArrowheads="1"/>
          </p:cNvSpPr>
          <p:nvPr/>
        </p:nvSpPr>
        <p:spPr bwMode="auto">
          <a:xfrm>
            <a:off x="2700338" y="2636838"/>
            <a:ext cx="6192837" cy="1477962"/>
          </a:xfrm>
          <a:prstGeom prst="rect">
            <a:avLst/>
          </a:prstGeom>
          <a:noFill/>
          <a:ln w="9525">
            <a:noFill/>
            <a:miter lim="800000"/>
            <a:headEnd/>
            <a:tailEnd/>
          </a:ln>
        </p:spPr>
        <p:txBody>
          <a:bodyPr>
            <a:spAutoFit/>
          </a:bodyPr>
          <a:lstStyle/>
          <a:p>
            <a:pPr algn="just"/>
            <a:r>
              <a:rPr lang="ru-RU" b="1">
                <a:solidFill>
                  <a:schemeClr val="bg1"/>
                </a:solidFill>
              </a:rPr>
              <a:t>Конкретные действия</a:t>
            </a:r>
            <a:r>
              <a:rPr lang="ru-RU">
                <a:solidFill>
                  <a:schemeClr val="bg1"/>
                </a:solidFill>
              </a:rPr>
              <a:t> – осмысленные волевые усилия, которые всегда имеют единичный характер и выражаются в непосредственном проявлении личной активности исторического деятеля. </a:t>
            </a:r>
          </a:p>
          <a:p>
            <a:pPr algn="just"/>
            <a:endParaRPr lang="ru-RU">
              <a:solidFill>
                <a:schemeClr val="bg1"/>
              </a:solidFill>
            </a:endParaRPr>
          </a:p>
        </p:txBody>
      </p:sp>
      <p:pic>
        <p:nvPicPr>
          <p:cNvPr id="35845" name="Picture 4" descr="https://liceumpodr.edumsko.ru/uploads/3000/2386/section/375476/metodkopilka.png"/>
          <p:cNvPicPr>
            <a:picLocks noChangeAspect="1" noChangeArrowheads="1"/>
          </p:cNvPicPr>
          <p:nvPr/>
        </p:nvPicPr>
        <p:blipFill>
          <a:blip r:embed="rId2" cstate="email"/>
          <a:srcRect/>
          <a:stretch>
            <a:fillRect/>
          </a:stretch>
        </p:blipFill>
        <p:spPr bwMode="auto">
          <a:xfrm rot="-307019">
            <a:off x="82550" y="2098675"/>
            <a:ext cx="2555875" cy="1957388"/>
          </a:xfrm>
          <a:prstGeom prst="rect">
            <a:avLst/>
          </a:prstGeom>
          <a:noFill/>
          <a:ln w="9525">
            <a:noFill/>
            <a:miter lim="800000"/>
            <a:headEnd/>
            <a:tailEnd/>
          </a:ln>
        </p:spPr>
      </p:pic>
      <p:sp>
        <p:nvSpPr>
          <p:cNvPr id="35846" name="Прямоугольник 6"/>
          <p:cNvSpPr>
            <a:spLocks noChangeArrowheads="1"/>
          </p:cNvSpPr>
          <p:nvPr/>
        </p:nvSpPr>
        <p:spPr bwMode="auto">
          <a:xfrm>
            <a:off x="539750" y="4292600"/>
            <a:ext cx="8135938" cy="1754188"/>
          </a:xfrm>
          <a:prstGeom prst="rect">
            <a:avLst/>
          </a:prstGeom>
          <a:noFill/>
          <a:ln w="9525">
            <a:noFill/>
            <a:miter lim="800000"/>
            <a:headEnd/>
            <a:tailEnd/>
          </a:ln>
        </p:spPr>
        <p:txBody>
          <a:bodyPr>
            <a:spAutoFit/>
          </a:bodyPr>
          <a:lstStyle/>
          <a:p>
            <a:pPr algn="just"/>
            <a:r>
              <a:rPr lang="ru-RU">
                <a:solidFill>
                  <a:schemeClr val="bg1"/>
                </a:solidFill>
              </a:rPr>
              <a:t>Причем </a:t>
            </a:r>
            <a:r>
              <a:rPr lang="ru-RU" b="1" u="sng">
                <a:solidFill>
                  <a:srgbClr val="C00000"/>
                </a:solidFill>
              </a:rPr>
              <a:t>под действиями в истории понимаются именно социальные действия</a:t>
            </a:r>
            <a:r>
              <a:rPr lang="ru-RU">
                <a:solidFill>
                  <a:schemeClr val="bg1"/>
                </a:solidFill>
              </a:rPr>
              <a:t>, а не, например, биологические процессы.</a:t>
            </a:r>
          </a:p>
          <a:p>
            <a:pPr algn="just"/>
            <a:r>
              <a:rPr lang="ru-RU">
                <a:solidFill>
                  <a:schemeClr val="bg1"/>
                </a:solidFill>
              </a:rPr>
              <a:t> </a:t>
            </a:r>
          </a:p>
          <a:p>
            <a:pPr algn="just"/>
            <a:r>
              <a:rPr lang="ru-RU">
                <a:solidFill>
                  <a:schemeClr val="bg1"/>
                </a:solidFill>
              </a:rPr>
              <a:t>Согласно требованию задания </a:t>
            </a:r>
            <a:r>
              <a:rPr lang="ru-RU" u="sng">
                <a:solidFill>
                  <a:schemeClr val="bg1"/>
                </a:solidFill>
              </a:rPr>
              <a:t>те события, явления, процессы, в которых указанные в сочинении личности сыграли роль своими действиями, тоже должны быть названы в сочинении</a:t>
            </a:r>
            <a:r>
              <a:rPr lang="ru-RU">
                <a:solidFill>
                  <a:schemeClr val="bg1"/>
                </a:solidFill>
              </a:rPr>
              <a:t>. </a:t>
            </a:r>
            <a:endParaRPr lang="ru-RU"/>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Содержимое 2"/>
          <p:cNvSpPr>
            <a:spLocks noGrp="1"/>
          </p:cNvSpPr>
          <p:nvPr>
            <p:ph idx="1"/>
          </p:nvPr>
        </p:nvSpPr>
        <p:spPr/>
        <p:txBody>
          <a:bodyPr/>
          <a:lstStyle/>
          <a:p>
            <a:pPr eaLnBrk="1" hangingPunct="1"/>
            <a:endParaRPr lang="ru-RU" smtClean="0"/>
          </a:p>
        </p:txBody>
      </p:sp>
      <p:pic>
        <p:nvPicPr>
          <p:cNvPr id="8195" name="Picture 2"/>
          <p:cNvPicPr>
            <a:picLocks noChangeAspect="1" noChangeArrowheads="1"/>
          </p:cNvPicPr>
          <p:nvPr/>
        </p:nvPicPr>
        <p:blipFill>
          <a:blip r:embed="rId2"/>
          <a:srcRect/>
          <a:stretch>
            <a:fillRect/>
          </a:stretch>
        </p:blipFill>
        <p:spPr bwMode="auto">
          <a:xfrm>
            <a:off x="0" y="428625"/>
            <a:ext cx="9180513" cy="6000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323850" y="476250"/>
            <a:ext cx="8496300" cy="34575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36867" name="Прямоугольник 3"/>
          <p:cNvSpPr>
            <a:spLocks noChangeArrowheads="1"/>
          </p:cNvSpPr>
          <p:nvPr/>
        </p:nvSpPr>
        <p:spPr bwMode="auto">
          <a:xfrm>
            <a:off x="395288" y="692150"/>
            <a:ext cx="7848600" cy="3048000"/>
          </a:xfrm>
          <a:prstGeom prst="rect">
            <a:avLst/>
          </a:prstGeom>
          <a:noFill/>
          <a:ln w="9525">
            <a:noFill/>
            <a:miter lim="800000"/>
            <a:headEnd/>
            <a:tailEnd/>
          </a:ln>
        </p:spPr>
        <p:txBody>
          <a:bodyPr>
            <a:spAutoFit/>
          </a:bodyPr>
          <a:lstStyle/>
          <a:p>
            <a:pPr algn="ctr"/>
            <a:r>
              <a:rPr lang="ru-RU" sz="2400">
                <a:solidFill>
                  <a:schemeClr val="bg1"/>
                </a:solidFill>
              </a:rPr>
              <a:t>Требование указания конкретных действий придает заданию определенную трудность. Эта трудность состоит в том, что </a:t>
            </a:r>
            <a:r>
              <a:rPr lang="ru-RU" sz="2400">
                <a:solidFill>
                  <a:srgbClr val="FFFF00"/>
                </a:solidFill>
              </a:rPr>
              <a:t>от выпускника требуется проявить </a:t>
            </a:r>
            <a:r>
              <a:rPr lang="ru-RU" sz="2400">
                <a:solidFill>
                  <a:schemeClr val="bg1"/>
                </a:solidFill>
              </a:rPr>
              <a:t>не просто знание общих направлений деятельности той или иной исторической персоналии («командовал войском», «руководил реформами»), </a:t>
            </a:r>
          </a:p>
          <a:p>
            <a:pPr algn="ctr"/>
            <a:r>
              <a:rPr lang="ru-RU" sz="2400">
                <a:solidFill>
                  <a:schemeClr val="bg1"/>
                </a:solidFill>
              </a:rPr>
              <a:t>а </a:t>
            </a:r>
            <a:r>
              <a:rPr lang="ru-RU" sz="2400" u="sng">
                <a:solidFill>
                  <a:srgbClr val="FFFF00"/>
                </a:solidFill>
              </a:rPr>
              <a:t>детальное знание конкретных поступков этой личности в важные моменты истории страны</a:t>
            </a:r>
            <a:r>
              <a:rPr lang="ru-RU" sz="2400">
                <a:solidFill>
                  <a:schemeClr val="bg1"/>
                </a:solidFill>
              </a:rPr>
              <a:t>. </a:t>
            </a:r>
            <a:endParaRPr lang="ru-RU" sz="2400"/>
          </a:p>
        </p:txBody>
      </p:sp>
      <p:pic>
        <p:nvPicPr>
          <p:cNvPr id="36868" name="Picture 4" descr="http://www.museum.ru/museum/1812/Memorial/Postcard/pic2/vk_1699.jpg"/>
          <p:cNvPicPr>
            <a:picLocks noChangeAspect="1" noChangeArrowheads="1"/>
          </p:cNvPicPr>
          <p:nvPr/>
        </p:nvPicPr>
        <p:blipFill>
          <a:blip r:embed="rId2" cstate="email"/>
          <a:srcRect/>
          <a:stretch>
            <a:fillRect/>
          </a:stretch>
        </p:blipFill>
        <p:spPr bwMode="auto">
          <a:xfrm rot="-583982">
            <a:off x="5143500" y="3808413"/>
            <a:ext cx="3646488" cy="2552700"/>
          </a:xfrm>
          <a:prstGeom prst="rect">
            <a:avLst/>
          </a:prstGeom>
          <a:noFill/>
          <a:ln w="9525">
            <a:noFill/>
            <a:miter lim="800000"/>
            <a:headEnd/>
            <a:tailEnd/>
          </a:ln>
        </p:spPr>
      </p:pic>
      <p:sp>
        <p:nvSpPr>
          <p:cNvPr id="36869" name="Прямоугольник 7"/>
          <p:cNvSpPr>
            <a:spLocks noChangeArrowheads="1"/>
          </p:cNvSpPr>
          <p:nvPr/>
        </p:nvSpPr>
        <p:spPr bwMode="auto">
          <a:xfrm>
            <a:off x="971550" y="4652963"/>
            <a:ext cx="3313113" cy="1477962"/>
          </a:xfrm>
          <a:prstGeom prst="rect">
            <a:avLst/>
          </a:prstGeom>
          <a:noFill/>
          <a:ln w="9525">
            <a:noFill/>
            <a:miter lim="800000"/>
            <a:headEnd/>
            <a:tailEnd/>
          </a:ln>
        </p:spPr>
        <p:txBody>
          <a:bodyPr>
            <a:spAutoFit/>
          </a:bodyPr>
          <a:lstStyle/>
          <a:p>
            <a:pPr algn="ctr"/>
            <a:r>
              <a:rPr lang="ru-RU" b="1" u="sng">
                <a:solidFill>
                  <a:schemeClr val="bg1"/>
                </a:solidFill>
              </a:rPr>
              <a:t>Как правило, это те поступки, которые вошли в историю, которые показывают величие исторического деятеля.</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2420938"/>
            <a:ext cx="8913813" cy="3143250"/>
          </a:xfrm>
        </p:spPr>
        <p:txBody>
          <a:bodyPr>
            <a:normAutofit/>
          </a:bodyPr>
          <a:lstStyle/>
          <a:p>
            <a:pPr marL="548640" indent="-411480" eaLnBrk="1" fontAlgn="auto" hangingPunct="1">
              <a:spcAft>
                <a:spcPts val="0"/>
              </a:spcAft>
              <a:buClr>
                <a:schemeClr val="tx1">
                  <a:shade val="95000"/>
                </a:schemeClr>
              </a:buClr>
              <a:buFont typeface="Wingdings 2" pitchFamily="18" charset="2"/>
              <a:buNone/>
              <a:defRPr/>
            </a:pPr>
            <a:r>
              <a:rPr lang="ru-RU" b="1" dirty="0" smtClean="0">
                <a:solidFill>
                  <a:srgbClr val="C00000"/>
                </a:solidFill>
              </a:rPr>
              <a:t>     Неверно:</a:t>
            </a:r>
            <a:r>
              <a:rPr lang="ru-RU" dirty="0" smtClean="0">
                <a:solidFill>
                  <a:schemeClr val="bg1"/>
                </a:solidFill>
              </a:rPr>
              <a:t> «М.И. Кутузов командовал русской армией в ходе Отечественной войны 1812 г., и в этом состоит его роль в победе в данной войне».</a:t>
            </a:r>
            <a:r>
              <a:rPr lang="ru-RU" dirty="0" smtClean="0">
                <a:solidFill>
                  <a:srgbClr val="FFFF00"/>
                </a:solidFill>
              </a:rPr>
              <a:t> </a:t>
            </a:r>
          </a:p>
          <a:p>
            <a:pPr marL="548640" indent="-411480" eaLnBrk="1" fontAlgn="auto" hangingPunct="1">
              <a:spcAft>
                <a:spcPts val="0"/>
              </a:spcAft>
              <a:buClr>
                <a:schemeClr val="tx1">
                  <a:shade val="95000"/>
                </a:schemeClr>
              </a:buClr>
              <a:buFont typeface="Wingdings 2" pitchFamily="18" charset="2"/>
              <a:buNone/>
              <a:defRPr/>
            </a:pPr>
            <a:r>
              <a:rPr lang="ru-RU" b="1" dirty="0" smtClean="0">
                <a:solidFill>
                  <a:srgbClr val="FFFF00"/>
                </a:solidFill>
              </a:rPr>
              <a:t>     </a:t>
            </a:r>
            <a:r>
              <a:rPr lang="ru-RU" b="1" dirty="0" smtClean="0">
                <a:solidFill>
                  <a:srgbClr val="C00000"/>
                </a:solidFill>
              </a:rPr>
              <a:t>Комментарий:</a:t>
            </a:r>
            <a:r>
              <a:rPr lang="ru-RU" dirty="0" smtClean="0">
                <a:solidFill>
                  <a:srgbClr val="FFFF00"/>
                </a:solidFill>
              </a:rPr>
              <a:t> </a:t>
            </a:r>
            <a:r>
              <a:rPr lang="ru-RU" dirty="0" smtClean="0">
                <a:solidFill>
                  <a:schemeClr val="bg1"/>
                </a:solidFill>
              </a:rPr>
              <a:t>так как командование армией – это процесс, в ходе которого М.И. Кутузов предпринял множество конкретных действий. </a:t>
            </a:r>
            <a:endParaRPr lang="ru-RU" dirty="0">
              <a:solidFill>
                <a:schemeClr val="bg1"/>
              </a:solidFill>
            </a:endParaRPr>
          </a:p>
        </p:txBody>
      </p:sp>
      <p:sp>
        <p:nvSpPr>
          <p:cNvPr id="4" name="Прямоугольник 3"/>
          <p:cNvSpPr/>
          <p:nvPr/>
        </p:nvSpPr>
        <p:spPr>
          <a:xfrm>
            <a:off x="1692275" y="404813"/>
            <a:ext cx="6983413" cy="1630362"/>
          </a:xfrm>
          <a:prstGeom prst="rect">
            <a:avLst/>
          </a:prstGeom>
        </p:spPr>
        <p:txBody>
          <a:bodyPr>
            <a:spAutoFit/>
          </a:bodyPr>
          <a:lstStyle/>
          <a:p>
            <a:pPr marL="548640" indent="-411480" fontAlgn="auto">
              <a:spcAft>
                <a:spcPts val="0"/>
              </a:spcAft>
              <a:buClr>
                <a:schemeClr val="tx1">
                  <a:shade val="95000"/>
                </a:schemeClr>
              </a:buClr>
              <a:defRPr/>
            </a:pPr>
            <a:r>
              <a:rPr lang="ru-RU" sz="2000" b="1" dirty="0">
                <a:solidFill>
                  <a:schemeClr val="bg1"/>
                </a:solidFill>
              </a:rPr>
              <a:t>      </a:t>
            </a:r>
            <a:r>
              <a:rPr lang="ru-RU" sz="2000" b="1" u="sng" dirty="0">
                <a:solidFill>
                  <a:srgbClr val="FFFF00"/>
                </a:solidFill>
              </a:rPr>
              <a:t>Положения, где указаны</a:t>
            </a:r>
            <a:r>
              <a:rPr lang="ru-RU" sz="2000" b="1" u="sng" dirty="0">
                <a:solidFill>
                  <a:schemeClr val="bg1"/>
                </a:solidFill>
              </a:rPr>
              <a:t> не конкретные действия исторической личности, а </a:t>
            </a:r>
            <a:r>
              <a:rPr lang="ru-RU" sz="2000" b="1" u="sng" dirty="0">
                <a:solidFill>
                  <a:srgbClr val="FFFF00"/>
                </a:solidFill>
              </a:rPr>
              <a:t>процессы, в которых исторический деятель участвовал</a:t>
            </a:r>
            <a:r>
              <a:rPr lang="ru-RU" sz="2000" b="1" u="sng" dirty="0">
                <a:solidFill>
                  <a:schemeClr val="bg1"/>
                </a:solidFill>
              </a:rPr>
              <a:t>, пусть даже играя в них главную роль, </a:t>
            </a:r>
            <a:r>
              <a:rPr lang="ru-RU" sz="2000" b="1" u="sng" dirty="0">
                <a:solidFill>
                  <a:srgbClr val="FFFF00"/>
                </a:solidFill>
              </a:rPr>
              <a:t>приняты не будут</a:t>
            </a:r>
            <a:r>
              <a:rPr lang="ru-RU" sz="2000" b="1" dirty="0">
                <a:solidFill>
                  <a:schemeClr val="bg1"/>
                </a:solidFill>
              </a:rPr>
              <a:t>. </a:t>
            </a:r>
          </a:p>
        </p:txBody>
      </p:sp>
      <p:pic>
        <p:nvPicPr>
          <p:cNvPr id="37892" name="Picture 6" descr="http://mirmol.ru/wp-content/uploads/2018/08/vakcinacia_vnimanie.png"/>
          <p:cNvPicPr>
            <a:picLocks noChangeAspect="1" noChangeArrowheads="1"/>
          </p:cNvPicPr>
          <p:nvPr/>
        </p:nvPicPr>
        <p:blipFill>
          <a:blip r:embed="rId2" cstate="email"/>
          <a:srcRect/>
          <a:stretch>
            <a:fillRect/>
          </a:stretch>
        </p:blipFill>
        <p:spPr bwMode="auto">
          <a:xfrm>
            <a:off x="900113" y="692150"/>
            <a:ext cx="930275" cy="936625"/>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68313" y="620713"/>
            <a:ext cx="8135937" cy="3046412"/>
          </a:xfrm>
          <a:prstGeom prst="rect">
            <a:avLst/>
          </a:prstGeom>
        </p:spPr>
        <p:txBody>
          <a:bodyPr>
            <a:spAutoFit/>
          </a:bodyPr>
          <a:lstStyle/>
          <a:p>
            <a:pPr marL="548640" indent="-411480" algn="just" fontAlgn="auto">
              <a:spcAft>
                <a:spcPts val="0"/>
              </a:spcAft>
              <a:buClr>
                <a:schemeClr val="tx1">
                  <a:shade val="95000"/>
                </a:schemeClr>
              </a:buClr>
              <a:defRPr/>
            </a:pPr>
            <a:r>
              <a:rPr lang="ru-RU" b="1" dirty="0">
                <a:solidFill>
                  <a:srgbClr val="C00000"/>
                </a:solidFill>
              </a:rPr>
              <a:t>       </a:t>
            </a:r>
            <a:r>
              <a:rPr lang="ru-RU" sz="2400" b="1" dirty="0">
                <a:solidFill>
                  <a:srgbClr val="C00000"/>
                </a:solidFill>
              </a:rPr>
              <a:t>Верно: </a:t>
            </a:r>
            <a:r>
              <a:rPr lang="ru-RU" sz="2400" dirty="0">
                <a:solidFill>
                  <a:schemeClr val="bg1"/>
                </a:solidFill>
              </a:rPr>
              <a:t>Если выпускник напишет о военном совете в деревне Фили, о том, что М.И. Кутузов произнес свои знаменитые слова: «С потерей Москвы еще не потеряна Россия, с потерею же армии Россия потеряна», после чего отдал приказ об оставлении Москвы, сыграв тем самым роль в сохранении русской армии, а значит, и в победе над неприятелем, то это будет зачтено по критерию К2. </a:t>
            </a:r>
          </a:p>
        </p:txBody>
      </p:sp>
      <p:pic>
        <p:nvPicPr>
          <p:cNvPr id="38915" name="Picture 2" descr="https://ru-static.z-dn.net/files/dc2/9bcc2af6187e32d8ba77d0c2622c9dca.jpg"/>
          <p:cNvPicPr>
            <a:picLocks noChangeAspect="1" noChangeArrowheads="1"/>
          </p:cNvPicPr>
          <p:nvPr/>
        </p:nvPicPr>
        <p:blipFill>
          <a:blip r:embed="rId2" cstate="email"/>
          <a:srcRect/>
          <a:stretch>
            <a:fillRect/>
          </a:stretch>
        </p:blipFill>
        <p:spPr bwMode="auto">
          <a:xfrm>
            <a:off x="2771775" y="3933825"/>
            <a:ext cx="3887788" cy="2482850"/>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50825" y="260350"/>
            <a:ext cx="8642350" cy="1323975"/>
          </a:xfrm>
          <a:prstGeom prst="rect">
            <a:avLst/>
          </a:prstGeom>
        </p:spPr>
        <p:txBody>
          <a:bodyPr>
            <a:spAutoFit/>
          </a:bodyPr>
          <a:lstStyle/>
          <a:p>
            <a:pPr marL="548640" indent="-411480" algn="just" fontAlgn="auto">
              <a:spcAft>
                <a:spcPts val="0"/>
              </a:spcAft>
              <a:buClr>
                <a:schemeClr val="tx1">
                  <a:shade val="95000"/>
                </a:schemeClr>
              </a:buClr>
              <a:defRPr/>
            </a:pPr>
            <a:r>
              <a:rPr lang="ru-RU" dirty="0">
                <a:solidFill>
                  <a:schemeClr val="bg1"/>
                </a:solidFill>
              </a:rPr>
              <a:t>       </a:t>
            </a:r>
            <a:r>
              <a:rPr lang="ru-RU" b="1" dirty="0">
                <a:solidFill>
                  <a:srgbClr val="C00000"/>
                </a:solidFill>
              </a:rPr>
              <a:t>Неверно:</a:t>
            </a:r>
            <a:r>
              <a:rPr lang="ru-RU" dirty="0">
                <a:solidFill>
                  <a:schemeClr val="bg1"/>
                </a:solidFill>
              </a:rPr>
              <a:t> </a:t>
            </a:r>
            <a:r>
              <a:rPr lang="ru-RU" sz="2000" i="1" dirty="0">
                <a:solidFill>
                  <a:schemeClr val="bg1"/>
                </a:solidFill>
              </a:rPr>
              <a:t>«Роль Александра Невского в отпоре завоевателям, совершившим в XIII в. нашествие на русские земли с северо-запада, состоит в том, что он одержал победы в Невской битве и Ледовом побоище».</a:t>
            </a:r>
            <a:r>
              <a:rPr lang="ru-RU" sz="2000" dirty="0">
                <a:solidFill>
                  <a:schemeClr val="bg1"/>
                </a:solidFill>
              </a:rPr>
              <a:t> </a:t>
            </a:r>
          </a:p>
        </p:txBody>
      </p:sp>
      <p:pic>
        <p:nvPicPr>
          <p:cNvPr id="39939" name="Picture 2" descr="https://st.kp.yandex.net/im/poster/2/9/0/kinopoisk.ru-Aleksandr-Nevskiy-2903953.jpg"/>
          <p:cNvPicPr>
            <a:picLocks noChangeAspect="1" noChangeArrowheads="1"/>
          </p:cNvPicPr>
          <p:nvPr/>
        </p:nvPicPr>
        <p:blipFill>
          <a:blip r:embed="rId2" cstate="email"/>
          <a:srcRect/>
          <a:stretch>
            <a:fillRect/>
          </a:stretch>
        </p:blipFill>
        <p:spPr bwMode="auto">
          <a:xfrm>
            <a:off x="5651500" y="1989138"/>
            <a:ext cx="3282950" cy="2770187"/>
          </a:xfrm>
          <a:prstGeom prst="rect">
            <a:avLst/>
          </a:prstGeom>
          <a:noFill/>
          <a:ln w="9525">
            <a:noFill/>
            <a:miter lim="800000"/>
            <a:headEnd/>
            <a:tailEnd/>
          </a:ln>
        </p:spPr>
      </p:pic>
      <p:sp>
        <p:nvSpPr>
          <p:cNvPr id="39940" name="Прямоугольник 5"/>
          <p:cNvSpPr>
            <a:spLocks noChangeArrowheads="1"/>
          </p:cNvSpPr>
          <p:nvPr/>
        </p:nvSpPr>
        <p:spPr bwMode="auto">
          <a:xfrm>
            <a:off x="684213" y="1844675"/>
            <a:ext cx="4751387" cy="4248150"/>
          </a:xfrm>
          <a:prstGeom prst="rect">
            <a:avLst/>
          </a:prstGeom>
          <a:noFill/>
          <a:ln w="9525">
            <a:noFill/>
            <a:miter lim="800000"/>
            <a:headEnd/>
            <a:tailEnd/>
          </a:ln>
        </p:spPr>
        <p:txBody>
          <a:bodyPr>
            <a:spAutoFit/>
          </a:bodyPr>
          <a:lstStyle/>
          <a:p>
            <a:r>
              <a:rPr lang="ru-RU" b="1">
                <a:solidFill>
                  <a:srgbClr val="C00000"/>
                </a:solidFill>
              </a:rPr>
              <a:t>Комментарий: </a:t>
            </a:r>
            <a:r>
              <a:rPr lang="ru-RU">
                <a:solidFill>
                  <a:schemeClr val="bg1"/>
                </a:solidFill>
              </a:rPr>
              <a:t>дело в том, что завоеватели с северо-запада были разгромлены не единолично Александром Невским , а войском которым он командовал (положения в учебниках и учебных пособиях «Александр Невский одержал победу в Невской битве», «Александр Невский одержал победу в Ледовом побоище» не должны смущать, так как в них используется общепринятый принцип указания имени военачальника для обозначения действия войска под его командованием, но в этих положениях нет указания на конкретные действия военачальника). </a:t>
            </a:r>
            <a:endParaRPr lang="ru-RU"/>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684213" y="3789363"/>
            <a:ext cx="7920037" cy="28082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3" name="Содержимое 2"/>
          <p:cNvSpPr>
            <a:spLocks noGrp="1"/>
          </p:cNvSpPr>
          <p:nvPr>
            <p:ph idx="1"/>
          </p:nvPr>
        </p:nvSpPr>
        <p:spPr>
          <a:xfrm>
            <a:off x="250825" y="1412875"/>
            <a:ext cx="8662988" cy="2087563"/>
          </a:xfrm>
        </p:spPr>
        <p:txBody>
          <a:bodyPr>
            <a:normAutofit fontScale="92500" lnSpcReduction="10000"/>
          </a:bodyPr>
          <a:lstStyle/>
          <a:p>
            <a:pPr marL="548640" indent="-411480" algn="just" eaLnBrk="1" fontAlgn="auto" hangingPunct="1">
              <a:spcAft>
                <a:spcPts val="0"/>
              </a:spcAft>
              <a:buClr>
                <a:schemeClr val="tx1">
                  <a:shade val="95000"/>
                </a:schemeClr>
              </a:buClr>
              <a:buFont typeface="Wingdings 2" pitchFamily="18" charset="2"/>
              <a:buNone/>
              <a:defRPr/>
            </a:pPr>
            <a:r>
              <a:rPr lang="ru-RU" sz="4500" dirty="0" smtClean="0">
                <a:solidFill>
                  <a:schemeClr val="bg1"/>
                </a:solidFill>
              </a:rPr>
              <a:t>     </a:t>
            </a:r>
            <a:r>
              <a:rPr lang="ru-RU" sz="2100" b="1" dirty="0" smtClean="0">
                <a:solidFill>
                  <a:srgbClr val="C00000"/>
                </a:solidFill>
                <a:latin typeface="+mj-lt"/>
              </a:rPr>
              <a:t>Например</a:t>
            </a:r>
            <a:r>
              <a:rPr lang="ru-RU" sz="2100" dirty="0" smtClean="0">
                <a:solidFill>
                  <a:schemeClr val="bg1"/>
                </a:solidFill>
                <a:latin typeface="+mj-lt"/>
              </a:rPr>
              <a:t>, Александр Невский в Ледовом побоище предпринял следующие </a:t>
            </a:r>
            <a:r>
              <a:rPr lang="ru-RU" sz="2100" u="sng" dirty="0" smtClean="0">
                <a:solidFill>
                  <a:schemeClr val="bg1"/>
                </a:solidFill>
                <a:latin typeface="+mj-lt"/>
              </a:rPr>
              <a:t>конкретные действия: расположил отряд ополченцев против головы рыцарской «свиньи», расположил за спинами ополченцев обоз, расположил конницу по флангам, в решающий момент битвы отдал приказ коннице вступить в бой (согласно информации из школьных учебников) и т.д. </a:t>
            </a:r>
            <a:endParaRPr lang="ru-RU" sz="2100" dirty="0">
              <a:solidFill>
                <a:srgbClr val="FFC000"/>
              </a:solidFill>
              <a:latin typeface="+mj-lt"/>
            </a:endParaRPr>
          </a:p>
        </p:txBody>
      </p:sp>
      <p:sp>
        <p:nvSpPr>
          <p:cNvPr id="40964" name="Прямоугольник 3"/>
          <p:cNvSpPr>
            <a:spLocks noChangeArrowheads="1"/>
          </p:cNvSpPr>
          <p:nvPr/>
        </p:nvSpPr>
        <p:spPr bwMode="auto">
          <a:xfrm>
            <a:off x="1908175" y="404813"/>
            <a:ext cx="6624638" cy="830262"/>
          </a:xfrm>
          <a:prstGeom prst="rect">
            <a:avLst/>
          </a:prstGeom>
          <a:noFill/>
          <a:ln w="9525">
            <a:noFill/>
            <a:miter lim="800000"/>
            <a:headEnd/>
            <a:tailEnd/>
          </a:ln>
        </p:spPr>
        <p:txBody>
          <a:bodyPr>
            <a:spAutoFit/>
          </a:bodyPr>
          <a:lstStyle/>
          <a:p>
            <a:r>
              <a:rPr lang="ru-RU" sz="2400">
                <a:solidFill>
                  <a:srgbClr val="FFFF00"/>
                </a:solidFill>
              </a:rPr>
              <a:t>Командование войском в битве – это тоже процесс, состоящий из конкретных действий.</a:t>
            </a:r>
          </a:p>
        </p:txBody>
      </p:sp>
      <p:pic>
        <p:nvPicPr>
          <p:cNvPr id="40965" name="Picture 6" descr="http://mirmol.ru/wp-content/uploads/2018/08/vakcinacia_vnimanie.png"/>
          <p:cNvPicPr>
            <a:picLocks noChangeAspect="1" noChangeArrowheads="1"/>
          </p:cNvPicPr>
          <p:nvPr/>
        </p:nvPicPr>
        <p:blipFill>
          <a:blip r:embed="rId2" cstate="email"/>
          <a:srcRect/>
          <a:stretch>
            <a:fillRect/>
          </a:stretch>
        </p:blipFill>
        <p:spPr bwMode="auto">
          <a:xfrm>
            <a:off x="827088" y="404813"/>
            <a:ext cx="931862" cy="935037"/>
          </a:xfrm>
          <a:prstGeom prst="rect">
            <a:avLst/>
          </a:prstGeom>
          <a:noFill/>
          <a:ln w="9525">
            <a:noFill/>
            <a:miter lim="800000"/>
            <a:headEnd/>
            <a:tailEnd/>
          </a:ln>
        </p:spPr>
      </p:pic>
      <p:sp>
        <p:nvSpPr>
          <p:cNvPr id="40966" name="Прямоугольник 5"/>
          <p:cNvSpPr>
            <a:spLocks noChangeArrowheads="1"/>
          </p:cNvSpPr>
          <p:nvPr/>
        </p:nvSpPr>
        <p:spPr bwMode="auto">
          <a:xfrm>
            <a:off x="1042988" y="3789363"/>
            <a:ext cx="7489825" cy="2678112"/>
          </a:xfrm>
          <a:prstGeom prst="rect">
            <a:avLst/>
          </a:prstGeom>
          <a:noFill/>
          <a:ln w="9525">
            <a:noFill/>
            <a:miter lim="800000"/>
            <a:headEnd/>
            <a:tailEnd/>
          </a:ln>
        </p:spPr>
        <p:txBody>
          <a:bodyPr>
            <a:spAutoFit/>
          </a:bodyPr>
          <a:lstStyle/>
          <a:p>
            <a:pPr algn="ctr"/>
            <a:r>
              <a:rPr lang="ru-RU" sz="2400">
                <a:solidFill>
                  <a:srgbClr val="FFFF00"/>
                </a:solidFill>
              </a:rPr>
              <a:t>Каждое из этих конкретных действий Александра Невского сыграло определенную роль в общей победе русского войска в Ледовом побоище, каждое из них может быть указано в сочинении, и в том случае, если будет объяснено значение этого действия в общей победе, оно будет принято по критерию К2.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Прямоугольник 3"/>
          <p:cNvSpPr>
            <a:spLocks noChangeArrowheads="1"/>
          </p:cNvSpPr>
          <p:nvPr/>
        </p:nvSpPr>
        <p:spPr bwMode="auto">
          <a:xfrm>
            <a:off x="1692275" y="3716338"/>
            <a:ext cx="6840538" cy="2032000"/>
          </a:xfrm>
          <a:prstGeom prst="rect">
            <a:avLst/>
          </a:prstGeom>
          <a:noFill/>
          <a:ln w="9525">
            <a:noFill/>
            <a:miter lim="800000"/>
            <a:headEnd/>
            <a:tailEnd/>
          </a:ln>
        </p:spPr>
        <p:txBody>
          <a:bodyPr>
            <a:spAutoFit/>
          </a:bodyPr>
          <a:lstStyle/>
          <a:p>
            <a:pPr algn="just"/>
            <a:r>
              <a:rPr lang="ru-RU">
                <a:solidFill>
                  <a:schemeClr val="bg1"/>
                </a:solidFill>
              </a:rPr>
              <a:t>Если, например, выпускник выбрал период июнь 1762 г. – ноябрь 1796 г. и сомневается в том, что сумеет назвать конкретные действия политических деятелей данного периода, участвовавших в проведении внутренней политики, то стоит задуматься над возможностью написать сочинение о внешнеполитических событиях или развитии культуры в рамках этого же периода. </a:t>
            </a:r>
          </a:p>
        </p:txBody>
      </p:sp>
      <p:sp>
        <p:nvSpPr>
          <p:cNvPr id="5" name="Прямоугольник 4"/>
          <p:cNvSpPr/>
          <p:nvPr/>
        </p:nvSpPr>
        <p:spPr>
          <a:xfrm>
            <a:off x="2124075" y="260350"/>
            <a:ext cx="6696075" cy="2862263"/>
          </a:xfrm>
          <a:prstGeom prst="rect">
            <a:avLst/>
          </a:prstGeom>
        </p:spPr>
        <p:txBody>
          <a:bodyPr>
            <a:spAutoFit/>
          </a:bodyPr>
          <a:lstStyle/>
          <a:p>
            <a:pPr algn="just">
              <a:defRPr/>
            </a:pPr>
            <a:r>
              <a:rPr lang="ru-RU" sz="2000" b="1" dirty="0">
                <a:solidFill>
                  <a:srgbClr val="FFFF00"/>
                </a:solidFill>
                <a:latin typeface="+mj-lt"/>
              </a:rPr>
              <a:t>Рекомендуется</a:t>
            </a:r>
            <a:r>
              <a:rPr lang="ru-RU" sz="2000" dirty="0">
                <a:solidFill>
                  <a:schemeClr val="bg1"/>
                </a:solidFill>
                <a:latin typeface="+mj-lt"/>
              </a:rPr>
              <a:t> </a:t>
            </a:r>
            <a:r>
              <a:rPr lang="ru-RU" sz="2000" u="sng" dirty="0">
                <a:solidFill>
                  <a:schemeClr val="bg1"/>
                </a:solidFill>
                <a:latin typeface="+mj-lt"/>
              </a:rPr>
              <a:t>при выборе периода истории для написания исторического сочинения и тематики сочинения в рамках этого периода </a:t>
            </a:r>
            <a:r>
              <a:rPr lang="ru-RU" sz="2000" dirty="0">
                <a:solidFill>
                  <a:schemeClr val="bg1"/>
                </a:solidFill>
                <a:latin typeface="+mj-lt"/>
              </a:rPr>
              <a:t>(внутренняя политика, внешняя политика, яркое событие (процесс), произошедшее в рамках выбранного периода, развитие культуры в данный период и др.) </a:t>
            </a:r>
            <a:r>
              <a:rPr lang="ru-RU" sz="2000" b="1" dirty="0">
                <a:solidFill>
                  <a:srgbClr val="FFFF00"/>
                </a:solidFill>
                <a:latin typeface="+mj-lt"/>
              </a:rPr>
              <a:t>исходить именно из того, знает ли экзаменуемый конкретные действия исторических личностей, сыгравшие роль в истории</a:t>
            </a:r>
            <a:r>
              <a:rPr lang="ru-RU" sz="2000" dirty="0">
                <a:solidFill>
                  <a:schemeClr val="bg1"/>
                </a:solidFill>
                <a:latin typeface="+mj-lt"/>
              </a:rPr>
              <a:t>. </a:t>
            </a:r>
            <a:endParaRPr lang="ru-RU" sz="2000" dirty="0">
              <a:latin typeface="+mj-lt"/>
            </a:endParaRPr>
          </a:p>
        </p:txBody>
      </p:sp>
      <p:pic>
        <p:nvPicPr>
          <p:cNvPr id="41988" name="Picture 4" descr="https://liceumpodr.edumsko.ru/uploads/3000/2386/section/375476/metodkopilka.png"/>
          <p:cNvPicPr>
            <a:picLocks noChangeAspect="1" noChangeArrowheads="1"/>
          </p:cNvPicPr>
          <p:nvPr/>
        </p:nvPicPr>
        <p:blipFill>
          <a:blip r:embed="rId2" cstate="email"/>
          <a:srcRect/>
          <a:stretch>
            <a:fillRect/>
          </a:stretch>
        </p:blipFill>
        <p:spPr bwMode="auto">
          <a:xfrm rot="-307019">
            <a:off x="60325" y="412750"/>
            <a:ext cx="1876425" cy="1438275"/>
          </a:xfrm>
          <a:prstGeom prst="rect">
            <a:avLst/>
          </a:prstGeom>
          <a:noFill/>
          <a:ln w="9525">
            <a:noFill/>
            <a:miter lim="800000"/>
            <a:headEnd/>
            <a:tailEnd/>
          </a:ln>
        </p:spPr>
      </p:pic>
      <p:pic>
        <p:nvPicPr>
          <p:cNvPr id="41989" name="Picture 2" descr="https://avatanplus.com/files/resources/original/582c129d478d71586c28b66d.png"/>
          <p:cNvPicPr>
            <a:picLocks noChangeAspect="1" noChangeArrowheads="1"/>
          </p:cNvPicPr>
          <p:nvPr/>
        </p:nvPicPr>
        <p:blipFill>
          <a:blip r:embed="rId3" cstate="email"/>
          <a:srcRect/>
          <a:stretch>
            <a:fillRect/>
          </a:stretch>
        </p:blipFill>
        <p:spPr bwMode="auto">
          <a:xfrm>
            <a:off x="179388" y="3716338"/>
            <a:ext cx="1296987" cy="2011362"/>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611188" y="333375"/>
            <a:ext cx="8137525" cy="13668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43011" name="Прямоугольник 3"/>
          <p:cNvSpPr>
            <a:spLocks noChangeArrowheads="1"/>
          </p:cNvSpPr>
          <p:nvPr/>
        </p:nvSpPr>
        <p:spPr bwMode="auto">
          <a:xfrm>
            <a:off x="971550" y="620713"/>
            <a:ext cx="7345363" cy="830262"/>
          </a:xfrm>
          <a:prstGeom prst="rect">
            <a:avLst/>
          </a:prstGeom>
          <a:noFill/>
          <a:ln w="9525">
            <a:noFill/>
            <a:miter lim="800000"/>
            <a:headEnd/>
            <a:tailEnd/>
          </a:ln>
        </p:spPr>
        <p:txBody>
          <a:bodyPr>
            <a:spAutoFit/>
          </a:bodyPr>
          <a:lstStyle/>
          <a:p>
            <a:pPr algn="just"/>
            <a:r>
              <a:rPr lang="ru-RU" sz="2400">
                <a:solidFill>
                  <a:schemeClr val="bg1"/>
                </a:solidFill>
              </a:rPr>
              <a:t>Следует учесть, что </a:t>
            </a:r>
            <a:r>
              <a:rPr lang="ru-RU" sz="2400">
                <a:solidFill>
                  <a:srgbClr val="FFFF00"/>
                </a:solidFill>
              </a:rPr>
              <a:t>создание произведений культуры является конкретными действиями</a:t>
            </a:r>
            <a:r>
              <a:rPr lang="ru-RU" sz="2400">
                <a:solidFill>
                  <a:schemeClr val="bg1"/>
                </a:solidFill>
              </a:rPr>
              <a:t>.</a:t>
            </a:r>
          </a:p>
        </p:txBody>
      </p:sp>
      <p:sp>
        <p:nvSpPr>
          <p:cNvPr id="43012" name="Прямоугольник 5"/>
          <p:cNvSpPr>
            <a:spLocks noChangeArrowheads="1"/>
          </p:cNvSpPr>
          <p:nvPr/>
        </p:nvSpPr>
        <p:spPr bwMode="auto">
          <a:xfrm>
            <a:off x="755650" y="2060575"/>
            <a:ext cx="4248150" cy="2554288"/>
          </a:xfrm>
          <a:prstGeom prst="rect">
            <a:avLst/>
          </a:prstGeom>
          <a:noFill/>
          <a:ln w="9525">
            <a:noFill/>
            <a:miter lim="800000"/>
            <a:headEnd/>
            <a:tailEnd/>
          </a:ln>
        </p:spPr>
        <p:txBody>
          <a:bodyPr>
            <a:spAutoFit/>
          </a:bodyPr>
          <a:lstStyle/>
          <a:p>
            <a:pPr algn="ctr"/>
            <a:r>
              <a:rPr lang="ru-RU" sz="2000">
                <a:solidFill>
                  <a:schemeClr val="bg1"/>
                </a:solidFill>
              </a:rPr>
              <a:t>Например, в положении: «Н.М. Карамзин написал повесть “Бедная Лиза” (конкретное действие), чем внес вклад в появление и утверждение сентиментализма в русской литературе» – охарактеризована роль Н.М. Карамзина. </a:t>
            </a:r>
            <a:endParaRPr lang="ru-RU" sz="2000"/>
          </a:p>
        </p:txBody>
      </p:sp>
      <p:pic>
        <p:nvPicPr>
          <p:cNvPr id="43013" name="Picture 6" descr="https://ozon-st.cdn.ngenix.net/multimedia/1018950675.jpg"/>
          <p:cNvPicPr>
            <a:picLocks noChangeAspect="1" noChangeArrowheads="1"/>
          </p:cNvPicPr>
          <p:nvPr/>
        </p:nvPicPr>
        <p:blipFill>
          <a:blip r:embed="rId2" cstate="email"/>
          <a:srcRect/>
          <a:stretch>
            <a:fillRect/>
          </a:stretch>
        </p:blipFill>
        <p:spPr bwMode="auto">
          <a:xfrm>
            <a:off x="5580063" y="2133600"/>
            <a:ext cx="2481262" cy="3816350"/>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971550" y="115888"/>
            <a:ext cx="7777163" cy="7207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3" name="Содержимое 2"/>
          <p:cNvSpPr>
            <a:spLocks noGrp="1"/>
          </p:cNvSpPr>
          <p:nvPr>
            <p:ph idx="1"/>
          </p:nvPr>
        </p:nvSpPr>
        <p:spPr>
          <a:xfrm>
            <a:off x="468313" y="908050"/>
            <a:ext cx="8516937" cy="5805488"/>
          </a:xfrm>
        </p:spPr>
        <p:txBody>
          <a:bodyPr>
            <a:normAutofit fontScale="70000" lnSpcReduction="20000"/>
          </a:bodyPr>
          <a:lstStyle/>
          <a:p>
            <a:pPr marL="180000" indent="0" algn="just" eaLnBrk="1" fontAlgn="auto" hangingPunct="1">
              <a:spcAft>
                <a:spcPts val="0"/>
              </a:spcAft>
              <a:buClr>
                <a:schemeClr val="tx1">
                  <a:shade val="95000"/>
                </a:schemeClr>
              </a:buClr>
              <a:buFont typeface="Wingdings 2" pitchFamily="18" charset="2"/>
              <a:buNone/>
              <a:defRPr/>
            </a:pPr>
            <a:r>
              <a:rPr lang="ru-RU" b="1" dirty="0" smtClean="0">
                <a:solidFill>
                  <a:srgbClr val="C00000"/>
                </a:solidFill>
              </a:rPr>
              <a:t>Неверно: </a:t>
            </a:r>
            <a:r>
              <a:rPr lang="ru-RU" dirty="0" smtClean="0">
                <a:solidFill>
                  <a:schemeClr val="bg1"/>
                </a:solidFill>
              </a:rPr>
              <a:t>«</a:t>
            </a:r>
            <a:r>
              <a:rPr lang="ru-RU" i="1" dirty="0" smtClean="0">
                <a:solidFill>
                  <a:schemeClr val="bg1"/>
                </a:solidFill>
                <a:latin typeface="+mj-lt"/>
              </a:rPr>
              <a:t>В этот период была проведена реформа А.Н. Косыгина. В ходе реформы было сокращено количество плановых показателей для предприятий, расширена их хозяйственная самостоятельность, предприятия получили возможность формировать фонды, которые использовали по собственному усмотрению, в том числе для материального стимулирования работников, были упразднены совнархозы. Косыгин руководил проведением этой реформы»</a:t>
            </a:r>
            <a:r>
              <a:rPr lang="ru-RU" dirty="0" smtClean="0">
                <a:solidFill>
                  <a:schemeClr val="bg1"/>
                </a:solidFill>
              </a:rPr>
              <a:t>.</a:t>
            </a:r>
          </a:p>
          <a:p>
            <a:pPr marL="180000" indent="0" algn="just" eaLnBrk="1" fontAlgn="auto" hangingPunct="1">
              <a:spcAft>
                <a:spcPts val="0"/>
              </a:spcAft>
              <a:buClr>
                <a:schemeClr val="tx1">
                  <a:shade val="95000"/>
                </a:schemeClr>
              </a:buClr>
              <a:buFont typeface="Wingdings 2" pitchFamily="18" charset="2"/>
              <a:buNone/>
              <a:defRPr/>
            </a:pPr>
            <a:r>
              <a:rPr lang="ru-RU" dirty="0" smtClean="0">
                <a:solidFill>
                  <a:schemeClr val="bg1"/>
                </a:solidFill>
              </a:rPr>
              <a:t> </a:t>
            </a:r>
          </a:p>
          <a:p>
            <a:pPr marL="180000" indent="0" algn="just" eaLnBrk="1" fontAlgn="auto" hangingPunct="1">
              <a:spcAft>
                <a:spcPts val="0"/>
              </a:spcAft>
              <a:buClr>
                <a:schemeClr val="tx1">
                  <a:shade val="95000"/>
                </a:schemeClr>
              </a:buClr>
              <a:buFont typeface="Wingdings 2" pitchFamily="18" charset="2"/>
              <a:buNone/>
              <a:defRPr/>
            </a:pPr>
            <a:r>
              <a:rPr lang="ru-RU" b="1" dirty="0" smtClean="0">
                <a:solidFill>
                  <a:srgbClr val="C00000"/>
                </a:solidFill>
                <a:latin typeface="+mj-lt"/>
              </a:rPr>
              <a:t>Комментарий:</a:t>
            </a:r>
            <a:r>
              <a:rPr lang="ru-RU" dirty="0" smtClean="0">
                <a:solidFill>
                  <a:schemeClr val="bg1"/>
                </a:solidFill>
                <a:latin typeface="+mj-lt"/>
              </a:rPr>
              <a:t> В приведенном отрывке представлена суть реформы в промышленности, но конкретных действий                   А.Н. Косыгина не приведено, и по критерию К2 выпускник за данный отрывок балла не получил. Несмотря на то, что реформу принято в нашей стране называть по фамилии Косыгина, он не являлся основным разработчиком реформы, им был Е.Г. </a:t>
            </a:r>
            <a:r>
              <a:rPr lang="ru-RU" dirty="0" err="1" smtClean="0">
                <a:solidFill>
                  <a:schemeClr val="bg1"/>
                </a:solidFill>
                <a:latin typeface="+mj-lt"/>
              </a:rPr>
              <a:t>Либерман</a:t>
            </a:r>
            <a:r>
              <a:rPr lang="ru-RU" dirty="0" smtClean="0">
                <a:solidFill>
                  <a:schemeClr val="bg1"/>
                </a:solidFill>
                <a:latin typeface="+mj-lt"/>
              </a:rPr>
              <a:t>. Впрочем, выпускник и не написал, что А.Н. Косыгин разработал реформу. Руководство же реформой, упомянутое выпускником, – это процесс, состоящий из многих конкретных действий, которые и надо было указать, а мероприятия, осуществленные в ходе реформы и названные в ответе, не являются действиями А.Н. Косыгина.</a:t>
            </a:r>
            <a:endParaRPr lang="ru-RU" dirty="0">
              <a:solidFill>
                <a:schemeClr val="bg1"/>
              </a:solidFill>
              <a:latin typeface="+mj-lt"/>
            </a:endParaRPr>
          </a:p>
        </p:txBody>
      </p:sp>
      <p:sp>
        <p:nvSpPr>
          <p:cNvPr id="44036" name="Прямоугольник 3"/>
          <p:cNvSpPr>
            <a:spLocks noChangeArrowheads="1"/>
          </p:cNvSpPr>
          <p:nvPr/>
        </p:nvSpPr>
        <p:spPr bwMode="auto">
          <a:xfrm>
            <a:off x="1619250" y="260350"/>
            <a:ext cx="6553200" cy="461963"/>
          </a:xfrm>
          <a:prstGeom prst="rect">
            <a:avLst/>
          </a:prstGeom>
          <a:noFill/>
          <a:ln w="9525">
            <a:noFill/>
            <a:miter lim="800000"/>
            <a:headEnd/>
            <a:tailEnd/>
          </a:ln>
        </p:spPr>
        <p:txBody>
          <a:bodyPr>
            <a:spAutoFit/>
          </a:bodyPr>
          <a:lstStyle/>
          <a:p>
            <a:r>
              <a:rPr lang="ru-RU" sz="2400" b="1">
                <a:solidFill>
                  <a:srgbClr val="FFFF00"/>
                </a:solidFill>
              </a:rPr>
              <a:t>Нужно указывать конкретные действия.</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549275"/>
            <a:ext cx="8769350" cy="3140075"/>
          </a:xfrm>
        </p:spPr>
        <p:txBody>
          <a:bodyPr>
            <a:normAutofit/>
          </a:bodyPr>
          <a:lstStyle/>
          <a:p>
            <a:pPr marL="548640" indent="-411480" algn="just" eaLnBrk="1" fontAlgn="auto" hangingPunct="1">
              <a:spcAft>
                <a:spcPts val="0"/>
              </a:spcAft>
              <a:buClr>
                <a:schemeClr val="tx1">
                  <a:shade val="95000"/>
                </a:schemeClr>
              </a:buClr>
              <a:buFont typeface="Wingdings 2" pitchFamily="18" charset="2"/>
              <a:buNone/>
              <a:defRPr/>
            </a:pPr>
            <a:r>
              <a:rPr lang="ru-RU" sz="2000" dirty="0" smtClean="0">
                <a:solidFill>
                  <a:schemeClr val="bg1"/>
                </a:solidFill>
                <a:latin typeface="+mj-lt"/>
              </a:rPr>
              <a:t>      </a:t>
            </a:r>
            <a:r>
              <a:rPr lang="ru-RU" sz="2000" b="1" dirty="0" smtClean="0">
                <a:solidFill>
                  <a:srgbClr val="C00000"/>
                </a:solidFill>
                <a:latin typeface="+mj-lt"/>
              </a:rPr>
              <a:t>Верно:</a:t>
            </a:r>
            <a:r>
              <a:rPr lang="ru-RU" sz="2000" dirty="0" smtClean="0">
                <a:solidFill>
                  <a:schemeClr val="bg1"/>
                </a:solidFill>
                <a:latin typeface="+mj-lt"/>
              </a:rPr>
              <a:t> написать, что в сентябре 1965 г. А.Н. Косыгин выступил на Пленуме ЦК КПСС с докладом об улучшении управления промышленностью, совершенствовании планирования и усилении экономического стимулирования промышленного производства (конкретное действие). Фактически именно с этого доклада и с принятия соответствующего Постановления Пленума ЦК КПСС началось проведение реформы в промышленности. </a:t>
            </a:r>
            <a:endParaRPr lang="ru-RU" sz="2000" dirty="0">
              <a:solidFill>
                <a:schemeClr val="bg1"/>
              </a:solidFill>
              <a:latin typeface="+mj-lt"/>
            </a:endParaRPr>
          </a:p>
        </p:txBody>
      </p:sp>
      <p:pic>
        <p:nvPicPr>
          <p:cNvPr id="45059" name="Picture 4" descr="http://yourpresentperfect.ru/wp-content/uploads/2014/10/izbranie-Brezhneva.jpg"/>
          <p:cNvPicPr>
            <a:picLocks noChangeAspect="1" noChangeArrowheads="1"/>
          </p:cNvPicPr>
          <p:nvPr/>
        </p:nvPicPr>
        <p:blipFill>
          <a:blip r:embed="rId2" cstate="email"/>
          <a:srcRect/>
          <a:stretch>
            <a:fillRect/>
          </a:stretch>
        </p:blipFill>
        <p:spPr bwMode="auto">
          <a:xfrm>
            <a:off x="2411413" y="2924175"/>
            <a:ext cx="4248150" cy="3479800"/>
          </a:xfrm>
          <a:prstGeom prst="rect">
            <a:avLst/>
          </a:prstGeom>
          <a:noFill/>
          <a:ln w="9525">
            <a:no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611188" y="836613"/>
            <a:ext cx="7993062" cy="4802187"/>
          </a:xfrm>
          <a:prstGeom prst="rect">
            <a:avLst/>
          </a:prstGeom>
        </p:spPr>
        <p:txBody>
          <a:bodyPr>
            <a:spAutoFit/>
          </a:bodyPr>
          <a:lstStyle/>
          <a:p>
            <a:pPr marL="180000" algn="just" fontAlgn="auto">
              <a:spcAft>
                <a:spcPts val="0"/>
              </a:spcAft>
              <a:buClr>
                <a:schemeClr val="tx1">
                  <a:shade val="95000"/>
                </a:schemeClr>
              </a:buClr>
              <a:defRPr/>
            </a:pPr>
            <a:r>
              <a:rPr lang="ru-RU" b="1" dirty="0">
                <a:solidFill>
                  <a:srgbClr val="C00000"/>
                </a:solidFill>
              </a:rPr>
              <a:t>Неверно: </a:t>
            </a:r>
            <a:r>
              <a:rPr lang="ru-RU" dirty="0">
                <a:solidFill>
                  <a:schemeClr val="bg1"/>
                </a:solidFill>
              </a:rPr>
              <a:t>«При Николае I была проведена реформа государственной деревни Киселева. Во время реформы было введено крестьянское самоуправление в государственной деревне, в деревнях создавались школы, больницы, осуществлялось переселение крестьян на свободные земли в другие районы страны». </a:t>
            </a:r>
          </a:p>
          <a:p>
            <a:pPr marL="180000" algn="just" fontAlgn="auto">
              <a:spcAft>
                <a:spcPts val="0"/>
              </a:spcAft>
              <a:buClr>
                <a:schemeClr val="tx1">
                  <a:shade val="95000"/>
                </a:schemeClr>
              </a:buClr>
              <a:defRPr/>
            </a:pPr>
            <a:endParaRPr lang="ru-RU" dirty="0">
              <a:solidFill>
                <a:schemeClr val="bg1"/>
              </a:solidFill>
            </a:endParaRPr>
          </a:p>
          <a:p>
            <a:pPr marL="180000" algn="just" fontAlgn="auto">
              <a:spcAft>
                <a:spcPts val="0"/>
              </a:spcAft>
              <a:buClr>
                <a:schemeClr val="tx1">
                  <a:shade val="95000"/>
                </a:schemeClr>
              </a:buClr>
              <a:defRPr/>
            </a:pPr>
            <a:r>
              <a:rPr lang="ru-RU" b="1" dirty="0">
                <a:solidFill>
                  <a:srgbClr val="C00000"/>
                </a:solidFill>
              </a:rPr>
              <a:t>Комментарий:</a:t>
            </a:r>
            <a:r>
              <a:rPr lang="ru-RU" dirty="0">
                <a:solidFill>
                  <a:schemeClr val="bg1"/>
                </a:solidFill>
              </a:rPr>
              <a:t> В данном отрывке не указаны конкретные действия П.Д. Киселева, поэтому неясно, в чем заключалась его роль. Но для выпускника, который действительно интересуется историей и хорошо ее знает, не составит труда написать о том, что П.Д. Киселев лично посетил Санкт-Петербургскую, Псковскую, Курскую и Московскую губернии, чтобы убедиться в действенности предлагаемых им мер. По возвращении Киселев представил Николаю I доклад, в котором наметил основные направления реформы, а в мае 1837 г. он представил императору подробный проект реформы, получивший одобрение. Все эти действия Киселева сыграли важнейшую роль в подготовке реформы государственной деревни.</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Содержимое 2"/>
          <p:cNvSpPr>
            <a:spLocks noGrp="1"/>
          </p:cNvSpPr>
          <p:nvPr>
            <p:ph idx="1"/>
          </p:nvPr>
        </p:nvSpPr>
        <p:spPr/>
        <p:txBody>
          <a:bodyPr/>
          <a:lstStyle/>
          <a:p>
            <a:pPr eaLnBrk="1" hangingPunct="1"/>
            <a:endParaRPr lang="ru-RU" smtClean="0"/>
          </a:p>
        </p:txBody>
      </p:sp>
      <p:pic>
        <p:nvPicPr>
          <p:cNvPr id="9219" name="Picture 2"/>
          <p:cNvPicPr>
            <a:picLocks noChangeAspect="1" noChangeArrowheads="1"/>
          </p:cNvPicPr>
          <p:nvPr/>
        </p:nvPicPr>
        <p:blipFill>
          <a:blip r:embed="rId2"/>
          <a:srcRect/>
          <a:stretch>
            <a:fillRect/>
          </a:stretch>
        </p:blipFill>
        <p:spPr bwMode="auto">
          <a:xfrm>
            <a:off x="0" y="857250"/>
            <a:ext cx="9158288" cy="5210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827088" y="1916113"/>
            <a:ext cx="7489825" cy="1939925"/>
          </a:xfrm>
          <a:prstGeom prst="rect">
            <a:avLst/>
          </a:prstGeom>
        </p:spPr>
        <p:txBody>
          <a:bodyPr>
            <a:spAutoFit/>
          </a:bodyPr>
          <a:lstStyle/>
          <a:p>
            <a:pPr marL="180000" algn="just" fontAlgn="auto">
              <a:spcAft>
                <a:spcPts val="0"/>
              </a:spcAft>
              <a:buClr>
                <a:schemeClr val="tx1">
                  <a:shade val="95000"/>
                </a:schemeClr>
              </a:buClr>
              <a:defRPr/>
            </a:pPr>
            <a:r>
              <a:rPr lang="ru-RU" sz="2000" b="1" dirty="0">
                <a:solidFill>
                  <a:srgbClr val="C00000"/>
                </a:solidFill>
              </a:rPr>
              <a:t>Неверно:</a:t>
            </a:r>
            <a:r>
              <a:rPr lang="ru-RU" sz="2000" dirty="0">
                <a:solidFill>
                  <a:schemeClr val="bg1"/>
                </a:solidFill>
              </a:rPr>
              <a:t> в сочинении, которое полностью посвящено внешней политике периода правления Николая I, выпускник написал: «Еще в этот период М.Ю. Лермонтов написал стихотворение “Смерть поэта”, которое посвящено гибели А.С. Пушкина» (на этом сочинение заканчивается). </a:t>
            </a:r>
          </a:p>
          <a:p>
            <a:pPr marL="180000" algn="just" fontAlgn="auto">
              <a:spcAft>
                <a:spcPts val="0"/>
              </a:spcAft>
              <a:buClr>
                <a:schemeClr val="tx1">
                  <a:shade val="95000"/>
                </a:schemeClr>
              </a:buClr>
              <a:defRPr/>
            </a:pPr>
            <a:endParaRPr lang="ru-RU" sz="2000" dirty="0">
              <a:solidFill>
                <a:schemeClr val="bg1"/>
              </a:solidFill>
            </a:endParaRPr>
          </a:p>
        </p:txBody>
      </p:sp>
      <p:sp>
        <p:nvSpPr>
          <p:cNvPr id="47107" name="Прямоугольник 4"/>
          <p:cNvSpPr>
            <a:spLocks noChangeArrowheads="1"/>
          </p:cNvSpPr>
          <p:nvPr/>
        </p:nvSpPr>
        <p:spPr bwMode="auto">
          <a:xfrm>
            <a:off x="1619250" y="476250"/>
            <a:ext cx="7200900" cy="1323975"/>
          </a:xfrm>
          <a:prstGeom prst="rect">
            <a:avLst/>
          </a:prstGeom>
          <a:noFill/>
          <a:ln w="9525">
            <a:noFill/>
            <a:miter lim="800000"/>
            <a:headEnd/>
            <a:tailEnd/>
          </a:ln>
        </p:spPr>
        <p:txBody>
          <a:bodyPr>
            <a:spAutoFit/>
          </a:bodyPr>
          <a:lstStyle/>
          <a:p>
            <a:pPr algn="just"/>
            <a:r>
              <a:rPr lang="ru-RU" sz="2000" b="1" u="sng">
                <a:solidFill>
                  <a:srgbClr val="FFFF00"/>
                </a:solidFill>
              </a:rPr>
              <a:t>Распространенной ошибкой по критерию К2 было приведение конкретных действий исторической личности без указания того процесса, в котором этим действием личность сыграла роль. </a:t>
            </a:r>
          </a:p>
        </p:txBody>
      </p:sp>
      <p:pic>
        <p:nvPicPr>
          <p:cNvPr id="47108" name="Picture 6" descr="http://mirmol.ru/wp-content/uploads/2018/08/vakcinacia_vnimanie.png"/>
          <p:cNvPicPr>
            <a:picLocks noChangeAspect="1" noChangeArrowheads="1"/>
          </p:cNvPicPr>
          <p:nvPr/>
        </p:nvPicPr>
        <p:blipFill>
          <a:blip r:embed="rId2" cstate="email"/>
          <a:srcRect/>
          <a:stretch>
            <a:fillRect/>
          </a:stretch>
        </p:blipFill>
        <p:spPr bwMode="auto">
          <a:xfrm>
            <a:off x="395288" y="692150"/>
            <a:ext cx="931862" cy="936625"/>
          </a:xfrm>
          <a:prstGeom prst="rect">
            <a:avLst/>
          </a:prstGeom>
          <a:noFill/>
          <a:ln w="9525">
            <a:noFill/>
            <a:miter lim="800000"/>
            <a:headEnd/>
            <a:tailEnd/>
          </a:ln>
        </p:spPr>
      </p:pic>
      <p:sp>
        <p:nvSpPr>
          <p:cNvPr id="7" name="Прямоугольник 6"/>
          <p:cNvSpPr/>
          <p:nvPr/>
        </p:nvSpPr>
        <p:spPr>
          <a:xfrm>
            <a:off x="323850" y="4076700"/>
            <a:ext cx="4572000" cy="2032000"/>
          </a:xfrm>
          <a:prstGeom prst="rect">
            <a:avLst/>
          </a:prstGeom>
        </p:spPr>
        <p:txBody>
          <a:bodyPr>
            <a:spAutoFit/>
          </a:bodyPr>
          <a:lstStyle/>
          <a:p>
            <a:pPr marL="180000" algn="just" fontAlgn="auto">
              <a:spcAft>
                <a:spcPts val="0"/>
              </a:spcAft>
              <a:buClr>
                <a:schemeClr val="tx1">
                  <a:shade val="95000"/>
                </a:schemeClr>
              </a:buClr>
              <a:defRPr/>
            </a:pPr>
            <a:r>
              <a:rPr lang="ru-RU" b="1" dirty="0">
                <a:solidFill>
                  <a:srgbClr val="C00000"/>
                </a:solidFill>
              </a:rPr>
              <a:t>Комментарий: </a:t>
            </a:r>
            <a:r>
              <a:rPr lang="ru-RU" dirty="0">
                <a:solidFill>
                  <a:schemeClr val="bg1"/>
                </a:solidFill>
              </a:rPr>
              <a:t>в данном случае указано конкретное действие         М.Ю. Лермонтова, но по критерию К2 за это выпускник балл не получит, так как он не указал, в каком процессе М.Ю. Лермонтов сыграл роль этим своим действием. </a:t>
            </a:r>
          </a:p>
        </p:txBody>
      </p:sp>
      <p:pic>
        <p:nvPicPr>
          <p:cNvPr id="47110" name="Picture 4" descr="http://globaltalents.ru/upload/main/970/970bbf0f5c09022bad7a7afe74bd9e72.jpg"/>
          <p:cNvPicPr>
            <a:picLocks noChangeAspect="1" noChangeArrowheads="1"/>
          </p:cNvPicPr>
          <p:nvPr/>
        </p:nvPicPr>
        <p:blipFill>
          <a:blip r:embed="rId3" cstate="email"/>
          <a:srcRect/>
          <a:stretch>
            <a:fillRect/>
          </a:stretch>
        </p:blipFill>
        <p:spPr bwMode="auto">
          <a:xfrm>
            <a:off x="5508625" y="3644900"/>
            <a:ext cx="2524125" cy="3024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Прямоугольник 3"/>
          <p:cNvSpPr>
            <a:spLocks noChangeArrowheads="1"/>
          </p:cNvSpPr>
          <p:nvPr/>
        </p:nvSpPr>
        <p:spPr bwMode="auto">
          <a:xfrm>
            <a:off x="755650" y="2852738"/>
            <a:ext cx="7848600" cy="1323975"/>
          </a:xfrm>
          <a:prstGeom prst="rect">
            <a:avLst/>
          </a:prstGeom>
          <a:noFill/>
          <a:ln w="9525">
            <a:noFill/>
            <a:miter lim="800000"/>
            <a:headEnd/>
            <a:tailEnd/>
          </a:ln>
        </p:spPr>
        <p:txBody>
          <a:bodyPr>
            <a:spAutoFit/>
          </a:bodyPr>
          <a:lstStyle/>
          <a:p>
            <a:pPr algn="just"/>
            <a:r>
              <a:rPr lang="ru-RU" sz="2000" b="1">
                <a:solidFill>
                  <a:srgbClr val="C00000"/>
                </a:solidFill>
              </a:rPr>
              <a:t>Комментарий: </a:t>
            </a:r>
            <a:r>
              <a:rPr lang="ru-RU" sz="2000">
                <a:solidFill>
                  <a:schemeClr val="bg1"/>
                </a:solidFill>
              </a:rPr>
              <a:t>в данном случае выпускник пишет о ситуации, которая не зафиксирована в источниках. Такой ответ выпускника не только не был принят по критерию К2, но и привел к потере балла по критерию К6 (фактические ошибки).</a:t>
            </a:r>
            <a:endParaRPr lang="ru-RU" sz="2000"/>
          </a:p>
        </p:txBody>
      </p:sp>
      <p:sp>
        <p:nvSpPr>
          <p:cNvPr id="48131" name="Прямоугольник 4"/>
          <p:cNvSpPr>
            <a:spLocks noChangeArrowheads="1"/>
          </p:cNvSpPr>
          <p:nvPr/>
        </p:nvSpPr>
        <p:spPr bwMode="auto">
          <a:xfrm>
            <a:off x="1331913" y="260350"/>
            <a:ext cx="7416800" cy="1631950"/>
          </a:xfrm>
          <a:prstGeom prst="rect">
            <a:avLst/>
          </a:prstGeom>
          <a:noFill/>
          <a:ln w="9525">
            <a:noFill/>
            <a:miter lim="800000"/>
            <a:headEnd/>
            <a:tailEnd/>
          </a:ln>
        </p:spPr>
        <p:txBody>
          <a:bodyPr>
            <a:spAutoFit/>
          </a:bodyPr>
          <a:lstStyle/>
          <a:p>
            <a:pPr algn="just"/>
            <a:r>
              <a:rPr lang="ru-RU" sz="2000" b="1">
                <a:solidFill>
                  <a:srgbClr val="FFFF00"/>
                </a:solidFill>
              </a:rPr>
              <a:t>Среди типичных ошибок по критерию К2 следует отметить еще одну, связанную с тем, что выпускники писали о тех конкретных действиях исторических личностей, которые спорны с исторической точки зрения</a:t>
            </a:r>
            <a:r>
              <a:rPr lang="ru-RU" sz="2000">
                <a:solidFill>
                  <a:schemeClr val="bg1"/>
                </a:solidFill>
              </a:rPr>
              <a:t>. </a:t>
            </a:r>
            <a:endParaRPr lang="ru-RU" sz="2000"/>
          </a:p>
        </p:txBody>
      </p:sp>
      <p:pic>
        <p:nvPicPr>
          <p:cNvPr id="48132" name="Picture 6" descr="http://mirmol.ru/wp-content/uploads/2018/08/vakcinacia_vnimanie.png"/>
          <p:cNvPicPr>
            <a:picLocks noChangeAspect="1" noChangeArrowheads="1"/>
          </p:cNvPicPr>
          <p:nvPr/>
        </p:nvPicPr>
        <p:blipFill>
          <a:blip r:embed="rId2" cstate="email"/>
          <a:srcRect/>
          <a:stretch>
            <a:fillRect/>
          </a:stretch>
        </p:blipFill>
        <p:spPr bwMode="auto">
          <a:xfrm>
            <a:off x="323850" y="476250"/>
            <a:ext cx="931863" cy="935038"/>
          </a:xfrm>
          <a:prstGeom prst="rect">
            <a:avLst/>
          </a:prstGeom>
          <a:noFill/>
          <a:ln w="9525">
            <a:noFill/>
            <a:miter lim="800000"/>
            <a:headEnd/>
            <a:tailEnd/>
          </a:ln>
        </p:spPr>
      </p:pic>
      <p:sp>
        <p:nvSpPr>
          <p:cNvPr id="48133" name="Прямоугольник 6"/>
          <p:cNvSpPr>
            <a:spLocks noChangeArrowheads="1"/>
          </p:cNvSpPr>
          <p:nvPr/>
        </p:nvSpPr>
        <p:spPr bwMode="auto">
          <a:xfrm>
            <a:off x="755650" y="1989138"/>
            <a:ext cx="7777163" cy="830262"/>
          </a:xfrm>
          <a:prstGeom prst="rect">
            <a:avLst/>
          </a:prstGeom>
          <a:noFill/>
          <a:ln w="9525">
            <a:noFill/>
            <a:miter lim="800000"/>
            <a:headEnd/>
            <a:tailEnd/>
          </a:ln>
        </p:spPr>
        <p:txBody>
          <a:bodyPr>
            <a:spAutoFit/>
          </a:bodyPr>
          <a:lstStyle/>
          <a:p>
            <a:pPr algn="just"/>
            <a:r>
              <a:rPr lang="ru-RU" sz="2400" b="1">
                <a:solidFill>
                  <a:srgbClr val="C00000"/>
                </a:solidFill>
              </a:rPr>
              <a:t>Неверно: </a:t>
            </a:r>
            <a:r>
              <a:rPr lang="ru-RU" sz="2000" i="1">
                <a:solidFill>
                  <a:schemeClr val="bg1"/>
                </a:solidFill>
              </a:rPr>
              <a:t>«Николай I лично вышел на Сенатскую площадь к восставшим и попытался уговорить их разойтись»</a:t>
            </a:r>
            <a:r>
              <a:rPr lang="ru-RU" sz="2400">
                <a:solidFill>
                  <a:schemeClr val="bg1"/>
                </a:solidFill>
              </a:rPr>
              <a:t>. </a:t>
            </a:r>
          </a:p>
        </p:txBody>
      </p:sp>
      <p:pic>
        <p:nvPicPr>
          <p:cNvPr id="48134" name="Picture 2" descr="https://avatars.mds.yandex.net/get-zen_doc/168601/pub_5a7828ce8139ba50d5a5cd23_5a7828d38139ba50d5a5cd24/scale_1200"/>
          <p:cNvPicPr>
            <a:picLocks noChangeAspect="1" noChangeArrowheads="1"/>
          </p:cNvPicPr>
          <p:nvPr/>
        </p:nvPicPr>
        <p:blipFill>
          <a:blip r:embed="rId3" cstate="email"/>
          <a:srcRect/>
          <a:stretch>
            <a:fillRect/>
          </a:stretch>
        </p:blipFill>
        <p:spPr bwMode="auto">
          <a:xfrm>
            <a:off x="1908175" y="4292600"/>
            <a:ext cx="5821363" cy="23510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250825" y="404813"/>
            <a:ext cx="8785225" cy="1223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3" name="Содержимое 2"/>
          <p:cNvSpPr>
            <a:spLocks noGrp="1"/>
          </p:cNvSpPr>
          <p:nvPr>
            <p:ph idx="1"/>
          </p:nvPr>
        </p:nvSpPr>
        <p:spPr>
          <a:xfrm>
            <a:off x="755650" y="3500438"/>
            <a:ext cx="8229600" cy="1944687"/>
          </a:xfrm>
        </p:spPr>
        <p:txBody>
          <a:bodyPr>
            <a:normAutofit/>
          </a:bodyPr>
          <a:lstStyle/>
          <a:p>
            <a:pPr marL="144000" indent="0" algn="just" eaLnBrk="1" fontAlgn="auto" hangingPunct="1">
              <a:spcAft>
                <a:spcPts val="0"/>
              </a:spcAft>
              <a:buClr>
                <a:schemeClr val="tx1">
                  <a:shade val="95000"/>
                </a:schemeClr>
              </a:buClr>
              <a:buFont typeface="Wingdings 2" pitchFamily="18" charset="2"/>
              <a:buNone/>
              <a:defRPr/>
            </a:pPr>
            <a:r>
              <a:rPr lang="ru-RU" sz="2400" dirty="0" smtClean="0">
                <a:solidFill>
                  <a:schemeClr val="bg1"/>
                </a:solidFill>
              </a:rPr>
              <a:t>Например, положение «Причиной самого крупного поражения немцев стала блестяще проведенная операция "Багратион" по освобождению Белоруссии» </a:t>
            </a:r>
            <a:r>
              <a:rPr lang="ru-RU" sz="2400" u="sng" dirty="0" smtClean="0">
                <a:solidFill>
                  <a:schemeClr val="bg1"/>
                </a:solidFill>
              </a:rPr>
              <a:t>не содержит причинно-следственной связи</a:t>
            </a:r>
            <a:r>
              <a:rPr lang="ru-RU" sz="2400" dirty="0" smtClean="0">
                <a:solidFill>
                  <a:schemeClr val="bg1"/>
                </a:solidFill>
              </a:rPr>
              <a:t>. </a:t>
            </a:r>
            <a:endParaRPr lang="ru-RU" sz="2400" dirty="0">
              <a:solidFill>
                <a:schemeClr val="bg1"/>
              </a:solidFill>
            </a:endParaRPr>
          </a:p>
        </p:txBody>
      </p:sp>
      <p:sp>
        <p:nvSpPr>
          <p:cNvPr id="4" name="Прямоугольник 3"/>
          <p:cNvSpPr/>
          <p:nvPr/>
        </p:nvSpPr>
        <p:spPr>
          <a:xfrm>
            <a:off x="0" y="549275"/>
            <a:ext cx="9144000" cy="708025"/>
          </a:xfrm>
          <a:prstGeom prst="rect">
            <a:avLst/>
          </a:prstGeom>
        </p:spPr>
        <p:txBody>
          <a:bodyPr>
            <a:spAutoFit/>
          </a:bodyPr>
          <a:lstStyle/>
          <a:p>
            <a:pPr marL="548640" indent="-411480" algn="ctr" fontAlgn="auto">
              <a:spcAft>
                <a:spcPts val="0"/>
              </a:spcAft>
              <a:buClr>
                <a:schemeClr val="tx1">
                  <a:shade val="95000"/>
                </a:schemeClr>
              </a:buClr>
              <a:defRPr/>
            </a:pPr>
            <a:r>
              <a:rPr lang="ru-RU" sz="2000" b="1" dirty="0">
                <a:solidFill>
                  <a:srgbClr val="FFFF00"/>
                </a:solidFill>
              </a:rPr>
              <a:t>КРИТЕРИЙ К3</a:t>
            </a:r>
          </a:p>
          <a:p>
            <a:pPr marL="548640" indent="-411480" algn="ctr" fontAlgn="auto">
              <a:spcAft>
                <a:spcPts val="0"/>
              </a:spcAft>
              <a:buClr>
                <a:schemeClr val="tx1">
                  <a:shade val="95000"/>
                </a:schemeClr>
              </a:buClr>
              <a:defRPr/>
            </a:pPr>
            <a:r>
              <a:rPr lang="ru-RU" sz="2000" b="1" dirty="0">
                <a:solidFill>
                  <a:srgbClr val="FFFF00"/>
                </a:solidFill>
              </a:rPr>
              <a:t> оценивается наличие в сочинении причинно-следственных связей. </a:t>
            </a:r>
          </a:p>
        </p:txBody>
      </p:sp>
      <p:sp>
        <p:nvSpPr>
          <p:cNvPr id="49157" name="Прямоугольник 5"/>
          <p:cNvSpPr>
            <a:spLocks noChangeArrowheads="1"/>
          </p:cNvSpPr>
          <p:nvPr/>
        </p:nvSpPr>
        <p:spPr bwMode="auto">
          <a:xfrm>
            <a:off x="1908175" y="1989138"/>
            <a:ext cx="6767513" cy="1200150"/>
          </a:xfrm>
          <a:prstGeom prst="rect">
            <a:avLst/>
          </a:prstGeom>
          <a:noFill/>
          <a:ln w="9525">
            <a:noFill/>
            <a:miter lim="800000"/>
            <a:headEnd/>
            <a:tailEnd/>
          </a:ln>
        </p:spPr>
        <p:txBody>
          <a:bodyPr>
            <a:spAutoFit/>
          </a:bodyPr>
          <a:lstStyle/>
          <a:p>
            <a:pPr algn="ctr"/>
            <a:r>
              <a:rPr lang="ru-RU" b="1">
                <a:solidFill>
                  <a:schemeClr val="bg1"/>
                </a:solidFill>
              </a:rPr>
              <a:t>Наиболее распространенной ошибкой при выполнении требований этого критерия была ситуация, когда в сочинении присутствовало слово «причина», но не были указаны причинно-следственные связи. </a:t>
            </a:r>
          </a:p>
        </p:txBody>
      </p:sp>
      <p:pic>
        <p:nvPicPr>
          <p:cNvPr id="49158" name="Picture 6" descr="http://mirmol.ru/wp-content/uploads/2018/08/vakcinacia_vnimanie.png"/>
          <p:cNvPicPr>
            <a:picLocks noChangeAspect="1" noChangeArrowheads="1"/>
          </p:cNvPicPr>
          <p:nvPr/>
        </p:nvPicPr>
        <p:blipFill>
          <a:blip r:embed="rId2" cstate="email"/>
          <a:srcRect/>
          <a:stretch>
            <a:fillRect/>
          </a:stretch>
        </p:blipFill>
        <p:spPr bwMode="auto">
          <a:xfrm>
            <a:off x="827088" y="2060575"/>
            <a:ext cx="931862" cy="935038"/>
          </a:xfrm>
          <a:prstGeom prst="rect">
            <a:avLst/>
          </a:prstGeom>
          <a:noFill/>
          <a:ln w="9525">
            <a:no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Прямоугольник 3"/>
          <p:cNvSpPr>
            <a:spLocks noChangeArrowheads="1"/>
          </p:cNvSpPr>
          <p:nvPr/>
        </p:nvSpPr>
        <p:spPr bwMode="auto">
          <a:xfrm>
            <a:off x="539750" y="3284538"/>
            <a:ext cx="8135938" cy="1477962"/>
          </a:xfrm>
          <a:prstGeom prst="rect">
            <a:avLst/>
          </a:prstGeom>
          <a:noFill/>
          <a:ln w="9525">
            <a:noFill/>
            <a:miter lim="800000"/>
            <a:headEnd/>
            <a:tailEnd/>
          </a:ln>
        </p:spPr>
        <p:txBody>
          <a:bodyPr>
            <a:spAutoFit/>
          </a:bodyPr>
          <a:lstStyle/>
          <a:p>
            <a:r>
              <a:rPr lang="ru-RU">
                <a:solidFill>
                  <a:schemeClr val="bg1"/>
                </a:solidFill>
              </a:rPr>
              <a:t>Но одно из самых крупных поражений немцев, о котором пишет выпускник, произошло не после, а в ходе операции «Багратион» по освобождению Белоруссии. </a:t>
            </a:r>
            <a:r>
              <a:rPr lang="ru-RU" b="1">
                <a:solidFill>
                  <a:srgbClr val="C00000"/>
                </a:solidFill>
              </a:rPr>
              <a:t>Комментарий:</a:t>
            </a:r>
            <a:r>
              <a:rPr lang="ru-RU">
                <a:solidFill>
                  <a:schemeClr val="bg1"/>
                </a:solidFill>
              </a:rPr>
              <a:t> другими словами, освобождение Белоруссии как раз и стало этим крупным поражением немцев. </a:t>
            </a:r>
            <a:endParaRPr lang="ru-RU"/>
          </a:p>
        </p:txBody>
      </p:sp>
      <p:sp>
        <p:nvSpPr>
          <p:cNvPr id="50179" name="Прямоугольник 4"/>
          <p:cNvSpPr>
            <a:spLocks noChangeArrowheads="1"/>
          </p:cNvSpPr>
          <p:nvPr/>
        </p:nvSpPr>
        <p:spPr bwMode="auto">
          <a:xfrm>
            <a:off x="2124075" y="476250"/>
            <a:ext cx="6840538" cy="1323975"/>
          </a:xfrm>
          <a:prstGeom prst="rect">
            <a:avLst/>
          </a:prstGeom>
          <a:noFill/>
          <a:ln w="9525">
            <a:noFill/>
            <a:miter lim="800000"/>
            <a:headEnd/>
            <a:tailEnd/>
          </a:ln>
        </p:spPr>
        <p:txBody>
          <a:bodyPr>
            <a:spAutoFit/>
          </a:bodyPr>
          <a:lstStyle/>
          <a:p>
            <a:pPr algn="just"/>
            <a:r>
              <a:rPr lang="ru-RU" sz="2000" u="sng">
                <a:solidFill>
                  <a:schemeClr val="bg1"/>
                </a:solidFill>
              </a:rPr>
              <a:t>Причинно-следственная связь всегда предполагает, что одно историческое событие (процесс, явление) при определенных исторических условиях порождает другое событие (процесс, явление). </a:t>
            </a:r>
            <a:endParaRPr lang="ru-RU" sz="2000" u="sng"/>
          </a:p>
        </p:txBody>
      </p:sp>
      <p:pic>
        <p:nvPicPr>
          <p:cNvPr id="50180" name="Picture 4" descr="https://liceumpodr.edumsko.ru/uploads/3000/2386/section/375476/metodkopilka.png"/>
          <p:cNvPicPr>
            <a:picLocks noChangeAspect="1" noChangeArrowheads="1"/>
          </p:cNvPicPr>
          <p:nvPr/>
        </p:nvPicPr>
        <p:blipFill>
          <a:blip r:embed="rId2" cstate="email"/>
          <a:srcRect/>
          <a:stretch>
            <a:fillRect/>
          </a:stretch>
        </p:blipFill>
        <p:spPr bwMode="auto">
          <a:xfrm rot="-307019">
            <a:off x="239713" y="412750"/>
            <a:ext cx="1876425" cy="1438275"/>
          </a:xfrm>
          <a:prstGeom prst="rect">
            <a:avLst/>
          </a:prstGeom>
          <a:noFill/>
          <a:ln w="9525">
            <a:noFill/>
            <a:miter lim="800000"/>
            <a:headEnd/>
            <a:tailEnd/>
          </a:ln>
        </p:spPr>
      </p:pic>
      <p:sp>
        <p:nvSpPr>
          <p:cNvPr id="50181" name="Прямоугольник 6"/>
          <p:cNvSpPr>
            <a:spLocks noChangeArrowheads="1"/>
          </p:cNvSpPr>
          <p:nvPr/>
        </p:nvSpPr>
        <p:spPr bwMode="auto">
          <a:xfrm>
            <a:off x="1042988" y="1989138"/>
            <a:ext cx="7561262" cy="1016000"/>
          </a:xfrm>
          <a:prstGeom prst="rect">
            <a:avLst/>
          </a:prstGeom>
          <a:noFill/>
          <a:ln w="9525">
            <a:noFill/>
            <a:miter lim="800000"/>
            <a:headEnd/>
            <a:tailEnd/>
          </a:ln>
        </p:spPr>
        <p:txBody>
          <a:bodyPr>
            <a:spAutoFit/>
          </a:bodyPr>
          <a:lstStyle/>
          <a:p>
            <a:pPr algn="just"/>
            <a:r>
              <a:rPr lang="ru-RU" sz="2000">
                <a:solidFill>
                  <a:schemeClr val="bg1"/>
                </a:solidFill>
              </a:rPr>
              <a:t>Поэтому между причиной и следствием всегда существует определенное временное  соотношение: сначала происходит событие-причина, а затем – событие-следствие</a:t>
            </a:r>
            <a:r>
              <a:rPr lang="ru-RU">
                <a:solidFill>
                  <a:schemeClr val="bg1"/>
                </a:solidFill>
              </a:rPr>
              <a:t>. </a:t>
            </a:r>
          </a:p>
        </p:txBody>
      </p:sp>
      <p:sp>
        <p:nvSpPr>
          <p:cNvPr id="50182" name="Прямоугольник 7"/>
          <p:cNvSpPr>
            <a:spLocks noChangeArrowheads="1"/>
          </p:cNvSpPr>
          <p:nvPr/>
        </p:nvSpPr>
        <p:spPr bwMode="auto">
          <a:xfrm>
            <a:off x="539750" y="2924175"/>
            <a:ext cx="1755775" cy="461963"/>
          </a:xfrm>
          <a:prstGeom prst="rect">
            <a:avLst/>
          </a:prstGeom>
          <a:noFill/>
          <a:ln w="9525">
            <a:noFill/>
            <a:miter lim="800000"/>
            <a:headEnd/>
            <a:tailEnd/>
          </a:ln>
        </p:spPr>
        <p:txBody>
          <a:bodyPr wrap="none">
            <a:spAutoFit/>
          </a:bodyPr>
          <a:lstStyle/>
          <a:p>
            <a:r>
              <a:rPr lang="ru-RU" sz="2400" b="1" u="sng">
                <a:solidFill>
                  <a:srgbClr val="C00000"/>
                </a:solidFill>
              </a:rPr>
              <a:t>ПРИМЕР 1</a:t>
            </a:r>
          </a:p>
        </p:txBody>
      </p:sp>
      <p:sp>
        <p:nvSpPr>
          <p:cNvPr id="50183" name="Прямоугольник 8"/>
          <p:cNvSpPr>
            <a:spLocks noChangeArrowheads="1"/>
          </p:cNvSpPr>
          <p:nvPr/>
        </p:nvSpPr>
        <p:spPr bwMode="auto">
          <a:xfrm>
            <a:off x="1258888" y="5157788"/>
            <a:ext cx="7705725" cy="1476375"/>
          </a:xfrm>
          <a:prstGeom prst="rect">
            <a:avLst/>
          </a:prstGeom>
          <a:noFill/>
          <a:ln w="9525">
            <a:noFill/>
            <a:miter lim="800000"/>
            <a:headEnd/>
            <a:tailEnd/>
          </a:ln>
        </p:spPr>
        <p:txBody>
          <a:bodyPr>
            <a:spAutoFit/>
          </a:bodyPr>
          <a:lstStyle/>
          <a:p>
            <a:r>
              <a:rPr lang="ru-RU">
                <a:solidFill>
                  <a:schemeClr val="bg1"/>
                </a:solidFill>
              </a:rPr>
              <a:t>Та же ошибка допущена, например, в положении: «</a:t>
            </a:r>
            <a:r>
              <a:rPr lang="ru-RU" i="1">
                <a:solidFill>
                  <a:schemeClr val="bg1"/>
                </a:solidFill>
              </a:rPr>
              <a:t>Причиной снятия блокады Ленинграда была операция "Январский гром", блестяще проведенная советскими войсками»</a:t>
            </a:r>
            <a:r>
              <a:rPr lang="ru-RU">
                <a:solidFill>
                  <a:schemeClr val="bg1"/>
                </a:solidFill>
              </a:rPr>
              <a:t>. Снятие блокады Ленинграда произошло не после, а в ходе проведения операции «Январский гром».</a:t>
            </a:r>
            <a:endParaRPr lang="ru-RU"/>
          </a:p>
        </p:txBody>
      </p:sp>
      <p:sp>
        <p:nvSpPr>
          <p:cNvPr id="50184" name="Прямоугольник 9"/>
          <p:cNvSpPr>
            <a:spLocks noChangeArrowheads="1"/>
          </p:cNvSpPr>
          <p:nvPr/>
        </p:nvSpPr>
        <p:spPr bwMode="auto">
          <a:xfrm>
            <a:off x="611188" y="4724400"/>
            <a:ext cx="1755775" cy="461963"/>
          </a:xfrm>
          <a:prstGeom prst="rect">
            <a:avLst/>
          </a:prstGeom>
          <a:noFill/>
          <a:ln w="9525">
            <a:noFill/>
            <a:miter lim="800000"/>
            <a:headEnd/>
            <a:tailEnd/>
          </a:ln>
        </p:spPr>
        <p:txBody>
          <a:bodyPr wrap="none">
            <a:spAutoFit/>
          </a:bodyPr>
          <a:lstStyle/>
          <a:p>
            <a:r>
              <a:rPr lang="ru-RU" sz="2400" b="1" u="sng">
                <a:solidFill>
                  <a:srgbClr val="C00000"/>
                </a:solidFill>
              </a:rPr>
              <a:t>ПРИМЕР 2</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39750" y="2997200"/>
            <a:ext cx="8229600" cy="3527425"/>
          </a:xfrm>
        </p:spPr>
        <p:txBody>
          <a:bodyPr>
            <a:normAutofit fontScale="47500" lnSpcReduction="20000"/>
          </a:bodyPr>
          <a:lstStyle/>
          <a:p>
            <a:pPr marL="180000" indent="0" algn="just" eaLnBrk="1" fontAlgn="auto" hangingPunct="1">
              <a:spcAft>
                <a:spcPts val="0"/>
              </a:spcAft>
              <a:buClr>
                <a:schemeClr val="tx1">
                  <a:shade val="95000"/>
                </a:schemeClr>
              </a:buClr>
              <a:buFont typeface="Wingdings 2" pitchFamily="18" charset="2"/>
              <a:buNone/>
              <a:defRPr/>
            </a:pPr>
            <a:endParaRPr lang="ru-RU" dirty="0" smtClean="0">
              <a:solidFill>
                <a:schemeClr val="bg1"/>
              </a:solidFill>
              <a:latin typeface="+mj-lt"/>
            </a:endParaRPr>
          </a:p>
          <a:p>
            <a:pPr marL="180000" indent="0" algn="just" eaLnBrk="1" fontAlgn="auto" hangingPunct="1">
              <a:spcAft>
                <a:spcPts val="0"/>
              </a:spcAft>
              <a:buClr>
                <a:schemeClr val="tx1">
                  <a:shade val="95000"/>
                </a:schemeClr>
              </a:buClr>
              <a:buFont typeface="Wingdings 2" pitchFamily="18" charset="2"/>
              <a:buNone/>
              <a:defRPr/>
            </a:pPr>
            <a:r>
              <a:rPr lang="ru-RU" sz="3600" b="1" dirty="0" smtClean="0">
                <a:solidFill>
                  <a:srgbClr val="C00000"/>
                </a:solidFill>
                <a:latin typeface="+mj-lt"/>
              </a:rPr>
              <a:t>Комментарий: </a:t>
            </a:r>
            <a:r>
              <a:rPr lang="ru-RU" sz="3600" dirty="0" smtClean="0">
                <a:solidFill>
                  <a:schemeClr val="bg1"/>
                </a:solidFill>
                <a:latin typeface="+mj-lt"/>
              </a:rPr>
              <a:t>Причина здесь указана в виде фразы «стремление Екатерины II закрепить дарованные дворянству ранее привилегии и установить новые». Стремление – это желание, побуждающее к действию. Но действие Екатерины II, реализовавшее указанное желание, как раз и состояло в том, что она издала Жалованную грамоту, закреплявшую дарованные дворянству ранее привилегии и устанавливавшую новые. Получается, что причинно-следственная связь, приведенная выпускником, сводится к следующей: желание Екатерины II закрепить дарованные дворянству ранее привилегии и установить новые привело к изданию Жалованной грамоты, в которой она их закрепила и установила. А сама Жалованная грамота и является документом, в котором выражено это желание Екатерины. Другими словами, конструкция «желание (стремление) исторического деятеля предпринять какое-либо действие – это действие» не содержит причинно-следственной связи, так как только в самом действии и проявляется это желание.</a:t>
            </a:r>
            <a:endParaRPr lang="ru-RU" sz="3600" dirty="0">
              <a:solidFill>
                <a:schemeClr val="bg1"/>
              </a:solidFill>
              <a:latin typeface="+mj-lt"/>
            </a:endParaRPr>
          </a:p>
        </p:txBody>
      </p:sp>
      <p:sp>
        <p:nvSpPr>
          <p:cNvPr id="51203" name="Прямоугольник 3"/>
          <p:cNvSpPr>
            <a:spLocks noChangeArrowheads="1"/>
          </p:cNvSpPr>
          <p:nvPr/>
        </p:nvSpPr>
        <p:spPr bwMode="auto">
          <a:xfrm>
            <a:off x="1619250" y="260350"/>
            <a:ext cx="7129463" cy="1200150"/>
          </a:xfrm>
          <a:prstGeom prst="rect">
            <a:avLst/>
          </a:prstGeom>
          <a:noFill/>
          <a:ln w="9525">
            <a:noFill/>
            <a:miter lim="800000"/>
            <a:headEnd/>
            <a:tailEnd/>
          </a:ln>
        </p:spPr>
        <p:txBody>
          <a:bodyPr>
            <a:spAutoFit/>
          </a:bodyPr>
          <a:lstStyle/>
          <a:p>
            <a:pPr algn="ctr"/>
            <a:r>
              <a:rPr lang="ru-RU" u="sng">
                <a:solidFill>
                  <a:schemeClr val="bg1"/>
                </a:solidFill>
              </a:rPr>
              <a:t>Вторая типичная ошибка выпускников при формулировании причинно-следственных связей – указание желания исторического деятеля произвести какое-либо действие в качестве причины этого действия.</a:t>
            </a:r>
            <a:r>
              <a:rPr lang="ru-RU">
                <a:solidFill>
                  <a:schemeClr val="bg1"/>
                </a:solidFill>
              </a:rPr>
              <a:t> </a:t>
            </a:r>
            <a:endParaRPr lang="ru-RU"/>
          </a:p>
        </p:txBody>
      </p:sp>
      <p:pic>
        <p:nvPicPr>
          <p:cNvPr id="51204" name="Picture 6" descr="http://mirmol.ru/wp-content/uploads/2018/08/vakcinacia_vnimanie.png"/>
          <p:cNvPicPr>
            <a:picLocks noChangeAspect="1" noChangeArrowheads="1"/>
          </p:cNvPicPr>
          <p:nvPr/>
        </p:nvPicPr>
        <p:blipFill>
          <a:blip r:embed="rId2" cstate="email"/>
          <a:srcRect/>
          <a:stretch>
            <a:fillRect/>
          </a:stretch>
        </p:blipFill>
        <p:spPr bwMode="auto">
          <a:xfrm>
            <a:off x="539750" y="333375"/>
            <a:ext cx="931863" cy="935038"/>
          </a:xfrm>
          <a:prstGeom prst="rect">
            <a:avLst/>
          </a:prstGeom>
          <a:noFill/>
          <a:ln w="9525">
            <a:noFill/>
            <a:miter lim="800000"/>
            <a:headEnd/>
            <a:tailEnd/>
          </a:ln>
        </p:spPr>
      </p:pic>
      <p:sp>
        <p:nvSpPr>
          <p:cNvPr id="6" name="Прямоугольник 5"/>
          <p:cNvSpPr/>
          <p:nvPr/>
        </p:nvSpPr>
        <p:spPr>
          <a:xfrm>
            <a:off x="539750" y="1844675"/>
            <a:ext cx="8064500" cy="1016000"/>
          </a:xfrm>
          <a:prstGeom prst="rect">
            <a:avLst/>
          </a:prstGeom>
        </p:spPr>
        <p:txBody>
          <a:bodyPr>
            <a:spAutoFit/>
          </a:bodyPr>
          <a:lstStyle/>
          <a:p>
            <a:pPr marL="180000" algn="just" fontAlgn="auto">
              <a:spcAft>
                <a:spcPts val="0"/>
              </a:spcAft>
              <a:buClr>
                <a:schemeClr val="tx1">
                  <a:shade val="95000"/>
                </a:schemeClr>
              </a:buClr>
              <a:defRPr/>
            </a:pPr>
            <a:r>
              <a:rPr lang="ru-RU" sz="2000" b="1" dirty="0">
                <a:solidFill>
                  <a:srgbClr val="C00000"/>
                </a:solidFill>
              </a:rPr>
              <a:t>Неверно: </a:t>
            </a:r>
            <a:r>
              <a:rPr lang="ru-RU" sz="2000" dirty="0">
                <a:solidFill>
                  <a:schemeClr val="bg1"/>
                </a:solidFill>
              </a:rPr>
              <a:t>«Причиной издания Жалованной грамоты дворянству было стремление Екатерины II закрепить дарованные дворянству ранее привилегии и установить новые».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Прямоугольник 3"/>
          <p:cNvSpPr>
            <a:spLocks noChangeArrowheads="1"/>
          </p:cNvSpPr>
          <p:nvPr/>
        </p:nvSpPr>
        <p:spPr bwMode="auto">
          <a:xfrm>
            <a:off x="611188" y="908050"/>
            <a:ext cx="8208962" cy="708025"/>
          </a:xfrm>
          <a:prstGeom prst="rect">
            <a:avLst/>
          </a:prstGeom>
          <a:noFill/>
          <a:ln w="9525">
            <a:noFill/>
            <a:miter lim="800000"/>
            <a:headEnd/>
            <a:tailEnd/>
          </a:ln>
        </p:spPr>
        <p:txBody>
          <a:bodyPr>
            <a:spAutoFit/>
          </a:bodyPr>
          <a:lstStyle/>
          <a:p>
            <a:pPr algn="just"/>
            <a:r>
              <a:rPr lang="ru-RU" sz="2000" i="1">
                <a:solidFill>
                  <a:schemeClr val="bg1"/>
                </a:solidFill>
              </a:rPr>
              <a:t>«Причиной Любечского съезда было стремление князей прекратить усобицы»</a:t>
            </a:r>
            <a:r>
              <a:rPr lang="ru-RU" sz="2000">
                <a:solidFill>
                  <a:schemeClr val="bg1"/>
                </a:solidFill>
              </a:rPr>
              <a:t>. </a:t>
            </a:r>
            <a:endParaRPr lang="ru-RU" sz="2000"/>
          </a:p>
        </p:txBody>
      </p:sp>
      <p:sp>
        <p:nvSpPr>
          <p:cNvPr id="52227" name="Прямоугольник 4"/>
          <p:cNvSpPr>
            <a:spLocks noChangeArrowheads="1"/>
          </p:cNvSpPr>
          <p:nvPr/>
        </p:nvSpPr>
        <p:spPr bwMode="auto">
          <a:xfrm>
            <a:off x="684213" y="404813"/>
            <a:ext cx="1431925" cy="400050"/>
          </a:xfrm>
          <a:prstGeom prst="rect">
            <a:avLst/>
          </a:prstGeom>
          <a:noFill/>
          <a:ln w="9525">
            <a:noFill/>
            <a:miter lim="800000"/>
            <a:headEnd/>
            <a:tailEnd/>
          </a:ln>
        </p:spPr>
        <p:txBody>
          <a:bodyPr wrap="none">
            <a:spAutoFit/>
          </a:bodyPr>
          <a:lstStyle/>
          <a:p>
            <a:r>
              <a:rPr lang="ru-RU" sz="2000" b="1">
                <a:solidFill>
                  <a:srgbClr val="C00000"/>
                </a:solidFill>
              </a:rPr>
              <a:t>ПРИМЕР: </a:t>
            </a:r>
          </a:p>
        </p:txBody>
      </p:sp>
      <p:sp>
        <p:nvSpPr>
          <p:cNvPr id="52228" name="Прямоугольник 5"/>
          <p:cNvSpPr>
            <a:spLocks noChangeArrowheads="1"/>
          </p:cNvSpPr>
          <p:nvPr/>
        </p:nvSpPr>
        <p:spPr bwMode="auto">
          <a:xfrm>
            <a:off x="468313" y="1916113"/>
            <a:ext cx="8280400" cy="2555875"/>
          </a:xfrm>
          <a:prstGeom prst="rect">
            <a:avLst/>
          </a:prstGeom>
          <a:noFill/>
          <a:ln w="9525">
            <a:noFill/>
            <a:miter lim="800000"/>
            <a:headEnd/>
            <a:tailEnd/>
          </a:ln>
        </p:spPr>
        <p:txBody>
          <a:bodyPr>
            <a:spAutoFit/>
          </a:bodyPr>
          <a:lstStyle/>
          <a:p>
            <a:pPr algn="just"/>
            <a:r>
              <a:rPr lang="ru-RU" sz="2000" b="1">
                <a:solidFill>
                  <a:srgbClr val="C00000"/>
                </a:solidFill>
              </a:rPr>
              <a:t>Комментарий:</a:t>
            </a:r>
            <a:r>
              <a:rPr lang="ru-RU" sz="2000">
                <a:solidFill>
                  <a:schemeClr val="bg1"/>
                </a:solidFill>
              </a:rPr>
              <a:t> в данном случае указано историческое явление (усобицы), с которым связано возникновение стремления князей и соответствующее действие по его устранению. Таким образом, приведенную в данном случае связь можно представить в виде следующей общей конструкции: </a:t>
            </a:r>
          </a:p>
          <a:p>
            <a:pPr algn="ctr"/>
            <a:r>
              <a:rPr lang="ru-RU" sz="2000" b="1">
                <a:solidFill>
                  <a:srgbClr val="C00000"/>
                </a:solidFill>
              </a:rPr>
              <a:t>негативное явление → действие по его устранению</a:t>
            </a:r>
            <a:r>
              <a:rPr lang="ru-RU" sz="2000">
                <a:solidFill>
                  <a:schemeClr val="bg1"/>
                </a:solidFill>
              </a:rPr>
              <a:t>. </a:t>
            </a:r>
          </a:p>
          <a:p>
            <a:pPr algn="just"/>
            <a:r>
              <a:rPr lang="ru-RU" sz="2000">
                <a:solidFill>
                  <a:schemeClr val="bg1"/>
                </a:solidFill>
              </a:rPr>
              <a:t>Конечно, в таком случае причинно-следственная связь будет засчитана. </a:t>
            </a:r>
            <a:endParaRPr lang="ru-RU"/>
          </a:p>
        </p:txBody>
      </p:sp>
      <p:sp>
        <p:nvSpPr>
          <p:cNvPr id="52229" name="Прямоугольник 6"/>
          <p:cNvSpPr>
            <a:spLocks noChangeArrowheads="1"/>
          </p:cNvSpPr>
          <p:nvPr/>
        </p:nvSpPr>
        <p:spPr bwMode="auto">
          <a:xfrm>
            <a:off x="1835150" y="4941888"/>
            <a:ext cx="6481763" cy="1200150"/>
          </a:xfrm>
          <a:prstGeom prst="rect">
            <a:avLst/>
          </a:prstGeom>
          <a:noFill/>
          <a:ln w="9525">
            <a:noFill/>
            <a:miter lim="800000"/>
            <a:headEnd/>
            <a:tailEnd/>
          </a:ln>
        </p:spPr>
        <p:txBody>
          <a:bodyPr>
            <a:spAutoFit/>
          </a:bodyPr>
          <a:lstStyle/>
          <a:p>
            <a:r>
              <a:rPr lang="ru-RU">
                <a:solidFill>
                  <a:schemeClr val="bg1"/>
                </a:solidFill>
              </a:rPr>
              <a:t>Но если выпускник сформулирует связь следующим образом: </a:t>
            </a:r>
            <a:r>
              <a:rPr lang="ru-RU" u="sng">
                <a:solidFill>
                  <a:schemeClr val="bg1"/>
                </a:solidFill>
              </a:rPr>
              <a:t>«Стремление князей совместно обсудить некоторые вопросы стало причиной Любечского съезда», </a:t>
            </a:r>
            <a:r>
              <a:rPr lang="ru-RU" b="1">
                <a:solidFill>
                  <a:srgbClr val="FFFF00"/>
                </a:solidFill>
              </a:rPr>
              <a:t>то это положение не будет принято</a:t>
            </a:r>
            <a:r>
              <a:rPr lang="ru-RU" sz="1600" b="1">
                <a:solidFill>
                  <a:srgbClr val="FFFF00"/>
                </a:solidFill>
              </a:rPr>
              <a:t>. </a:t>
            </a:r>
            <a:endParaRPr lang="ru-RU" b="1">
              <a:solidFill>
                <a:srgbClr val="FFFF00"/>
              </a:solidFill>
            </a:endParaRPr>
          </a:p>
        </p:txBody>
      </p:sp>
      <p:pic>
        <p:nvPicPr>
          <p:cNvPr id="52230" name="Picture 6" descr="http://mirmol.ru/wp-content/uploads/2018/08/vakcinacia_vnimanie.png"/>
          <p:cNvPicPr>
            <a:picLocks noChangeAspect="1" noChangeArrowheads="1"/>
          </p:cNvPicPr>
          <p:nvPr/>
        </p:nvPicPr>
        <p:blipFill>
          <a:blip r:embed="rId2" cstate="email"/>
          <a:srcRect/>
          <a:stretch>
            <a:fillRect/>
          </a:stretch>
        </p:blipFill>
        <p:spPr bwMode="auto">
          <a:xfrm>
            <a:off x="611188" y="5013325"/>
            <a:ext cx="931862" cy="935038"/>
          </a:xfrm>
          <a:prstGeom prst="rect">
            <a:avLst/>
          </a:prstGeom>
          <a:noFill/>
          <a:ln w="9525">
            <a:noFill/>
            <a:miter lim="800000"/>
            <a:headEnd/>
            <a:tailEnd/>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Прямоугольник 2"/>
          <p:cNvSpPr>
            <a:spLocks noChangeArrowheads="1"/>
          </p:cNvSpPr>
          <p:nvPr/>
        </p:nvSpPr>
        <p:spPr bwMode="auto">
          <a:xfrm>
            <a:off x="900113" y="620713"/>
            <a:ext cx="7488237" cy="2554287"/>
          </a:xfrm>
          <a:prstGeom prst="rect">
            <a:avLst/>
          </a:prstGeom>
          <a:noFill/>
          <a:ln w="9525">
            <a:noFill/>
            <a:miter lim="800000"/>
            <a:headEnd/>
            <a:tailEnd/>
          </a:ln>
        </p:spPr>
        <p:txBody>
          <a:bodyPr>
            <a:spAutoFit/>
          </a:bodyPr>
          <a:lstStyle/>
          <a:p>
            <a:pPr marL="179388" algn="just"/>
            <a:r>
              <a:rPr lang="ru-RU" sz="2000">
                <a:solidFill>
                  <a:schemeClr val="bg1"/>
                </a:solidFill>
              </a:rPr>
              <a:t>Положение </a:t>
            </a:r>
            <a:r>
              <a:rPr lang="ru-RU" sz="2000" i="1" u="sng">
                <a:solidFill>
                  <a:schemeClr val="bg1"/>
                </a:solidFill>
              </a:rPr>
              <a:t>«Причиной русско-турецкой войны было стремление России выйти к Черному морю и создать там военно-морской флот» </a:t>
            </a:r>
            <a:r>
              <a:rPr lang="ru-RU" sz="2000">
                <a:solidFill>
                  <a:schemeClr val="bg1"/>
                </a:solidFill>
              </a:rPr>
              <a:t>также содержит </a:t>
            </a:r>
            <a:r>
              <a:rPr lang="ru-RU" sz="2000">
                <a:solidFill>
                  <a:srgbClr val="FFFF00"/>
                </a:solidFill>
              </a:rPr>
              <a:t>верную причинно-следственную связь</a:t>
            </a:r>
            <a:r>
              <a:rPr lang="ru-RU" sz="2000">
                <a:solidFill>
                  <a:schemeClr val="bg1"/>
                </a:solidFill>
              </a:rPr>
              <a:t>. </a:t>
            </a:r>
          </a:p>
          <a:p>
            <a:pPr marL="179388" algn="just"/>
            <a:r>
              <a:rPr lang="ru-RU" sz="2000" b="1">
                <a:solidFill>
                  <a:srgbClr val="C00000"/>
                </a:solidFill>
              </a:rPr>
              <a:t>Комментарий: </a:t>
            </a:r>
            <a:r>
              <a:rPr lang="ru-RU" sz="2000">
                <a:solidFill>
                  <a:schemeClr val="bg1"/>
                </a:solidFill>
              </a:rPr>
              <a:t>здесь указано негативное явление (отсутствие у России выхода к Черному морю и Черноморского флота), которое привело к событию – началу русско-турецкой войны. </a:t>
            </a:r>
          </a:p>
        </p:txBody>
      </p:sp>
      <p:pic>
        <p:nvPicPr>
          <p:cNvPr id="53251" name="Picture 6" descr="https://pbs.twimg.com/media/CUwMr8FW4AAFtmp.jpg:large"/>
          <p:cNvPicPr>
            <a:picLocks noChangeAspect="1" noChangeArrowheads="1"/>
          </p:cNvPicPr>
          <p:nvPr/>
        </p:nvPicPr>
        <p:blipFill>
          <a:blip r:embed="rId2" cstate="email"/>
          <a:srcRect/>
          <a:stretch>
            <a:fillRect/>
          </a:stretch>
        </p:blipFill>
        <p:spPr bwMode="auto">
          <a:xfrm>
            <a:off x="5003800" y="3644900"/>
            <a:ext cx="3529013" cy="2376488"/>
          </a:xfrm>
          <a:prstGeom prst="rect">
            <a:avLst/>
          </a:prstGeom>
          <a:noFill/>
          <a:ln w="9525">
            <a:noFill/>
            <a:miter lim="800000"/>
            <a:headEnd/>
            <a:tailEnd/>
          </a:ln>
        </p:spPr>
      </p:pic>
      <p:pic>
        <p:nvPicPr>
          <p:cNvPr id="53252" name="Picture 8" descr="https://mtdata.ru/u29/photo3E75/20796633580-0/original.jpg"/>
          <p:cNvPicPr>
            <a:picLocks noChangeAspect="1" noChangeArrowheads="1"/>
          </p:cNvPicPr>
          <p:nvPr/>
        </p:nvPicPr>
        <p:blipFill>
          <a:blip r:embed="rId3" cstate="email"/>
          <a:srcRect/>
          <a:stretch>
            <a:fillRect/>
          </a:stretch>
        </p:blipFill>
        <p:spPr bwMode="auto">
          <a:xfrm>
            <a:off x="1042988" y="3644900"/>
            <a:ext cx="3603625" cy="2376488"/>
          </a:xfrm>
          <a:prstGeom prst="rect">
            <a:avLst/>
          </a:prstGeom>
          <a:noFill/>
          <a:ln w="9525">
            <a:noFill/>
            <a:miter lim="800000"/>
            <a:headEnd/>
            <a:tailEnd/>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Прямоугольник 3"/>
          <p:cNvSpPr>
            <a:spLocks noChangeArrowheads="1"/>
          </p:cNvSpPr>
          <p:nvPr/>
        </p:nvSpPr>
        <p:spPr bwMode="auto">
          <a:xfrm>
            <a:off x="539750" y="2420938"/>
            <a:ext cx="8280400" cy="923925"/>
          </a:xfrm>
          <a:prstGeom prst="rect">
            <a:avLst/>
          </a:prstGeom>
          <a:noFill/>
          <a:ln w="9525">
            <a:noFill/>
            <a:miter lim="800000"/>
            <a:headEnd/>
            <a:tailEnd/>
          </a:ln>
        </p:spPr>
        <p:txBody>
          <a:bodyPr>
            <a:spAutoFit/>
          </a:bodyPr>
          <a:lstStyle/>
          <a:p>
            <a:pPr algn="just"/>
            <a:r>
              <a:rPr lang="ru-RU" b="1">
                <a:solidFill>
                  <a:srgbClr val="C00000"/>
                </a:solidFill>
              </a:rPr>
              <a:t>Неверно:</a:t>
            </a:r>
            <a:r>
              <a:rPr lang="ru-RU" b="1">
                <a:solidFill>
                  <a:schemeClr val="bg1"/>
                </a:solidFill>
              </a:rPr>
              <a:t> </a:t>
            </a:r>
            <a:r>
              <a:rPr lang="ru-RU">
                <a:solidFill>
                  <a:schemeClr val="bg1"/>
                </a:solidFill>
              </a:rPr>
              <a:t>«Князь Святослав хотел быть похожим на своих предшественников – Олега и Игоря, – поэтому он стал храбрым воином и совершал походы на Византию».</a:t>
            </a:r>
            <a:endParaRPr lang="ru-RU"/>
          </a:p>
        </p:txBody>
      </p:sp>
      <p:sp>
        <p:nvSpPr>
          <p:cNvPr id="54275" name="Прямоугольник 4"/>
          <p:cNvSpPr>
            <a:spLocks noChangeArrowheads="1"/>
          </p:cNvSpPr>
          <p:nvPr/>
        </p:nvSpPr>
        <p:spPr bwMode="auto">
          <a:xfrm>
            <a:off x="1476375" y="333375"/>
            <a:ext cx="7416800" cy="1754188"/>
          </a:xfrm>
          <a:prstGeom prst="rect">
            <a:avLst/>
          </a:prstGeom>
          <a:noFill/>
          <a:ln w="9525">
            <a:noFill/>
            <a:miter lim="800000"/>
            <a:headEnd/>
            <a:tailEnd/>
          </a:ln>
        </p:spPr>
        <p:txBody>
          <a:bodyPr>
            <a:spAutoFit/>
          </a:bodyPr>
          <a:lstStyle/>
          <a:p>
            <a:pPr algn="just"/>
            <a:r>
              <a:rPr lang="ru-RU" b="1">
                <a:solidFill>
                  <a:srgbClr val="FFFF00"/>
                </a:solidFill>
              </a:rPr>
              <a:t>Еще одна типичная ошибка при выполнении требований критерия К3 состоит в том, что в качестве причины указывается факт, представляющий собой субъективную характеристику мотива каких-либо действий исторической личности, но упоминание об этом факте в исторических источниках отсутствует. </a:t>
            </a:r>
          </a:p>
        </p:txBody>
      </p:sp>
      <p:pic>
        <p:nvPicPr>
          <p:cNvPr id="54276" name="Picture 6" descr="http://mirmol.ru/wp-content/uploads/2018/08/vakcinacia_vnimanie.png"/>
          <p:cNvPicPr>
            <a:picLocks noChangeAspect="1" noChangeArrowheads="1"/>
          </p:cNvPicPr>
          <p:nvPr/>
        </p:nvPicPr>
        <p:blipFill>
          <a:blip r:embed="rId2" cstate="email"/>
          <a:srcRect/>
          <a:stretch>
            <a:fillRect/>
          </a:stretch>
        </p:blipFill>
        <p:spPr bwMode="auto">
          <a:xfrm>
            <a:off x="395288" y="549275"/>
            <a:ext cx="931862" cy="935038"/>
          </a:xfrm>
          <a:prstGeom prst="rect">
            <a:avLst/>
          </a:prstGeom>
          <a:noFill/>
          <a:ln w="9525">
            <a:noFill/>
            <a:miter lim="800000"/>
            <a:headEnd/>
            <a:tailEnd/>
          </a:ln>
        </p:spPr>
      </p:pic>
      <p:sp>
        <p:nvSpPr>
          <p:cNvPr id="54277" name="Прямоугольник 6"/>
          <p:cNvSpPr>
            <a:spLocks noChangeArrowheads="1"/>
          </p:cNvSpPr>
          <p:nvPr/>
        </p:nvSpPr>
        <p:spPr bwMode="auto">
          <a:xfrm>
            <a:off x="539750" y="3429000"/>
            <a:ext cx="8280400" cy="2032000"/>
          </a:xfrm>
          <a:prstGeom prst="rect">
            <a:avLst/>
          </a:prstGeom>
          <a:noFill/>
          <a:ln w="9525">
            <a:noFill/>
            <a:miter lim="800000"/>
            <a:headEnd/>
            <a:tailEnd/>
          </a:ln>
        </p:spPr>
        <p:txBody>
          <a:bodyPr>
            <a:spAutoFit/>
          </a:bodyPr>
          <a:lstStyle/>
          <a:p>
            <a:pPr algn="just"/>
            <a:r>
              <a:rPr lang="ru-RU" b="1">
                <a:solidFill>
                  <a:srgbClr val="C00000"/>
                </a:solidFill>
              </a:rPr>
              <a:t>Комментарий: </a:t>
            </a:r>
            <a:r>
              <a:rPr lang="ru-RU">
                <a:solidFill>
                  <a:schemeClr val="bg1"/>
                </a:solidFill>
              </a:rPr>
              <a:t>можно утверждать, что Святослав стал продолжателем дела своих предшественников, это подтверждается анализом внешней политики указанных князей. Но утверждать, что причина походов Святослава на Византию состояла в его желании быть похожим на Олега и Игоря, нельзя, так как это утверждение не основано на исторических источниках и является надуманным. Данная причинно-следственная связь не была засчитана. </a:t>
            </a:r>
            <a:endParaRPr lang="ru-RU"/>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468313" y="260350"/>
            <a:ext cx="8424862" cy="16557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4" name="Прямоугольник 3"/>
          <p:cNvSpPr/>
          <p:nvPr/>
        </p:nvSpPr>
        <p:spPr>
          <a:xfrm>
            <a:off x="684213" y="333375"/>
            <a:ext cx="8208962" cy="1322388"/>
          </a:xfrm>
          <a:prstGeom prst="rect">
            <a:avLst/>
          </a:prstGeom>
        </p:spPr>
        <p:txBody>
          <a:bodyPr>
            <a:spAutoFit/>
          </a:bodyPr>
          <a:lstStyle/>
          <a:p>
            <a:pPr marL="180000" algn="ctr" fontAlgn="auto">
              <a:spcAft>
                <a:spcPts val="0"/>
              </a:spcAft>
              <a:buClr>
                <a:schemeClr val="tx1">
                  <a:shade val="95000"/>
                </a:schemeClr>
              </a:buClr>
              <a:defRPr/>
            </a:pPr>
            <a:r>
              <a:rPr lang="ru-RU" sz="2000" b="1" dirty="0">
                <a:solidFill>
                  <a:srgbClr val="FFFF00"/>
                </a:solidFill>
              </a:rPr>
              <a:t>Критерий К4 </a:t>
            </a:r>
          </a:p>
          <a:p>
            <a:pPr marL="180000" algn="ctr" fontAlgn="auto">
              <a:spcAft>
                <a:spcPts val="0"/>
              </a:spcAft>
              <a:buClr>
                <a:schemeClr val="tx1">
                  <a:shade val="95000"/>
                </a:schemeClr>
              </a:buClr>
              <a:defRPr/>
            </a:pPr>
            <a:r>
              <a:rPr lang="ru-RU" sz="2000" b="1" dirty="0">
                <a:solidFill>
                  <a:srgbClr val="FFFF00"/>
                </a:solidFill>
              </a:rPr>
              <a:t>оценивается наличие в сочинении указания влияния событий, явлений, процессов выбранного исторического периода на дальнейшую историю России. </a:t>
            </a:r>
          </a:p>
        </p:txBody>
      </p:sp>
      <p:sp>
        <p:nvSpPr>
          <p:cNvPr id="55300" name="Прямоугольник 5"/>
          <p:cNvSpPr>
            <a:spLocks noChangeArrowheads="1"/>
          </p:cNvSpPr>
          <p:nvPr/>
        </p:nvSpPr>
        <p:spPr bwMode="auto">
          <a:xfrm>
            <a:off x="1547813" y="2349500"/>
            <a:ext cx="6875462" cy="2308225"/>
          </a:xfrm>
          <a:prstGeom prst="rect">
            <a:avLst/>
          </a:prstGeom>
          <a:noFill/>
          <a:ln w="9525">
            <a:noFill/>
            <a:miter lim="800000"/>
            <a:headEnd/>
            <a:tailEnd/>
          </a:ln>
        </p:spPr>
        <p:txBody>
          <a:bodyPr>
            <a:spAutoFit/>
          </a:bodyPr>
          <a:lstStyle/>
          <a:p>
            <a:pPr algn="just"/>
            <a:r>
              <a:rPr lang="ru-RU" sz="2400">
                <a:solidFill>
                  <a:schemeClr val="bg1"/>
                </a:solidFill>
              </a:rPr>
              <a:t>К сожалению, в большинстве работ выпускников это </a:t>
            </a:r>
            <a:r>
              <a:rPr lang="ru-RU" sz="2400" b="1">
                <a:solidFill>
                  <a:srgbClr val="C00000"/>
                </a:solidFill>
              </a:rPr>
              <a:t>указание отсутствует</a:t>
            </a:r>
            <a:r>
              <a:rPr lang="ru-RU" sz="2400">
                <a:solidFill>
                  <a:schemeClr val="bg1"/>
                </a:solidFill>
              </a:rPr>
              <a:t>. </a:t>
            </a:r>
            <a:r>
              <a:rPr lang="ru-RU" sz="2400" u="sng">
                <a:solidFill>
                  <a:schemeClr val="bg1"/>
                </a:solidFill>
              </a:rPr>
              <a:t>Вместо указания влияния событий (явлений, процессов) на дальнейшую историю России выпускники писали общий вывод, в котором обобщали все изложенное в сочинении</a:t>
            </a:r>
            <a:r>
              <a:rPr lang="ru-RU" sz="2400">
                <a:solidFill>
                  <a:schemeClr val="bg1"/>
                </a:solidFill>
              </a:rPr>
              <a:t>. </a:t>
            </a:r>
            <a:endParaRPr lang="ru-RU" sz="2400"/>
          </a:p>
        </p:txBody>
      </p:sp>
      <p:pic>
        <p:nvPicPr>
          <p:cNvPr id="55301" name="Picture 6" descr="http://mirmol.ru/wp-content/uploads/2018/08/vakcinacia_vnimanie.png"/>
          <p:cNvPicPr>
            <a:picLocks noChangeAspect="1" noChangeArrowheads="1"/>
          </p:cNvPicPr>
          <p:nvPr/>
        </p:nvPicPr>
        <p:blipFill>
          <a:blip r:embed="rId2" cstate="email"/>
          <a:srcRect/>
          <a:stretch>
            <a:fillRect/>
          </a:stretch>
        </p:blipFill>
        <p:spPr bwMode="auto">
          <a:xfrm>
            <a:off x="323850" y="2781300"/>
            <a:ext cx="1079500" cy="1084263"/>
          </a:xfrm>
          <a:prstGeom prst="rect">
            <a:avLst/>
          </a:prstGeom>
          <a:noFill/>
          <a:ln w="9525">
            <a:noFill/>
            <a:miter lim="800000"/>
            <a:headEnd/>
            <a:tailEnd/>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323850" y="750888"/>
            <a:ext cx="8424863" cy="2862262"/>
          </a:xfrm>
          <a:prstGeom prst="rect">
            <a:avLst/>
          </a:prstGeom>
        </p:spPr>
        <p:txBody>
          <a:bodyPr>
            <a:spAutoFit/>
          </a:bodyPr>
          <a:lstStyle/>
          <a:p>
            <a:pPr marL="180000" algn="just" fontAlgn="auto">
              <a:spcAft>
                <a:spcPts val="0"/>
              </a:spcAft>
              <a:buClr>
                <a:schemeClr val="tx1">
                  <a:shade val="95000"/>
                </a:schemeClr>
              </a:buClr>
              <a:defRPr/>
            </a:pPr>
            <a:r>
              <a:rPr lang="ru-RU" sz="2000" dirty="0">
                <a:solidFill>
                  <a:schemeClr val="bg1"/>
                </a:solidFill>
              </a:rPr>
              <a:t>Например, вывод выпускника, который писал сочинение по периоду 1565–1572 гг.: </a:t>
            </a:r>
            <a:r>
              <a:rPr lang="ru-RU" sz="2000" i="1" dirty="0">
                <a:solidFill>
                  <a:schemeClr val="bg1"/>
                </a:solidFill>
              </a:rPr>
              <a:t>«Итак, данный период был одним из самых страшных и кровавых в истории России. В ходе проведения политики опричнины погибли представители знатных боярских родов, что укрепило личную власть. В результате политики опричнины страна была разорена». </a:t>
            </a:r>
          </a:p>
          <a:p>
            <a:pPr marL="180000" algn="just" fontAlgn="auto">
              <a:spcAft>
                <a:spcPts val="0"/>
              </a:spcAft>
              <a:buClr>
                <a:schemeClr val="tx1">
                  <a:shade val="95000"/>
                </a:schemeClr>
              </a:buClr>
              <a:defRPr/>
            </a:pPr>
            <a:endParaRPr lang="ru-RU" sz="2000" b="1" dirty="0">
              <a:solidFill>
                <a:srgbClr val="C00000"/>
              </a:solidFill>
            </a:endParaRPr>
          </a:p>
          <a:p>
            <a:pPr marL="180000" algn="just" fontAlgn="auto">
              <a:spcAft>
                <a:spcPts val="0"/>
              </a:spcAft>
              <a:buClr>
                <a:schemeClr val="tx1">
                  <a:shade val="95000"/>
                </a:schemeClr>
              </a:buClr>
              <a:defRPr/>
            </a:pPr>
            <a:r>
              <a:rPr lang="ru-RU" sz="2000" b="1" dirty="0">
                <a:solidFill>
                  <a:srgbClr val="C00000"/>
                </a:solidFill>
              </a:rPr>
              <a:t>Комментарий:</a:t>
            </a:r>
            <a:r>
              <a:rPr lang="ru-RU" sz="2000" dirty="0">
                <a:solidFill>
                  <a:schemeClr val="bg1"/>
                </a:solidFill>
              </a:rPr>
              <a:t> по критерию К4 за приведенный отрывок </a:t>
            </a:r>
            <a:r>
              <a:rPr lang="ru-RU" sz="2000" b="1" dirty="0">
                <a:solidFill>
                  <a:schemeClr val="bg1"/>
                </a:solidFill>
              </a:rPr>
              <a:t>выпускник не получит баллы</a:t>
            </a:r>
            <a:r>
              <a:rPr lang="ru-RU" dirty="0">
                <a:solidFill>
                  <a:schemeClr val="bg1"/>
                </a:solidFill>
              </a:rPr>
              <a:t>. </a:t>
            </a:r>
          </a:p>
        </p:txBody>
      </p:sp>
      <p:sp>
        <p:nvSpPr>
          <p:cNvPr id="56323" name="Прямоугольник 5"/>
          <p:cNvSpPr>
            <a:spLocks noChangeArrowheads="1"/>
          </p:cNvSpPr>
          <p:nvPr/>
        </p:nvSpPr>
        <p:spPr bwMode="auto">
          <a:xfrm>
            <a:off x="2627313" y="4076700"/>
            <a:ext cx="6048375" cy="1631950"/>
          </a:xfrm>
          <a:prstGeom prst="rect">
            <a:avLst/>
          </a:prstGeom>
          <a:noFill/>
          <a:ln w="9525">
            <a:noFill/>
            <a:miter lim="800000"/>
            <a:headEnd/>
            <a:tailEnd/>
          </a:ln>
        </p:spPr>
        <p:txBody>
          <a:bodyPr>
            <a:spAutoFit/>
          </a:bodyPr>
          <a:lstStyle/>
          <a:p>
            <a:pPr algn="just"/>
            <a:r>
              <a:rPr lang="ru-RU" sz="2000" b="1">
                <a:solidFill>
                  <a:schemeClr val="bg1"/>
                </a:solidFill>
              </a:rPr>
              <a:t>Для того чтобы получить баллы по этому критерию,</a:t>
            </a:r>
            <a:r>
              <a:rPr lang="ru-RU" sz="2000" b="1">
                <a:solidFill>
                  <a:srgbClr val="007434"/>
                </a:solidFill>
              </a:rPr>
              <a:t> </a:t>
            </a:r>
            <a:r>
              <a:rPr lang="ru-RU" sz="2000" b="1" u="sng">
                <a:solidFill>
                  <a:srgbClr val="007434"/>
                </a:solidFill>
              </a:rPr>
              <a:t>надо в явном виде указать влияние событий (явлений, процессов) выбранного периода именно на дальнейшую историю России</a:t>
            </a:r>
            <a:r>
              <a:rPr lang="ru-RU" sz="2000" b="1">
                <a:solidFill>
                  <a:srgbClr val="007434"/>
                </a:solidFill>
              </a:rPr>
              <a:t>.</a:t>
            </a:r>
          </a:p>
        </p:txBody>
      </p:sp>
      <p:pic>
        <p:nvPicPr>
          <p:cNvPr id="56324" name="Picture 2" descr="https://avatanplus.com/files/resources/original/582c129d478d71586c28b66d.png"/>
          <p:cNvPicPr>
            <a:picLocks noChangeAspect="1" noChangeArrowheads="1"/>
          </p:cNvPicPr>
          <p:nvPr/>
        </p:nvPicPr>
        <p:blipFill>
          <a:blip r:embed="rId2" cstate="email"/>
          <a:srcRect/>
          <a:stretch>
            <a:fillRect/>
          </a:stretch>
        </p:blipFill>
        <p:spPr bwMode="auto">
          <a:xfrm>
            <a:off x="684213" y="3933825"/>
            <a:ext cx="1871662" cy="18716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23850" y="476250"/>
            <a:ext cx="8135938" cy="523875"/>
          </a:xfrm>
          <a:prstGeom prst="rect">
            <a:avLst/>
          </a:prstGeom>
        </p:spPr>
        <p:txBody>
          <a:bodyPr>
            <a:spAutoFit/>
          </a:bodyPr>
          <a:lstStyle/>
          <a:p>
            <a:pPr marL="548640" indent="-411480" fontAlgn="auto">
              <a:spcAft>
                <a:spcPts val="0"/>
              </a:spcAft>
              <a:buClr>
                <a:schemeClr val="tx1">
                  <a:shade val="95000"/>
                </a:schemeClr>
              </a:buClr>
              <a:defRPr/>
            </a:pPr>
            <a:r>
              <a:rPr lang="ru-RU" sz="2800" dirty="0">
                <a:solidFill>
                  <a:schemeClr val="bg1"/>
                </a:solidFill>
                <a:latin typeface="+mn-lt"/>
              </a:rPr>
              <a:t>     </a:t>
            </a:r>
            <a:endParaRPr lang="ru-RU" sz="2800" b="1" dirty="0">
              <a:solidFill>
                <a:schemeClr val="bg1"/>
              </a:solidFill>
              <a:latin typeface="+mn-lt"/>
            </a:endParaRPr>
          </a:p>
        </p:txBody>
      </p:sp>
      <p:sp>
        <p:nvSpPr>
          <p:cNvPr id="10243" name="Прямоугольник 4"/>
          <p:cNvSpPr>
            <a:spLocks noChangeArrowheads="1"/>
          </p:cNvSpPr>
          <p:nvPr/>
        </p:nvSpPr>
        <p:spPr bwMode="auto">
          <a:xfrm>
            <a:off x="323850" y="549275"/>
            <a:ext cx="8569325" cy="4830763"/>
          </a:xfrm>
          <a:prstGeom prst="rect">
            <a:avLst/>
          </a:prstGeom>
          <a:noFill/>
          <a:ln w="9525">
            <a:noFill/>
            <a:miter lim="800000"/>
            <a:headEnd/>
            <a:tailEnd/>
          </a:ln>
        </p:spPr>
        <p:txBody>
          <a:bodyPr>
            <a:spAutoFit/>
          </a:bodyPr>
          <a:lstStyle/>
          <a:p>
            <a:pPr algn="ctr"/>
            <a:r>
              <a:rPr lang="ru-RU" sz="2800">
                <a:solidFill>
                  <a:schemeClr val="bg1"/>
                </a:solidFill>
              </a:rPr>
              <a:t>При выполнении заданий части 2 экзаменационной работы выпускники 2018 г. значительно лучше выпускников 2017 г. справились с заданиями 20, 21 и 22 на работу с текстовым историческим источником </a:t>
            </a:r>
          </a:p>
          <a:p>
            <a:pPr algn="ctr"/>
            <a:r>
              <a:rPr lang="ru-RU" sz="2800">
                <a:solidFill>
                  <a:schemeClr val="bg1"/>
                </a:solidFill>
              </a:rPr>
              <a:t>(50,5%, 75,6% и 36,1% выполнения соответственно).</a:t>
            </a:r>
          </a:p>
          <a:p>
            <a:pPr algn="ctr"/>
            <a:r>
              <a:rPr lang="ru-RU" sz="2800">
                <a:solidFill>
                  <a:schemeClr val="bg1"/>
                </a:solidFill>
              </a:rPr>
              <a:t> Думается, что этот результат является проявлением тенденции повышения эффективности работы с текстовыми историческими источниками на уроках</a:t>
            </a:r>
            <a:r>
              <a:rPr lang="ru-RU" sz="2800" b="1">
                <a:solidFill>
                  <a:schemeClr val="bg1"/>
                </a:solidFill>
              </a:rPr>
              <a:t>. </a:t>
            </a:r>
            <a:endParaRPr lang="ru-RU" sz="280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Прямоугольник 2"/>
          <p:cNvSpPr>
            <a:spLocks noChangeArrowheads="1"/>
          </p:cNvSpPr>
          <p:nvPr/>
        </p:nvSpPr>
        <p:spPr bwMode="auto">
          <a:xfrm>
            <a:off x="395288" y="612775"/>
            <a:ext cx="8280400" cy="3786188"/>
          </a:xfrm>
          <a:prstGeom prst="rect">
            <a:avLst/>
          </a:prstGeom>
          <a:noFill/>
          <a:ln w="9525">
            <a:noFill/>
            <a:miter lim="800000"/>
            <a:headEnd/>
            <a:tailEnd/>
          </a:ln>
        </p:spPr>
        <p:txBody>
          <a:bodyPr>
            <a:spAutoFit/>
          </a:bodyPr>
          <a:lstStyle/>
          <a:p>
            <a:pPr algn="just"/>
            <a:r>
              <a:rPr lang="ru-RU" sz="2000" b="1">
                <a:solidFill>
                  <a:srgbClr val="FFFF00"/>
                </a:solidFill>
              </a:rPr>
              <a:t>Если был выбран период 1565–1572 гг., то это указание может быть следующим: </a:t>
            </a:r>
            <a:r>
              <a:rPr lang="ru-RU" sz="2000" i="1">
                <a:solidFill>
                  <a:schemeClr val="bg1"/>
                </a:solidFill>
              </a:rPr>
              <a:t>«В период опричнины общепринятыми явлениями были попирание царём и опричниками христианских и моральных норм и ценностей, репрессии в отношении церкви. Это привело к ослаблению нравственных ориентиров в обществе. Особенно ослабление нравственных ориентиров, произошедшее в период опричнины, проявилось через 30 лет, в годы Смуты, когда самозванчество, заговоры против монархов, предательство, братоубийственные войны, массовые грабежи и убийства мирных жителей стали закономерным результатом забвения ценностей, традиций и святынь, произошедшего при царе Иване Грозном»</a:t>
            </a:r>
            <a:r>
              <a:rPr lang="ru-RU" sz="2000">
                <a:solidFill>
                  <a:schemeClr val="bg1"/>
                </a:solidFill>
              </a:rPr>
              <a:t>. </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Прямоугольник 3"/>
          <p:cNvSpPr>
            <a:spLocks noChangeArrowheads="1"/>
          </p:cNvSpPr>
          <p:nvPr/>
        </p:nvSpPr>
        <p:spPr bwMode="auto">
          <a:xfrm>
            <a:off x="468313" y="2565400"/>
            <a:ext cx="8496300" cy="2862263"/>
          </a:xfrm>
          <a:prstGeom prst="rect">
            <a:avLst/>
          </a:prstGeom>
          <a:noFill/>
          <a:ln w="9525">
            <a:noFill/>
            <a:miter lim="800000"/>
            <a:headEnd/>
            <a:tailEnd/>
          </a:ln>
        </p:spPr>
        <p:txBody>
          <a:bodyPr>
            <a:spAutoFit/>
          </a:bodyPr>
          <a:lstStyle/>
          <a:p>
            <a:pPr algn="just"/>
            <a:r>
              <a:rPr lang="ru-RU" sz="2000">
                <a:solidFill>
                  <a:schemeClr val="bg1"/>
                </a:solidFill>
              </a:rPr>
              <a:t>Например, при выборе выпускником периода июнь 1812 г. – декабрь 1825 г. </a:t>
            </a:r>
            <a:r>
              <a:rPr lang="ru-RU" sz="2000" b="1">
                <a:solidFill>
                  <a:srgbClr val="FFFF00"/>
                </a:solidFill>
              </a:rPr>
              <a:t>достаточно написать, что «восстание декабристов, произошедшее в декабре 1825 г., его поражение, привели при императоре Николае I к усилению реакционной политики российского самодержавия, в частности это проявилось в создании III Отделения ЕИВК, занимавшегося политическим сыском». </a:t>
            </a:r>
          </a:p>
          <a:p>
            <a:endParaRPr lang="ru-RU" sz="2000" b="1">
              <a:solidFill>
                <a:srgbClr val="C00000"/>
              </a:solidFill>
            </a:endParaRPr>
          </a:p>
          <a:p>
            <a:r>
              <a:rPr lang="ru-RU" sz="2000" b="1">
                <a:solidFill>
                  <a:srgbClr val="C00000"/>
                </a:solidFill>
              </a:rPr>
              <a:t>Комментарий:</a:t>
            </a:r>
            <a:r>
              <a:rPr lang="ru-RU" sz="2000" b="1">
                <a:solidFill>
                  <a:srgbClr val="FFFF00"/>
                </a:solidFill>
              </a:rPr>
              <a:t> </a:t>
            </a:r>
            <a:r>
              <a:rPr lang="ru-RU" sz="2000">
                <a:solidFill>
                  <a:schemeClr val="bg1"/>
                </a:solidFill>
              </a:rPr>
              <a:t>это положение будет зачтено по критерию К4. </a:t>
            </a:r>
          </a:p>
        </p:txBody>
      </p:sp>
      <p:sp>
        <p:nvSpPr>
          <p:cNvPr id="58371" name="Прямоугольник 4"/>
          <p:cNvSpPr>
            <a:spLocks noChangeArrowheads="1"/>
          </p:cNvSpPr>
          <p:nvPr/>
        </p:nvSpPr>
        <p:spPr bwMode="auto">
          <a:xfrm>
            <a:off x="2339975" y="836613"/>
            <a:ext cx="6408738" cy="1016000"/>
          </a:xfrm>
          <a:prstGeom prst="rect">
            <a:avLst/>
          </a:prstGeom>
          <a:noFill/>
          <a:ln w="9525">
            <a:noFill/>
            <a:miter lim="800000"/>
            <a:headEnd/>
            <a:tailEnd/>
          </a:ln>
        </p:spPr>
        <p:txBody>
          <a:bodyPr>
            <a:spAutoFit/>
          </a:bodyPr>
          <a:lstStyle/>
          <a:p>
            <a:pPr algn="just"/>
            <a:r>
              <a:rPr lang="ru-RU" sz="2000" u="sng">
                <a:solidFill>
                  <a:schemeClr val="bg1"/>
                </a:solidFill>
              </a:rPr>
              <a:t>Критерий К4 не предполагает обязательности написания объемного текста, который приведен в данном примере.</a:t>
            </a:r>
            <a:endParaRPr lang="ru-RU" sz="2000" u="sng"/>
          </a:p>
        </p:txBody>
      </p:sp>
      <p:pic>
        <p:nvPicPr>
          <p:cNvPr id="58372" name="Picture 4" descr="https://liceumpodr.edumsko.ru/uploads/3000/2386/section/375476/metodkopilka.png"/>
          <p:cNvPicPr>
            <a:picLocks noChangeAspect="1" noChangeArrowheads="1"/>
          </p:cNvPicPr>
          <p:nvPr/>
        </p:nvPicPr>
        <p:blipFill>
          <a:blip r:embed="rId2" cstate="email"/>
          <a:srcRect/>
          <a:stretch>
            <a:fillRect/>
          </a:stretch>
        </p:blipFill>
        <p:spPr bwMode="auto">
          <a:xfrm rot="-307019">
            <a:off x="311150" y="701675"/>
            <a:ext cx="1878013" cy="1436688"/>
          </a:xfrm>
          <a:prstGeom prst="rect">
            <a:avLst/>
          </a:prstGeom>
          <a:noFill/>
          <a:ln w="9525">
            <a:noFill/>
            <a:miter lim="800000"/>
            <a:headEnd/>
            <a:tailEnd/>
          </a:ln>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Прямоугольник 3"/>
          <p:cNvSpPr>
            <a:spLocks noChangeArrowheads="1"/>
          </p:cNvSpPr>
          <p:nvPr/>
        </p:nvSpPr>
        <p:spPr bwMode="auto">
          <a:xfrm>
            <a:off x="684213" y="3068638"/>
            <a:ext cx="7920037" cy="1631950"/>
          </a:xfrm>
          <a:prstGeom prst="rect">
            <a:avLst/>
          </a:prstGeom>
          <a:noFill/>
          <a:ln w="9525">
            <a:noFill/>
            <a:miter lim="800000"/>
            <a:headEnd/>
            <a:tailEnd/>
          </a:ln>
        </p:spPr>
        <p:txBody>
          <a:bodyPr>
            <a:spAutoFit/>
          </a:bodyPr>
          <a:lstStyle/>
          <a:p>
            <a:pPr algn="just"/>
            <a:r>
              <a:rPr lang="ru-RU" sz="2000">
                <a:solidFill>
                  <a:schemeClr val="bg1"/>
                </a:solidFill>
              </a:rPr>
              <a:t>Эти </a:t>
            </a:r>
            <a:r>
              <a:rPr lang="ru-RU" sz="2000" u="sng">
                <a:solidFill>
                  <a:schemeClr val="bg1"/>
                </a:solidFill>
              </a:rPr>
              <a:t>ошибки</a:t>
            </a:r>
            <a:r>
              <a:rPr lang="ru-RU" sz="2000">
                <a:solidFill>
                  <a:schemeClr val="bg1"/>
                </a:solidFill>
              </a:rPr>
              <a:t>, как правило, </a:t>
            </a:r>
            <a:r>
              <a:rPr lang="ru-RU" sz="2000" u="sng">
                <a:solidFill>
                  <a:schemeClr val="bg1"/>
                </a:solidFill>
              </a:rPr>
              <a:t>состояли в том, что указывались</a:t>
            </a:r>
            <a:r>
              <a:rPr lang="ru-RU" sz="2000">
                <a:solidFill>
                  <a:schemeClr val="bg1"/>
                </a:solidFill>
              </a:rPr>
              <a:t> не события следующих исторических эпох, порожденные событиями (процессами, явлениями) выбранного периода истории, </a:t>
            </a:r>
            <a:r>
              <a:rPr lang="ru-RU" sz="2000" u="sng">
                <a:solidFill>
                  <a:schemeClr val="bg1"/>
                </a:solidFill>
              </a:rPr>
              <a:t>а явления, возникшие в выбранный период истории и в неизменном виде продолжавшие существовать в будущем</a:t>
            </a:r>
            <a:r>
              <a:rPr lang="ru-RU" sz="2000">
                <a:solidFill>
                  <a:schemeClr val="bg1"/>
                </a:solidFill>
              </a:rPr>
              <a:t>, </a:t>
            </a:r>
            <a:endParaRPr lang="ru-RU" sz="2000"/>
          </a:p>
        </p:txBody>
      </p:sp>
      <p:sp>
        <p:nvSpPr>
          <p:cNvPr id="59395" name="Прямоугольник 2"/>
          <p:cNvSpPr>
            <a:spLocks noChangeArrowheads="1"/>
          </p:cNvSpPr>
          <p:nvPr/>
        </p:nvSpPr>
        <p:spPr bwMode="auto">
          <a:xfrm>
            <a:off x="1476375" y="981075"/>
            <a:ext cx="7272338" cy="1322388"/>
          </a:xfrm>
          <a:prstGeom prst="rect">
            <a:avLst/>
          </a:prstGeom>
          <a:noFill/>
          <a:ln w="9525">
            <a:noFill/>
            <a:miter lim="800000"/>
            <a:headEnd/>
            <a:tailEnd/>
          </a:ln>
        </p:spPr>
        <p:txBody>
          <a:bodyPr>
            <a:spAutoFit/>
          </a:bodyPr>
          <a:lstStyle/>
          <a:p>
            <a:pPr algn="just"/>
            <a:r>
              <a:rPr lang="ru-RU" sz="2000" b="1">
                <a:solidFill>
                  <a:srgbClr val="FFFF00"/>
                </a:solidFill>
              </a:rPr>
              <a:t>Выпускники, которые сделали попытку указать влияние событий (явлений, процессов) данного периода истории на дальнейшую историю России, также допускали ошибки. </a:t>
            </a:r>
          </a:p>
        </p:txBody>
      </p:sp>
      <p:pic>
        <p:nvPicPr>
          <p:cNvPr id="59396" name="Picture 6" descr="http://mirmol.ru/wp-content/uploads/2018/08/vakcinacia_vnimanie.png"/>
          <p:cNvPicPr>
            <a:picLocks noChangeAspect="1" noChangeArrowheads="1"/>
          </p:cNvPicPr>
          <p:nvPr/>
        </p:nvPicPr>
        <p:blipFill>
          <a:blip r:embed="rId2" cstate="email"/>
          <a:srcRect/>
          <a:stretch>
            <a:fillRect/>
          </a:stretch>
        </p:blipFill>
        <p:spPr bwMode="auto">
          <a:xfrm>
            <a:off x="323850" y="981075"/>
            <a:ext cx="1079500" cy="1084263"/>
          </a:xfrm>
          <a:prstGeom prst="rect">
            <a:avLst/>
          </a:prstGeom>
          <a:noFill/>
          <a:ln w="9525">
            <a:noFill/>
            <a:miter lim="800000"/>
            <a:headEnd/>
            <a:tailEnd/>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Прямоугольник 3"/>
          <p:cNvSpPr>
            <a:spLocks noChangeArrowheads="1"/>
          </p:cNvSpPr>
          <p:nvPr/>
        </p:nvSpPr>
        <p:spPr bwMode="auto">
          <a:xfrm>
            <a:off x="2195513" y="3068638"/>
            <a:ext cx="4572000" cy="369887"/>
          </a:xfrm>
          <a:prstGeom prst="rect">
            <a:avLst/>
          </a:prstGeom>
          <a:noFill/>
          <a:ln w="9525">
            <a:noFill/>
            <a:miter lim="800000"/>
            <a:headEnd/>
            <a:tailEnd/>
          </a:ln>
        </p:spPr>
        <p:txBody>
          <a:bodyPr>
            <a:spAutoFit/>
          </a:bodyPr>
          <a:lstStyle/>
          <a:p>
            <a:r>
              <a:rPr lang="ru-RU">
                <a:solidFill>
                  <a:schemeClr val="bg1"/>
                </a:solidFill>
              </a:rPr>
              <a:t>. </a:t>
            </a:r>
            <a:endParaRPr lang="ru-RU"/>
          </a:p>
        </p:txBody>
      </p:sp>
      <p:sp>
        <p:nvSpPr>
          <p:cNvPr id="60419" name="Прямоугольник 4"/>
          <p:cNvSpPr>
            <a:spLocks noChangeArrowheads="1"/>
          </p:cNvSpPr>
          <p:nvPr/>
        </p:nvSpPr>
        <p:spPr bwMode="auto">
          <a:xfrm>
            <a:off x="539750" y="1412875"/>
            <a:ext cx="5472113" cy="4708525"/>
          </a:xfrm>
          <a:prstGeom prst="rect">
            <a:avLst/>
          </a:prstGeom>
          <a:noFill/>
          <a:ln w="9525">
            <a:noFill/>
            <a:miter lim="800000"/>
            <a:headEnd/>
            <a:tailEnd/>
          </a:ln>
        </p:spPr>
        <p:txBody>
          <a:bodyPr>
            <a:spAutoFit/>
          </a:bodyPr>
          <a:lstStyle/>
          <a:p>
            <a:pPr algn="just"/>
            <a:r>
              <a:rPr lang="ru-RU" sz="2000" b="1">
                <a:solidFill>
                  <a:srgbClr val="C00000"/>
                </a:solidFill>
              </a:rPr>
              <a:t>Комментарий: </a:t>
            </a:r>
            <a:r>
              <a:rPr lang="ru-RU" sz="2000">
                <a:solidFill>
                  <a:schemeClr val="bg1"/>
                </a:solidFill>
              </a:rPr>
              <a:t>в приведенном примере не указано влияние существования военных поселений на историю России, а только говорится о времени их существовании. Данное положение не было принято по критерию К4. Необходимо было охарактеризовать влияние военных поселений на исторический процесс, например: </a:t>
            </a:r>
            <a:r>
              <a:rPr lang="ru-RU" sz="2000" i="1">
                <a:solidFill>
                  <a:schemeClr val="bg1"/>
                </a:solidFill>
              </a:rPr>
              <a:t>«Военные поселения, созданные в данный период, характеризовались крайне жесткими порядками, что приводило к восстаниям военных поселян в последующие периоды истории (например, восстание военных поселян в Новгородской губернии в 1831 г.)».</a:t>
            </a:r>
            <a:endParaRPr lang="ru-RU" sz="2000" i="1"/>
          </a:p>
        </p:txBody>
      </p:sp>
      <p:pic>
        <p:nvPicPr>
          <p:cNvPr id="60420" name="Picture 2" descr="http://900igr.net/up/datas/204601/011.jpg"/>
          <p:cNvPicPr>
            <a:picLocks noChangeAspect="1" noChangeArrowheads="1"/>
          </p:cNvPicPr>
          <p:nvPr/>
        </p:nvPicPr>
        <p:blipFill>
          <a:blip r:embed="rId2" cstate="email"/>
          <a:srcRect/>
          <a:stretch>
            <a:fillRect/>
          </a:stretch>
        </p:blipFill>
        <p:spPr bwMode="auto">
          <a:xfrm>
            <a:off x="6227763" y="4005263"/>
            <a:ext cx="2520950" cy="1628775"/>
          </a:xfrm>
          <a:prstGeom prst="rect">
            <a:avLst/>
          </a:prstGeom>
          <a:noFill/>
          <a:ln w="9525">
            <a:noFill/>
            <a:miter lim="800000"/>
            <a:headEnd/>
            <a:tailEnd/>
          </a:ln>
        </p:spPr>
      </p:pic>
      <p:pic>
        <p:nvPicPr>
          <p:cNvPr id="60421" name="Picture 4" descr="http://puzzleit.ru/files/puzzles/62/62001/_original.jpg"/>
          <p:cNvPicPr>
            <a:picLocks noChangeAspect="1" noChangeArrowheads="1"/>
          </p:cNvPicPr>
          <p:nvPr/>
        </p:nvPicPr>
        <p:blipFill>
          <a:blip r:embed="rId3" cstate="email"/>
          <a:srcRect/>
          <a:stretch>
            <a:fillRect/>
          </a:stretch>
        </p:blipFill>
        <p:spPr bwMode="auto">
          <a:xfrm>
            <a:off x="6588125" y="1484313"/>
            <a:ext cx="1919288" cy="2268537"/>
          </a:xfrm>
          <a:prstGeom prst="rect">
            <a:avLst/>
          </a:prstGeom>
          <a:noFill/>
          <a:ln w="9525">
            <a:noFill/>
            <a:miter lim="800000"/>
            <a:headEnd/>
            <a:tailEnd/>
          </a:ln>
        </p:spPr>
      </p:pic>
      <p:sp>
        <p:nvSpPr>
          <p:cNvPr id="60422" name="Прямоугольник 7"/>
          <p:cNvSpPr>
            <a:spLocks noChangeArrowheads="1"/>
          </p:cNvSpPr>
          <p:nvPr/>
        </p:nvSpPr>
        <p:spPr bwMode="auto">
          <a:xfrm>
            <a:off x="611188" y="404813"/>
            <a:ext cx="8101012" cy="708025"/>
          </a:xfrm>
          <a:prstGeom prst="rect">
            <a:avLst/>
          </a:prstGeom>
          <a:noFill/>
          <a:ln w="9525">
            <a:noFill/>
            <a:miter lim="800000"/>
            <a:headEnd/>
            <a:tailEnd/>
          </a:ln>
        </p:spPr>
        <p:txBody>
          <a:bodyPr>
            <a:spAutoFit/>
          </a:bodyPr>
          <a:lstStyle/>
          <a:p>
            <a:pPr algn="just"/>
            <a:r>
              <a:rPr lang="ru-RU" sz="2000" b="1">
                <a:solidFill>
                  <a:srgbClr val="C00000"/>
                </a:solidFill>
              </a:rPr>
              <a:t>Неверно: </a:t>
            </a:r>
            <a:r>
              <a:rPr lang="ru-RU" sz="2000" i="1">
                <a:solidFill>
                  <a:schemeClr val="bg1"/>
                </a:solidFill>
              </a:rPr>
              <a:t>«Военные поселения, созданные в эти годы, просуществовали до начала правления Александра II». </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395288" y="260350"/>
            <a:ext cx="8569325" cy="1081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4" name="Прямоугольник 3"/>
          <p:cNvSpPr/>
          <p:nvPr/>
        </p:nvSpPr>
        <p:spPr>
          <a:xfrm>
            <a:off x="468313" y="404813"/>
            <a:ext cx="8496300" cy="708025"/>
          </a:xfrm>
          <a:prstGeom prst="rect">
            <a:avLst/>
          </a:prstGeom>
        </p:spPr>
        <p:txBody>
          <a:bodyPr>
            <a:spAutoFit/>
          </a:bodyPr>
          <a:lstStyle/>
          <a:p>
            <a:pPr marL="548640" indent="-411480" algn="ctr" fontAlgn="auto">
              <a:spcAft>
                <a:spcPts val="0"/>
              </a:spcAft>
              <a:buClr>
                <a:schemeClr val="tx1">
                  <a:shade val="95000"/>
                </a:schemeClr>
              </a:buClr>
              <a:defRPr/>
            </a:pPr>
            <a:r>
              <a:rPr lang="ru-RU" sz="2000" b="1" dirty="0">
                <a:solidFill>
                  <a:srgbClr val="FFFF00"/>
                </a:solidFill>
              </a:rPr>
              <a:t>КРИТЕРИЙ К5</a:t>
            </a:r>
          </a:p>
          <a:p>
            <a:pPr marL="548640" indent="-411480" algn="ctr" fontAlgn="auto">
              <a:spcAft>
                <a:spcPts val="0"/>
              </a:spcAft>
              <a:buClr>
                <a:schemeClr val="tx1">
                  <a:shade val="95000"/>
                </a:schemeClr>
              </a:buClr>
              <a:defRPr/>
            </a:pPr>
            <a:r>
              <a:rPr lang="ru-RU" sz="2000" b="1" dirty="0">
                <a:solidFill>
                  <a:srgbClr val="FFFF00"/>
                </a:solidFill>
              </a:rPr>
              <a:t> корректное использование исторических терминов, понятий. </a:t>
            </a:r>
          </a:p>
        </p:txBody>
      </p:sp>
      <p:sp>
        <p:nvSpPr>
          <p:cNvPr id="61444" name="Прямоугольник 5"/>
          <p:cNvSpPr>
            <a:spLocks noChangeArrowheads="1"/>
          </p:cNvSpPr>
          <p:nvPr/>
        </p:nvSpPr>
        <p:spPr bwMode="auto">
          <a:xfrm>
            <a:off x="2700338" y="1700213"/>
            <a:ext cx="5975350" cy="1016000"/>
          </a:xfrm>
          <a:prstGeom prst="rect">
            <a:avLst/>
          </a:prstGeom>
          <a:noFill/>
          <a:ln w="9525">
            <a:noFill/>
            <a:miter lim="800000"/>
            <a:headEnd/>
            <a:tailEnd/>
          </a:ln>
        </p:spPr>
        <p:txBody>
          <a:bodyPr>
            <a:spAutoFit/>
          </a:bodyPr>
          <a:lstStyle/>
          <a:p>
            <a:pPr algn="just"/>
            <a:r>
              <a:rPr lang="ru-RU" sz="2000" u="sng">
                <a:solidFill>
                  <a:schemeClr val="bg1"/>
                </a:solidFill>
              </a:rPr>
              <a:t>необходимо корректно использовать хотя бы один исторический термин при написании сочинения.</a:t>
            </a:r>
            <a:endParaRPr lang="ru-RU" sz="2000"/>
          </a:p>
        </p:txBody>
      </p:sp>
      <p:pic>
        <p:nvPicPr>
          <p:cNvPr id="61445" name="Picture 4" descr="https://liceumpodr.edumsko.ru/uploads/3000/2386/section/375476/metodkopilka.png"/>
          <p:cNvPicPr>
            <a:picLocks noChangeAspect="1" noChangeArrowheads="1"/>
          </p:cNvPicPr>
          <p:nvPr/>
        </p:nvPicPr>
        <p:blipFill>
          <a:blip r:embed="rId2" cstate="email"/>
          <a:srcRect/>
          <a:stretch>
            <a:fillRect/>
          </a:stretch>
        </p:blipFill>
        <p:spPr bwMode="auto">
          <a:xfrm rot="-307019">
            <a:off x="877888" y="1552575"/>
            <a:ext cx="1568450" cy="1200150"/>
          </a:xfrm>
          <a:prstGeom prst="rect">
            <a:avLst/>
          </a:prstGeom>
          <a:noFill/>
          <a:ln w="9525">
            <a:noFill/>
            <a:miter lim="800000"/>
            <a:headEnd/>
            <a:tailEnd/>
          </a:ln>
        </p:spPr>
      </p:pic>
      <p:pic>
        <p:nvPicPr>
          <p:cNvPr id="61446" name="Picture 4" descr="https://www.bookvoed.ru/files/1836/39/48/72/6.jpeg"/>
          <p:cNvPicPr>
            <a:picLocks noChangeAspect="1" noChangeArrowheads="1"/>
          </p:cNvPicPr>
          <p:nvPr/>
        </p:nvPicPr>
        <p:blipFill>
          <a:blip r:embed="rId3" cstate="email"/>
          <a:srcRect/>
          <a:stretch>
            <a:fillRect/>
          </a:stretch>
        </p:blipFill>
        <p:spPr bwMode="auto">
          <a:xfrm>
            <a:off x="3492500" y="3141663"/>
            <a:ext cx="2808288" cy="3224212"/>
          </a:xfrm>
          <a:prstGeom prst="rect">
            <a:avLst/>
          </a:prstGeom>
          <a:noFill/>
          <a:ln w="9525">
            <a:noFill/>
            <a:miter lim="800000"/>
            <a:headEnd/>
            <a:tailEnd/>
          </a:ln>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539750" y="260350"/>
            <a:ext cx="8353425" cy="14398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5" name="Прямоугольник 4"/>
          <p:cNvSpPr/>
          <p:nvPr/>
        </p:nvSpPr>
        <p:spPr>
          <a:xfrm>
            <a:off x="395288" y="2060575"/>
            <a:ext cx="8424862" cy="1200150"/>
          </a:xfrm>
          <a:prstGeom prst="rect">
            <a:avLst/>
          </a:prstGeom>
        </p:spPr>
        <p:txBody>
          <a:bodyPr>
            <a:spAutoFit/>
          </a:bodyPr>
          <a:lstStyle/>
          <a:p>
            <a:pPr marL="180000" algn="just" fontAlgn="auto">
              <a:spcAft>
                <a:spcPts val="0"/>
              </a:spcAft>
              <a:buClr>
                <a:schemeClr val="tx1">
                  <a:shade val="95000"/>
                </a:schemeClr>
              </a:buClr>
              <a:defRPr/>
            </a:pPr>
            <a:r>
              <a:rPr lang="ru-RU" u="sng" dirty="0">
                <a:solidFill>
                  <a:schemeClr val="bg1"/>
                </a:solidFill>
              </a:rPr>
              <a:t>Некорректное использование исторических терминов</a:t>
            </a:r>
            <a:r>
              <a:rPr lang="ru-RU" dirty="0">
                <a:solidFill>
                  <a:schemeClr val="bg1"/>
                </a:solidFill>
              </a:rPr>
              <a:t> также привело к потере балла некоторыми выпускниками.</a:t>
            </a:r>
          </a:p>
          <a:p>
            <a:pPr marL="180000" algn="just" fontAlgn="auto">
              <a:spcAft>
                <a:spcPts val="0"/>
              </a:spcAft>
              <a:buClr>
                <a:schemeClr val="tx1">
                  <a:shade val="95000"/>
                </a:schemeClr>
              </a:buClr>
              <a:defRPr/>
            </a:pPr>
            <a:r>
              <a:rPr lang="ru-RU" b="1" dirty="0">
                <a:solidFill>
                  <a:srgbClr val="C00000"/>
                </a:solidFill>
              </a:rPr>
              <a:t>Например</a:t>
            </a:r>
            <a:r>
              <a:rPr lang="ru-RU" dirty="0">
                <a:solidFill>
                  <a:schemeClr val="bg1"/>
                </a:solidFill>
              </a:rPr>
              <a:t>: «В июне 1905 г. началась забастовка на броненосце "Князь Потёмкин-Таврический"». </a:t>
            </a:r>
          </a:p>
        </p:txBody>
      </p:sp>
      <p:sp>
        <p:nvSpPr>
          <p:cNvPr id="62468" name="Прямоугольник 5"/>
          <p:cNvSpPr>
            <a:spLocks noChangeArrowheads="1"/>
          </p:cNvSpPr>
          <p:nvPr/>
        </p:nvSpPr>
        <p:spPr bwMode="auto">
          <a:xfrm>
            <a:off x="900113" y="333375"/>
            <a:ext cx="7559675" cy="1476375"/>
          </a:xfrm>
          <a:prstGeom prst="rect">
            <a:avLst/>
          </a:prstGeom>
          <a:noFill/>
          <a:ln w="9525">
            <a:noFill/>
            <a:miter lim="800000"/>
            <a:headEnd/>
            <a:tailEnd/>
          </a:ln>
        </p:spPr>
        <p:txBody>
          <a:bodyPr>
            <a:spAutoFit/>
          </a:bodyPr>
          <a:lstStyle/>
          <a:p>
            <a:pPr algn="ctr"/>
            <a:r>
              <a:rPr lang="ru-RU">
                <a:solidFill>
                  <a:srgbClr val="FFFF00"/>
                </a:solidFill>
              </a:rPr>
              <a:t>КРИТЕРИЙ К6</a:t>
            </a:r>
          </a:p>
          <a:p>
            <a:pPr algn="ctr"/>
            <a:r>
              <a:rPr lang="ru-RU">
                <a:solidFill>
                  <a:srgbClr val="FFFF00"/>
                </a:solidFill>
              </a:rPr>
              <a:t>Часто ошибки допускались в указании годов исторических событий,</a:t>
            </a:r>
          </a:p>
          <a:p>
            <a:pPr algn="ctr"/>
            <a:r>
              <a:rPr lang="ru-RU">
                <a:solidFill>
                  <a:srgbClr val="FFFF00"/>
                </a:solidFill>
              </a:rPr>
              <a:t> хотя среди требований к сочинению отсутствует требование указывать годы событий. </a:t>
            </a:r>
          </a:p>
          <a:p>
            <a:endParaRPr lang="ru-RU" b="1">
              <a:solidFill>
                <a:srgbClr val="FFFF00"/>
              </a:solidFill>
            </a:endParaRPr>
          </a:p>
        </p:txBody>
      </p:sp>
      <p:sp>
        <p:nvSpPr>
          <p:cNvPr id="62469" name="Прямоугольник 7"/>
          <p:cNvSpPr>
            <a:spLocks noChangeArrowheads="1"/>
          </p:cNvSpPr>
          <p:nvPr/>
        </p:nvSpPr>
        <p:spPr bwMode="auto">
          <a:xfrm>
            <a:off x="684213" y="3429000"/>
            <a:ext cx="8135937" cy="2862263"/>
          </a:xfrm>
          <a:prstGeom prst="rect">
            <a:avLst/>
          </a:prstGeom>
          <a:noFill/>
          <a:ln w="9525">
            <a:noFill/>
            <a:miter lim="800000"/>
            <a:headEnd/>
            <a:tailEnd/>
          </a:ln>
        </p:spPr>
        <p:txBody>
          <a:bodyPr>
            <a:spAutoFit/>
          </a:bodyPr>
          <a:lstStyle/>
          <a:p>
            <a:pPr algn="just"/>
            <a:r>
              <a:rPr lang="ru-RU">
                <a:solidFill>
                  <a:schemeClr val="bg1"/>
                </a:solidFill>
              </a:rPr>
              <a:t>Еще одна </a:t>
            </a:r>
            <a:r>
              <a:rPr lang="ru-RU" u="sng">
                <a:solidFill>
                  <a:schemeClr val="bg1"/>
                </a:solidFill>
              </a:rPr>
              <a:t>типичная ошибка</a:t>
            </a:r>
            <a:r>
              <a:rPr lang="ru-RU">
                <a:solidFill>
                  <a:schemeClr val="bg1"/>
                </a:solidFill>
              </a:rPr>
              <a:t> была </a:t>
            </a:r>
            <a:r>
              <a:rPr lang="ru-RU" u="sng">
                <a:solidFill>
                  <a:schemeClr val="bg1"/>
                </a:solidFill>
              </a:rPr>
              <a:t>связана с искажением выпускниками исторических фактов</a:t>
            </a:r>
            <a:r>
              <a:rPr lang="ru-RU">
                <a:solidFill>
                  <a:schemeClr val="bg1"/>
                </a:solidFill>
              </a:rPr>
              <a:t>, например: «Большую роль в развитии Древнерусского государства сыграл князь Олег. Он проложил путь "из варяг в греки", который позволял ему собирать дань и установить торговые пути», или «Так, в августе 1939 года видный политический деятель Молотов отправляется за границу для подписания Пакта между СССР и Германией о ненападении», или «Олег поднял над своей головой маленького Игоря и произнес: "Быть отныне Киеву матерью городов русских"» (согласно ПВЛ данная фраза была произнесена в другой ситуации).</a:t>
            </a:r>
            <a:endParaRPr lang="ru-RU"/>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Прямоугольник 3"/>
          <p:cNvSpPr>
            <a:spLocks noChangeArrowheads="1"/>
          </p:cNvSpPr>
          <p:nvPr/>
        </p:nvSpPr>
        <p:spPr bwMode="auto">
          <a:xfrm>
            <a:off x="1979613" y="476250"/>
            <a:ext cx="6913562" cy="646113"/>
          </a:xfrm>
          <a:prstGeom prst="rect">
            <a:avLst/>
          </a:prstGeom>
          <a:noFill/>
          <a:ln w="9525">
            <a:noFill/>
            <a:miter lim="800000"/>
            <a:headEnd/>
            <a:tailEnd/>
          </a:ln>
        </p:spPr>
        <p:txBody>
          <a:bodyPr>
            <a:spAutoFit/>
          </a:bodyPr>
          <a:lstStyle/>
          <a:p>
            <a:pPr algn="just"/>
            <a:r>
              <a:rPr lang="ru-RU" b="1">
                <a:solidFill>
                  <a:srgbClr val="FFFF00"/>
                </a:solidFill>
              </a:rPr>
              <a:t>Ошибки из-за неумения выпускников правильно формулировать свои мысли. </a:t>
            </a:r>
          </a:p>
        </p:txBody>
      </p:sp>
      <p:pic>
        <p:nvPicPr>
          <p:cNvPr id="63491" name="Picture 6" descr="http://mirmol.ru/wp-content/uploads/2018/08/vakcinacia_vnimanie.png"/>
          <p:cNvPicPr>
            <a:picLocks noChangeAspect="1" noChangeArrowheads="1"/>
          </p:cNvPicPr>
          <p:nvPr/>
        </p:nvPicPr>
        <p:blipFill>
          <a:blip r:embed="rId2" cstate="email"/>
          <a:srcRect/>
          <a:stretch>
            <a:fillRect/>
          </a:stretch>
        </p:blipFill>
        <p:spPr bwMode="auto">
          <a:xfrm>
            <a:off x="468313" y="333375"/>
            <a:ext cx="1079500" cy="1084263"/>
          </a:xfrm>
          <a:prstGeom prst="rect">
            <a:avLst/>
          </a:prstGeom>
          <a:noFill/>
          <a:ln w="9525">
            <a:noFill/>
            <a:miter lim="800000"/>
            <a:headEnd/>
            <a:tailEnd/>
          </a:ln>
        </p:spPr>
      </p:pic>
      <p:sp>
        <p:nvSpPr>
          <p:cNvPr id="63492" name="Прямоугольник 5"/>
          <p:cNvSpPr>
            <a:spLocks noChangeArrowheads="1"/>
          </p:cNvSpPr>
          <p:nvPr/>
        </p:nvSpPr>
        <p:spPr bwMode="auto">
          <a:xfrm>
            <a:off x="827088" y="1628775"/>
            <a:ext cx="7632700" cy="2308225"/>
          </a:xfrm>
          <a:prstGeom prst="rect">
            <a:avLst/>
          </a:prstGeom>
          <a:noFill/>
          <a:ln w="9525">
            <a:noFill/>
            <a:miter lim="800000"/>
            <a:headEnd/>
            <a:tailEnd/>
          </a:ln>
        </p:spPr>
        <p:txBody>
          <a:bodyPr>
            <a:spAutoFit/>
          </a:bodyPr>
          <a:lstStyle/>
          <a:p>
            <a:pPr algn="just"/>
            <a:r>
              <a:rPr lang="ru-RU" b="1">
                <a:solidFill>
                  <a:srgbClr val="C00000"/>
                </a:solidFill>
              </a:rPr>
              <a:t>ПРИМЕР:</a:t>
            </a:r>
            <a:r>
              <a:rPr lang="ru-RU">
                <a:solidFill>
                  <a:schemeClr val="bg1"/>
                </a:solidFill>
              </a:rPr>
              <a:t> «Мне кажется, что период образования Древнерусского государства самый интересный. </a:t>
            </a:r>
            <a:r>
              <a:rPr lang="ru-RU" u="sng">
                <a:solidFill>
                  <a:schemeClr val="bg1"/>
                </a:solidFill>
              </a:rPr>
              <a:t>Ведь именно с этого периода начала появляться настоящая жизнь»</a:t>
            </a:r>
            <a:r>
              <a:rPr lang="ru-RU">
                <a:solidFill>
                  <a:schemeClr val="bg1"/>
                </a:solidFill>
              </a:rPr>
              <a:t>. </a:t>
            </a:r>
          </a:p>
          <a:p>
            <a:pPr algn="just"/>
            <a:r>
              <a:rPr lang="ru-RU" b="1">
                <a:solidFill>
                  <a:srgbClr val="C00000"/>
                </a:solidFill>
              </a:rPr>
              <a:t>Комментарий:</a:t>
            </a:r>
            <a:r>
              <a:rPr lang="en-US">
                <a:solidFill>
                  <a:schemeClr val="bg1"/>
                </a:solidFill>
              </a:rPr>
              <a:t> </a:t>
            </a:r>
            <a:r>
              <a:rPr lang="ru-RU">
                <a:solidFill>
                  <a:schemeClr val="bg1"/>
                </a:solidFill>
              </a:rPr>
              <a:t>положение о том, что до возникновения Древнерусского государства жизнь была «ненастоящей», а «настоящей» она стала только с его возникновением, весьма спорна с исторической точки зрения и может быть признана фактической ошибкой. </a:t>
            </a:r>
            <a:endParaRPr lang="ru-RU"/>
          </a:p>
        </p:txBody>
      </p:sp>
      <p:sp>
        <p:nvSpPr>
          <p:cNvPr id="63493" name="Прямоугольник 6"/>
          <p:cNvSpPr>
            <a:spLocks noChangeArrowheads="1"/>
          </p:cNvSpPr>
          <p:nvPr/>
        </p:nvSpPr>
        <p:spPr bwMode="auto">
          <a:xfrm>
            <a:off x="900113" y="4005263"/>
            <a:ext cx="7632700" cy="1630362"/>
          </a:xfrm>
          <a:prstGeom prst="rect">
            <a:avLst/>
          </a:prstGeom>
          <a:noFill/>
          <a:ln w="9525">
            <a:noFill/>
            <a:miter lim="800000"/>
            <a:headEnd/>
            <a:tailEnd/>
          </a:ln>
        </p:spPr>
        <p:txBody>
          <a:bodyPr>
            <a:spAutoFit/>
          </a:bodyPr>
          <a:lstStyle/>
          <a:p>
            <a:pPr algn="just"/>
            <a:r>
              <a:rPr lang="ru-RU" sz="2000" b="1">
                <a:solidFill>
                  <a:srgbClr val="C00000"/>
                </a:solidFill>
              </a:rPr>
              <a:t>ПРИМЕР: </a:t>
            </a:r>
            <a:r>
              <a:rPr lang="ru-RU" sz="2000">
                <a:solidFill>
                  <a:schemeClr val="bg1"/>
                </a:solidFill>
              </a:rPr>
              <a:t>«Меншиков дослужился от сына конюха до знатного рода». </a:t>
            </a:r>
          </a:p>
          <a:p>
            <a:pPr algn="just"/>
            <a:r>
              <a:rPr lang="ru-RU" sz="2000" b="1">
                <a:solidFill>
                  <a:srgbClr val="C00000"/>
                </a:solidFill>
              </a:rPr>
              <a:t>Комментарий: </a:t>
            </a:r>
            <a:r>
              <a:rPr lang="ru-RU" sz="2000">
                <a:solidFill>
                  <a:schemeClr val="bg1"/>
                </a:solidFill>
              </a:rPr>
              <a:t>в данном примере содержится фактическая ошибка, так как А.Д. Меншиков не начинал служить с должности или звания «сын конюха». </a:t>
            </a:r>
            <a:endParaRPr lang="ru-RU" sz="200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Прямоугольник 3"/>
          <p:cNvSpPr>
            <a:spLocks noChangeArrowheads="1"/>
          </p:cNvSpPr>
          <p:nvPr/>
        </p:nvSpPr>
        <p:spPr bwMode="auto">
          <a:xfrm>
            <a:off x="539750" y="620713"/>
            <a:ext cx="8208963" cy="2246312"/>
          </a:xfrm>
          <a:prstGeom prst="rect">
            <a:avLst/>
          </a:prstGeom>
          <a:noFill/>
          <a:ln w="9525">
            <a:noFill/>
            <a:miter lim="800000"/>
            <a:headEnd/>
            <a:tailEnd/>
          </a:ln>
        </p:spPr>
        <p:txBody>
          <a:bodyPr>
            <a:spAutoFit/>
          </a:bodyPr>
          <a:lstStyle/>
          <a:p>
            <a:pPr algn="just"/>
            <a:r>
              <a:rPr lang="ru-RU" sz="2000" b="1">
                <a:solidFill>
                  <a:srgbClr val="C00000"/>
                </a:solidFill>
              </a:rPr>
              <a:t>ПРИМЕР:</a:t>
            </a:r>
            <a:r>
              <a:rPr lang="ru-RU" sz="2000">
                <a:solidFill>
                  <a:schemeClr val="bg1"/>
                </a:solidFill>
              </a:rPr>
              <a:t> «Начинает Олег своё правление с присоединения Новгорода к Древнерусскому государству». </a:t>
            </a:r>
          </a:p>
          <a:p>
            <a:pPr algn="just"/>
            <a:endParaRPr lang="ru-RU" sz="2000">
              <a:solidFill>
                <a:schemeClr val="bg1"/>
              </a:solidFill>
            </a:endParaRPr>
          </a:p>
          <a:p>
            <a:pPr algn="just"/>
            <a:r>
              <a:rPr lang="ru-RU" sz="2000" b="1">
                <a:solidFill>
                  <a:srgbClr val="C00000"/>
                </a:solidFill>
              </a:rPr>
              <a:t>Комментарий:</a:t>
            </a:r>
            <a:r>
              <a:rPr lang="ru-RU" sz="2000">
                <a:solidFill>
                  <a:schemeClr val="bg1"/>
                </a:solidFill>
              </a:rPr>
              <a:t> в данном случае допущена фактическая ошибка, так как объединение Киева и Новгорода под единой княжеской властью и стало событием, означавшим образование Древнерусского государства.</a:t>
            </a:r>
            <a:endParaRPr lang="ru-RU" sz="2000"/>
          </a:p>
        </p:txBody>
      </p:sp>
      <p:pic>
        <p:nvPicPr>
          <p:cNvPr id="64515" name="Picture 2" descr="http://rushist.com/images/art-russian/vasnetsov-v/oleg-horse-big.jpg"/>
          <p:cNvPicPr>
            <a:picLocks noChangeAspect="1" noChangeArrowheads="1"/>
          </p:cNvPicPr>
          <p:nvPr/>
        </p:nvPicPr>
        <p:blipFill>
          <a:blip r:embed="rId2" cstate="email"/>
          <a:srcRect/>
          <a:stretch>
            <a:fillRect/>
          </a:stretch>
        </p:blipFill>
        <p:spPr bwMode="auto">
          <a:xfrm>
            <a:off x="2411413" y="3068638"/>
            <a:ext cx="4822825" cy="3381375"/>
          </a:xfrm>
          <a:prstGeom prst="rect">
            <a:avLst/>
          </a:prstGeom>
          <a:noFill/>
          <a:ln w="9525">
            <a:noFill/>
            <a:miter lim="800000"/>
            <a:headEnd/>
            <a:tailEnd/>
          </a:ln>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79388" y="260350"/>
            <a:ext cx="8785225" cy="1081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4" name="Прямоугольник 3"/>
          <p:cNvSpPr/>
          <p:nvPr/>
        </p:nvSpPr>
        <p:spPr>
          <a:xfrm>
            <a:off x="539750" y="404813"/>
            <a:ext cx="8353425" cy="708025"/>
          </a:xfrm>
          <a:prstGeom prst="rect">
            <a:avLst/>
          </a:prstGeom>
        </p:spPr>
        <p:txBody>
          <a:bodyPr>
            <a:spAutoFit/>
          </a:bodyPr>
          <a:lstStyle/>
          <a:p>
            <a:pPr marL="548640" indent="-411480" algn="ctr" fontAlgn="auto">
              <a:spcAft>
                <a:spcPts val="0"/>
              </a:spcAft>
              <a:buClr>
                <a:schemeClr val="tx1">
                  <a:shade val="95000"/>
                </a:schemeClr>
              </a:buClr>
              <a:defRPr/>
            </a:pPr>
            <a:r>
              <a:rPr lang="ru-RU" sz="2000" b="1" dirty="0">
                <a:solidFill>
                  <a:srgbClr val="FFFF00"/>
                </a:solidFill>
              </a:rPr>
              <a:t>КРИТЕРИЙ К7</a:t>
            </a:r>
          </a:p>
          <a:p>
            <a:pPr marL="548640" indent="-411480" algn="ctr" fontAlgn="auto">
              <a:spcAft>
                <a:spcPts val="0"/>
              </a:spcAft>
              <a:buClr>
                <a:schemeClr val="tx1">
                  <a:shade val="95000"/>
                </a:schemeClr>
              </a:buClr>
              <a:defRPr/>
            </a:pPr>
            <a:r>
              <a:rPr lang="ru-RU" sz="2000" b="1" dirty="0">
                <a:solidFill>
                  <a:srgbClr val="FFFF00"/>
                </a:solidFill>
              </a:rPr>
              <a:t>представить ответ в виде последовательного связного текста. </a:t>
            </a:r>
          </a:p>
        </p:txBody>
      </p:sp>
      <p:sp>
        <p:nvSpPr>
          <p:cNvPr id="6" name="Прямоугольник 5"/>
          <p:cNvSpPr/>
          <p:nvPr/>
        </p:nvSpPr>
        <p:spPr>
          <a:xfrm>
            <a:off x="1403350" y="1844675"/>
            <a:ext cx="7056438" cy="1631950"/>
          </a:xfrm>
          <a:prstGeom prst="rect">
            <a:avLst/>
          </a:prstGeom>
        </p:spPr>
        <p:txBody>
          <a:bodyPr>
            <a:spAutoFit/>
          </a:bodyPr>
          <a:lstStyle/>
          <a:p>
            <a:pPr marL="180000" algn="just" fontAlgn="auto">
              <a:spcAft>
                <a:spcPts val="0"/>
              </a:spcAft>
              <a:buClr>
                <a:schemeClr val="tx1">
                  <a:shade val="95000"/>
                </a:schemeClr>
              </a:buClr>
              <a:defRPr/>
            </a:pPr>
            <a:r>
              <a:rPr lang="ru-RU" sz="2000" b="1" dirty="0">
                <a:solidFill>
                  <a:srgbClr val="FFFF00"/>
                </a:solidFill>
              </a:rPr>
              <a:t>Часто выпускники не получали балл по критерию К7</a:t>
            </a:r>
            <a:r>
              <a:rPr lang="ru-RU" sz="2000" b="1" dirty="0">
                <a:solidFill>
                  <a:schemeClr val="bg1"/>
                </a:solidFill>
              </a:rPr>
              <a:t>, </a:t>
            </a:r>
            <a:r>
              <a:rPr lang="ru-RU" sz="2000" b="1" dirty="0">
                <a:solidFill>
                  <a:srgbClr val="FFFF00"/>
                </a:solidFill>
              </a:rPr>
              <a:t>так как </a:t>
            </a:r>
            <a:r>
              <a:rPr lang="ru-RU" sz="2000" dirty="0">
                <a:solidFill>
                  <a:schemeClr val="bg1"/>
                </a:solidFill>
              </a:rPr>
              <a:t>на основе предложенного плана </a:t>
            </a:r>
            <a:r>
              <a:rPr lang="ru-RU" sz="2000" b="1" dirty="0">
                <a:solidFill>
                  <a:srgbClr val="FFFF00"/>
                </a:solidFill>
              </a:rPr>
              <a:t>создавали</a:t>
            </a:r>
            <a:r>
              <a:rPr lang="ru-RU" sz="2000" dirty="0">
                <a:solidFill>
                  <a:schemeClr val="bg1"/>
                </a:solidFill>
              </a:rPr>
              <a:t> не связный, логически выстроенный текст, а </a:t>
            </a:r>
            <a:r>
              <a:rPr lang="ru-RU" sz="2000" b="1" dirty="0">
                <a:solidFill>
                  <a:srgbClr val="FFFF00"/>
                </a:solidFill>
              </a:rPr>
              <a:t>комплект не связанных друг с другом ответов по каждому пункту плана</a:t>
            </a:r>
            <a:r>
              <a:rPr lang="ru-RU" sz="2000" dirty="0">
                <a:solidFill>
                  <a:schemeClr val="bg1"/>
                </a:solidFill>
              </a:rPr>
              <a:t>. </a:t>
            </a:r>
          </a:p>
        </p:txBody>
      </p:sp>
      <p:pic>
        <p:nvPicPr>
          <p:cNvPr id="65541" name="Picture 6" descr="http://mirmol.ru/wp-content/uploads/2018/08/vakcinacia_vnimanie.png"/>
          <p:cNvPicPr>
            <a:picLocks noChangeAspect="1" noChangeArrowheads="1"/>
          </p:cNvPicPr>
          <p:nvPr/>
        </p:nvPicPr>
        <p:blipFill>
          <a:blip r:embed="rId2" cstate="email"/>
          <a:srcRect/>
          <a:stretch>
            <a:fillRect/>
          </a:stretch>
        </p:blipFill>
        <p:spPr bwMode="auto">
          <a:xfrm>
            <a:off x="323850" y="1989138"/>
            <a:ext cx="1079500" cy="1084262"/>
          </a:xfrm>
          <a:prstGeom prst="rect">
            <a:avLst/>
          </a:prstGeom>
          <a:noFill/>
          <a:ln w="9525">
            <a:noFill/>
            <a:miter lim="800000"/>
            <a:headEnd/>
            <a:tailEnd/>
          </a:ln>
        </p:spPr>
      </p:pic>
      <p:sp>
        <p:nvSpPr>
          <p:cNvPr id="8" name="Прямоугольник 7"/>
          <p:cNvSpPr/>
          <p:nvPr/>
        </p:nvSpPr>
        <p:spPr>
          <a:xfrm>
            <a:off x="1476375" y="3933825"/>
            <a:ext cx="6911975" cy="1200150"/>
          </a:xfrm>
          <a:prstGeom prst="rect">
            <a:avLst/>
          </a:prstGeom>
        </p:spPr>
        <p:txBody>
          <a:bodyPr>
            <a:spAutoFit/>
          </a:bodyPr>
          <a:lstStyle/>
          <a:p>
            <a:pPr marL="180000" algn="just" fontAlgn="auto">
              <a:spcAft>
                <a:spcPts val="0"/>
              </a:spcAft>
              <a:buClr>
                <a:schemeClr val="tx1">
                  <a:shade val="95000"/>
                </a:schemeClr>
              </a:buClr>
              <a:defRPr/>
            </a:pPr>
            <a:r>
              <a:rPr lang="ru-RU" dirty="0">
                <a:solidFill>
                  <a:schemeClr val="bg1"/>
                </a:solidFill>
              </a:rPr>
              <a:t>В других случаях </a:t>
            </a:r>
            <a:r>
              <a:rPr lang="ru-RU" b="1" dirty="0">
                <a:solidFill>
                  <a:srgbClr val="FFFF00"/>
                </a:solidFill>
              </a:rPr>
              <a:t>сочинение выпускников было посвящено </a:t>
            </a:r>
            <a:r>
              <a:rPr lang="ru-RU" dirty="0">
                <a:solidFill>
                  <a:schemeClr val="bg1"/>
                </a:solidFill>
              </a:rPr>
              <a:t>не какой-либо одной сфере, например внешней политике данного периода, а </a:t>
            </a:r>
            <a:r>
              <a:rPr lang="ru-RU" b="1" dirty="0">
                <a:solidFill>
                  <a:srgbClr val="FFFF00"/>
                </a:solidFill>
              </a:rPr>
              <a:t>сразу нескольким</a:t>
            </a:r>
            <a:r>
              <a:rPr lang="ru-RU" dirty="0">
                <a:solidFill>
                  <a:schemeClr val="bg1"/>
                </a:solidFill>
              </a:rPr>
              <a:t> (и внешней политике, и внутренней политике, и развитию культуры).</a:t>
            </a:r>
          </a:p>
        </p:txBody>
      </p:sp>
      <p:pic>
        <p:nvPicPr>
          <p:cNvPr id="65543" name="Picture 6" descr="http://mirmol.ru/wp-content/uploads/2018/08/vakcinacia_vnimanie.png"/>
          <p:cNvPicPr>
            <a:picLocks noChangeAspect="1" noChangeArrowheads="1"/>
          </p:cNvPicPr>
          <p:nvPr/>
        </p:nvPicPr>
        <p:blipFill>
          <a:blip r:embed="rId2" cstate="email"/>
          <a:srcRect/>
          <a:stretch>
            <a:fillRect/>
          </a:stretch>
        </p:blipFill>
        <p:spPr bwMode="auto">
          <a:xfrm>
            <a:off x="323850" y="3933825"/>
            <a:ext cx="1079500" cy="1084263"/>
          </a:xfrm>
          <a:prstGeom prst="rect">
            <a:avLst/>
          </a:prstGeom>
          <a:noFill/>
          <a:ln w="9525">
            <a:noFill/>
            <a:miter lim="800000"/>
            <a:headEnd/>
            <a:tailEnd/>
          </a:ln>
        </p:spPr>
      </p:pic>
      <p:sp>
        <p:nvSpPr>
          <p:cNvPr id="65544" name="Прямоугольник 9"/>
          <p:cNvSpPr>
            <a:spLocks noChangeArrowheads="1"/>
          </p:cNvSpPr>
          <p:nvPr/>
        </p:nvSpPr>
        <p:spPr bwMode="auto">
          <a:xfrm>
            <a:off x="1692275" y="5157788"/>
            <a:ext cx="6696075" cy="1322387"/>
          </a:xfrm>
          <a:prstGeom prst="rect">
            <a:avLst/>
          </a:prstGeom>
          <a:noFill/>
          <a:ln w="9525">
            <a:noFill/>
            <a:miter lim="800000"/>
            <a:headEnd/>
            <a:tailEnd/>
          </a:ln>
        </p:spPr>
        <p:txBody>
          <a:bodyPr>
            <a:spAutoFit/>
          </a:bodyPr>
          <a:lstStyle/>
          <a:p>
            <a:pPr algn="just"/>
            <a:r>
              <a:rPr lang="ru-RU" sz="2000">
                <a:solidFill>
                  <a:schemeClr val="bg1"/>
                </a:solidFill>
              </a:rPr>
              <a:t>В подобных случаях отдельные части сочинения часто также не были связаны между собой и у выпускников получался не последовательный связный текст, а тезисный план. </a:t>
            </a:r>
            <a:endParaRPr lang="ru-RU" sz="200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755650" y="260350"/>
            <a:ext cx="7848600" cy="15843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66563" name="Прямоугольник 3"/>
          <p:cNvSpPr>
            <a:spLocks noChangeArrowheads="1"/>
          </p:cNvSpPr>
          <p:nvPr/>
        </p:nvSpPr>
        <p:spPr bwMode="auto">
          <a:xfrm>
            <a:off x="1187450" y="404813"/>
            <a:ext cx="6880225" cy="1200150"/>
          </a:xfrm>
          <a:prstGeom prst="rect">
            <a:avLst/>
          </a:prstGeom>
          <a:noFill/>
          <a:ln w="9525">
            <a:noFill/>
            <a:miter lim="800000"/>
            <a:headEnd/>
            <a:tailEnd/>
          </a:ln>
        </p:spPr>
        <p:txBody>
          <a:bodyPr wrap="none">
            <a:spAutoFit/>
          </a:bodyPr>
          <a:lstStyle/>
          <a:p>
            <a:pPr algn="ctr"/>
            <a:r>
              <a:rPr lang="ru-RU" sz="2400" b="1">
                <a:solidFill>
                  <a:srgbClr val="FFFF00"/>
                </a:solidFill>
              </a:rPr>
              <a:t>Задании 21</a:t>
            </a:r>
          </a:p>
          <a:p>
            <a:pPr algn="ctr"/>
            <a:r>
              <a:rPr lang="ru-RU" sz="2400">
                <a:solidFill>
                  <a:srgbClr val="FFFF00"/>
                </a:solidFill>
              </a:rPr>
              <a:t>предполагает поиск в источнике информации, </a:t>
            </a:r>
          </a:p>
          <a:p>
            <a:pPr algn="ctr"/>
            <a:r>
              <a:rPr lang="ru-RU" sz="2400">
                <a:solidFill>
                  <a:srgbClr val="FFFF00"/>
                </a:solidFill>
              </a:rPr>
              <a:t>данной в явном виде. </a:t>
            </a:r>
            <a:r>
              <a:rPr lang="ru-RU" sz="2400" b="1">
                <a:solidFill>
                  <a:srgbClr val="FFFF00"/>
                </a:solidFill>
              </a:rPr>
              <a:t> </a:t>
            </a:r>
          </a:p>
        </p:txBody>
      </p:sp>
      <p:sp>
        <p:nvSpPr>
          <p:cNvPr id="8" name="Прямоугольник 7"/>
          <p:cNvSpPr/>
          <p:nvPr/>
        </p:nvSpPr>
        <p:spPr>
          <a:xfrm>
            <a:off x="539750" y="2276475"/>
            <a:ext cx="8135938" cy="1631950"/>
          </a:xfrm>
          <a:prstGeom prst="rect">
            <a:avLst/>
          </a:prstGeom>
        </p:spPr>
        <p:txBody>
          <a:bodyPr>
            <a:spAutoFit/>
          </a:bodyPr>
          <a:lstStyle/>
          <a:p>
            <a:pPr marL="180000" fontAlgn="auto">
              <a:spcAft>
                <a:spcPts val="0"/>
              </a:spcAft>
              <a:buClr>
                <a:schemeClr val="tx1">
                  <a:shade val="95000"/>
                </a:schemeClr>
              </a:buClr>
              <a:defRPr/>
            </a:pPr>
            <a:r>
              <a:rPr lang="ru-RU" sz="2000" dirty="0">
                <a:solidFill>
                  <a:schemeClr val="bg1"/>
                </a:solidFill>
              </a:rPr>
              <a:t>Выборочный анализ развернутых ответов показал, что многие выпускники 2018 г. при выполнении задания 21 </a:t>
            </a:r>
            <a:r>
              <a:rPr lang="ru-RU" sz="2000" b="1" u="sng" dirty="0">
                <a:solidFill>
                  <a:schemeClr val="bg1"/>
                </a:solidFill>
              </a:rPr>
              <a:t>переписывали значительные отрывки исторических источников</a:t>
            </a:r>
            <a:r>
              <a:rPr lang="ru-RU" sz="2000" dirty="0">
                <a:solidFill>
                  <a:schemeClr val="bg1"/>
                </a:solidFill>
              </a:rPr>
              <a:t>. </a:t>
            </a:r>
          </a:p>
          <a:p>
            <a:pPr marL="180000" fontAlgn="auto">
              <a:spcAft>
                <a:spcPts val="0"/>
              </a:spcAft>
              <a:buClr>
                <a:schemeClr val="tx1">
                  <a:shade val="95000"/>
                </a:schemeClr>
              </a:buClr>
              <a:defRPr/>
            </a:pPr>
            <a:r>
              <a:rPr lang="ru-RU" sz="2000" dirty="0">
                <a:solidFill>
                  <a:schemeClr val="bg1"/>
                </a:solidFill>
              </a:rPr>
              <a:t>Эти отрывки содержали, кроме верных элементов ответа, </a:t>
            </a:r>
            <a:r>
              <a:rPr lang="ru-RU" sz="2000" b="1" u="sng" dirty="0">
                <a:solidFill>
                  <a:schemeClr val="bg1"/>
                </a:solidFill>
              </a:rPr>
              <a:t>массу избыточной информации</a:t>
            </a:r>
            <a:r>
              <a:rPr lang="ru-RU" sz="2000" dirty="0">
                <a:solidFill>
                  <a:schemeClr val="bg1"/>
                </a:solidFill>
              </a:rPr>
              <a:t>. </a:t>
            </a:r>
          </a:p>
        </p:txBody>
      </p:sp>
      <p:sp>
        <p:nvSpPr>
          <p:cNvPr id="66565" name="Прямоугольник 8"/>
          <p:cNvSpPr>
            <a:spLocks noChangeArrowheads="1"/>
          </p:cNvSpPr>
          <p:nvPr/>
        </p:nvSpPr>
        <p:spPr bwMode="auto">
          <a:xfrm>
            <a:off x="2555875" y="4437063"/>
            <a:ext cx="6048375" cy="1631950"/>
          </a:xfrm>
          <a:prstGeom prst="rect">
            <a:avLst/>
          </a:prstGeom>
          <a:noFill/>
          <a:ln w="9525">
            <a:noFill/>
            <a:miter lim="800000"/>
            <a:headEnd/>
            <a:tailEnd/>
          </a:ln>
        </p:spPr>
        <p:txBody>
          <a:bodyPr>
            <a:spAutoFit/>
          </a:bodyPr>
          <a:lstStyle/>
          <a:p>
            <a:pPr algn="just"/>
            <a:r>
              <a:rPr lang="ru-RU" sz="2000">
                <a:solidFill>
                  <a:schemeClr val="bg1"/>
                </a:solidFill>
              </a:rPr>
              <a:t>В </a:t>
            </a:r>
            <a:r>
              <a:rPr lang="ru-RU" sz="2000" b="1">
                <a:solidFill>
                  <a:srgbClr val="C00000"/>
                </a:solidFill>
              </a:rPr>
              <a:t>2019 г.</a:t>
            </a:r>
            <a:r>
              <a:rPr lang="ru-RU" sz="2000">
                <a:solidFill>
                  <a:schemeClr val="bg1"/>
                </a:solidFill>
              </a:rPr>
              <a:t> в задание 21 и критерии его оценивания будут внесены положения, нацеленные на устранение описанной ситуации</a:t>
            </a:r>
            <a:r>
              <a:rPr lang="ru-RU" sz="2000">
                <a:solidFill>
                  <a:srgbClr val="FFFF00"/>
                </a:solidFill>
              </a:rPr>
              <a:t>. </a:t>
            </a:r>
            <a:r>
              <a:rPr lang="ru-RU" sz="2000" b="1" u="sng">
                <a:solidFill>
                  <a:srgbClr val="FFFF00"/>
                </a:solidFill>
              </a:rPr>
              <a:t>Оцениваться будет только четко выбранная информация по требованию задания</a:t>
            </a:r>
            <a:r>
              <a:rPr lang="ru-RU" sz="2000">
                <a:solidFill>
                  <a:schemeClr val="bg1"/>
                </a:solidFill>
              </a:rPr>
              <a:t>.</a:t>
            </a:r>
            <a:endParaRPr lang="ru-RU" sz="2000"/>
          </a:p>
        </p:txBody>
      </p:sp>
      <p:pic>
        <p:nvPicPr>
          <p:cNvPr id="66566" name="Picture 4" descr="https://liceumpodr.edumsko.ru/uploads/3000/2386/section/375476/metodkopilka.png"/>
          <p:cNvPicPr>
            <a:picLocks noChangeAspect="1" noChangeArrowheads="1"/>
          </p:cNvPicPr>
          <p:nvPr/>
        </p:nvPicPr>
        <p:blipFill>
          <a:blip r:embed="rId2" cstate="email"/>
          <a:srcRect/>
          <a:stretch>
            <a:fillRect/>
          </a:stretch>
        </p:blipFill>
        <p:spPr bwMode="auto">
          <a:xfrm rot="-307019">
            <a:off x="528638" y="4519613"/>
            <a:ext cx="1911350" cy="1462087"/>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79388" y="260350"/>
            <a:ext cx="8569325" cy="6370638"/>
          </a:xfrm>
          <a:prstGeom prst="rect">
            <a:avLst/>
          </a:prstGeom>
        </p:spPr>
        <p:txBody>
          <a:bodyPr>
            <a:spAutoFit/>
          </a:bodyPr>
          <a:lstStyle/>
          <a:p>
            <a:pPr marL="360000" algn="just" fontAlgn="auto">
              <a:spcAft>
                <a:spcPts val="0"/>
              </a:spcAft>
              <a:buClr>
                <a:schemeClr val="tx1">
                  <a:shade val="95000"/>
                </a:schemeClr>
              </a:buClr>
              <a:defRPr/>
            </a:pPr>
            <a:r>
              <a:rPr lang="ru-RU" sz="2400" b="1" dirty="0">
                <a:solidFill>
                  <a:schemeClr val="bg1"/>
                </a:solidFill>
                <a:latin typeface="+mn-lt"/>
              </a:rPr>
              <a:t>Задания 23 (анализ исторической ситуации) и 24 (аргументация)  в 2018 г. выполнены несколько хуже, чем в 2017 г. (31,7% и 15,3% соответственно). </a:t>
            </a:r>
          </a:p>
          <a:p>
            <a:pPr marL="360000" algn="just" fontAlgn="auto">
              <a:spcAft>
                <a:spcPts val="0"/>
              </a:spcAft>
              <a:buClr>
                <a:schemeClr val="tx1">
                  <a:shade val="95000"/>
                </a:schemeClr>
              </a:buClr>
              <a:defRPr/>
            </a:pPr>
            <a:r>
              <a:rPr lang="ru-RU" sz="2400" b="1" dirty="0">
                <a:solidFill>
                  <a:schemeClr val="bg1"/>
                </a:solidFill>
                <a:latin typeface="+mn-lt"/>
              </a:rPr>
              <a:t>Причины столь низкого результата выполнения задания 23 видятся, во-первых, </a:t>
            </a:r>
            <a:r>
              <a:rPr lang="ru-RU" sz="2400" b="1" dirty="0">
                <a:solidFill>
                  <a:srgbClr val="C00000"/>
                </a:solidFill>
                <a:latin typeface="+mn-lt"/>
              </a:rPr>
              <a:t>в незнании исторических фактов</a:t>
            </a:r>
            <a:r>
              <a:rPr lang="ru-RU" sz="2400" b="1" dirty="0">
                <a:solidFill>
                  <a:schemeClr val="bg1"/>
                </a:solidFill>
                <a:latin typeface="+mn-lt"/>
              </a:rPr>
              <a:t>, во-вторых, </a:t>
            </a:r>
            <a:r>
              <a:rPr lang="ru-RU" sz="2400" b="1" dirty="0">
                <a:solidFill>
                  <a:srgbClr val="C00000"/>
                </a:solidFill>
                <a:latin typeface="+mn-lt"/>
              </a:rPr>
              <a:t>в непонимании или недостаточном понимании требований задания из-за невнимательности при его прочтении</a:t>
            </a:r>
            <a:r>
              <a:rPr lang="ru-RU" sz="2400" b="1" dirty="0">
                <a:solidFill>
                  <a:schemeClr val="bg1"/>
                </a:solidFill>
                <a:latin typeface="+mn-lt"/>
              </a:rPr>
              <a:t>. </a:t>
            </a:r>
          </a:p>
          <a:p>
            <a:pPr marL="548640" indent="-411480" algn="just" fontAlgn="auto">
              <a:spcAft>
                <a:spcPts val="0"/>
              </a:spcAft>
              <a:buClr>
                <a:schemeClr val="tx1">
                  <a:shade val="95000"/>
                </a:schemeClr>
              </a:buClr>
              <a:defRPr/>
            </a:pPr>
            <a:endParaRPr lang="ru-RU" sz="2400" b="1" dirty="0">
              <a:solidFill>
                <a:schemeClr val="bg1"/>
              </a:solidFill>
              <a:latin typeface="+mn-lt"/>
            </a:endParaRPr>
          </a:p>
          <a:p>
            <a:pPr marL="360000" algn="just" fontAlgn="auto">
              <a:spcAft>
                <a:spcPts val="0"/>
              </a:spcAft>
              <a:buClr>
                <a:schemeClr val="tx1">
                  <a:shade val="95000"/>
                </a:schemeClr>
              </a:buClr>
              <a:defRPr/>
            </a:pPr>
            <a:r>
              <a:rPr lang="ru-RU" sz="2400" b="1" dirty="0">
                <a:solidFill>
                  <a:srgbClr val="C00000"/>
                </a:solidFill>
                <a:latin typeface="+mn-lt"/>
              </a:rPr>
              <a:t>Причины низкого результата при выполнении задания 24 состоят в неумении формулировать аргументы. </a:t>
            </a:r>
            <a:r>
              <a:rPr lang="ru-RU" sz="2400" b="1" u="sng" dirty="0">
                <a:solidFill>
                  <a:schemeClr val="bg1"/>
                </a:solidFill>
                <a:latin typeface="+mn-lt"/>
              </a:rPr>
              <a:t>Аргумент должен включать в себя корректно подобранный исторический факт(-</a:t>
            </a:r>
            <a:r>
              <a:rPr lang="ru-RU" sz="2400" b="1" u="sng" dirty="0" err="1">
                <a:solidFill>
                  <a:schemeClr val="bg1"/>
                </a:solidFill>
                <a:latin typeface="+mn-lt"/>
              </a:rPr>
              <a:t>ы</a:t>
            </a:r>
            <a:r>
              <a:rPr lang="ru-RU" sz="2400" b="1" u="sng" dirty="0">
                <a:solidFill>
                  <a:schemeClr val="bg1"/>
                </a:solidFill>
                <a:latin typeface="+mn-lt"/>
              </a:rPr>
              <a:t>) и объяснения того, как этот факт(-</a:t>
            </a:r>
            <a:r>
              <a:rPr lang="ru-RU" sz="2400" b="1" u="sng" dirty="0" err="1">
                <a:solidFill>
                  <a:schemeClr val="bg1"/>
                </a:solidFill>
                <a:latin typeface="+mn-lt"/>
              </a:rPr>
              <a:t>ы</a:t>
            </a:r>
            <a:r>
              <a:rPr lang="ru-RU" sz="2400" b="1" u="sng" dirty="0">
                <a:solidFill>
                  <a:schemeClr val="bg1"/>
                </a:solidFill>
                <a:latin typeface="+mn-lt"/>
              </a:rPr>
              <a:t>) подтверждает/опровергает предложенную в задании точку зрения</a:t>
            </a:r>
            <a:r>
              <a:rPr lang="ru-RU" sz="2400" dirty="0">
                <a:solidFill>
                  <a:schemeClr val="bg1"/>
                </a:solidFill>
                <a:latin typeface="+mn-lt"/>
              </a:rPr>
              <a:t>. Выпускники, как правило, приводят факты, но не могут объяснить их связь с аргументируемой точкой зрения. </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Содержимое 2"/>
          <p:cNvSpPr>
            <a:spLocks noGrp="1"/>
          </p:cNvSpPr>
          <p:nvPr>
            <p:ph idx="1"/>
          </p:nvPr>
        </p:nvSpPr>
        <p:spPr>
          <a:xfrm>
            <a:off x="214313" y="142875"/>
            <a:ext cx="1214437" cy="6165850"/>
          </a:xfrm>
        </p:spPr>
        <p:txBody>
          <a:bodyPr/>
          <a:lstStyle/>
          <a:p>
            <a:pPr eaLnBrk="1" hangingPunct="1">
              <a:buFont typeface="Wingdings 2" pitchFamily="18" charset="2"/>
              <a:buNone/>
            </a:pPr>
            <a:r>
              <a:rPr lang="ru-RU" smtClean="0">
                <a:solidFill>
                  <a:srgbClr val="002060"/>
                </a:solidFill>
              </a:rPr>
              <a:t>20-2</a:t>
            </a:r>
          </a:p>
          <a:p>
            <a:pPr eaLnBrk="1" hangingPunct="1">
              <a:buFont typeface="Wingdings 2" pitchFamily="18" charset="2"/>
              <a:buNone/>
            </a:pPr>
            <a:r>
              <a:rPr lang="ru-RU" smtClean="0">
                <a:solidFill>
                  <a:srgbClr val="002060"/>
                </a:solidFill>
              </a:rPr>
              <a:t>21-2</a:t>
            </a:r>
          </a:p>
          <a:p>
            <a:pPr eaLnBrk="1" hangingPunct="1">
              <a:buFont typeface="Wingdings 2" pitchFamily="18" charset="2"/>
              <a:buNone/>
            </a:pPr>
            <a:r>
              <a:rPr lang="ru-RU" smtClean="0">
                <a:solidFill>
                  <a:srgbClr val="002060"/>
                </a:solidFill>
              </a:rPr>
              <a:t>22-0</a:t>
            </a:r>
          </a:p>
          <a:p>
            <a:pPr eaLnBrk="1" hangingPunct="1">
              <a:buFont typeface="Wingdings 2" pitchFamily="18" charset="2"/>
              <a:buNone/>
            </a:pPr>
            <a:r>
              <a:rPr lang="ru-RU" smtClean="0">
                <a:solidFill>
                  <a:srgbClr val="002060"/>
                </a:solidFill>
              </a:rPr>
              <a:t>23-0</a:t>
            </a:r>
          </a:p>
          <a:p>
            <a:pPr eaLnBrk="1" hangingPunct="1">
              <a:buFont typeface="Wingdings 2" pitchFamily="18" charset="2"/>
              <a:buNone/>
            </a:pPr>
            <a:r>
              <a:rPr lang="ru-RU" smtClean="0">
                <a:solidFill>
                  <a:srgbClr val="002060"/>
                </a:solidFill>
              </a:rPr>
              <a:t>24-3</a:t>
            </a:r>
          </a:p>
          <a:p>
            <a:pPr eaLnBrk="1" hangingPunct="1">
              <a:buFont typeface="Wingdings 2" pitchFamily="18" charset="2"/>
              <a:buNone/>
            </a:pPr>
            <a:r>
              <a:rPr lang="ru-RU" smtClean="0">
                <a:solidFill>
                  <a:srgbClr val="002060"/>
                </a:solidFill>
              </a:rPr>
              <a:t>25-11</a:t>
            </a:r>
          </a:p>
        </p:txBody>
      </p:sp>
      <p:pic>
        <p:nvPicPr>
          <p:cNvPr id="67587" name="Picture 2"/>
          <p:cNvPicPr>
            <a:picLocks noChangeAspect="1" noChangeArrowheads="1"/>
          </p:cNvPicPr>
          <p:nvPr/>
        </p:nvPicPr>
        <p:blipFill>
          <a:blip r:embed="rId2"/>
          <a:srcRect/>
          <a:stretch>
            <a:fillRect/>
          </a:stretch>
        </p:blipFill>
        <p:spPr bwMode="auto">
          <a:xfrm>
            <a:off x="1571625" y="0"/>
            <a:ext cx="6086475" cy="6858000"/>
          </a:xfrm>
          <a:prstGeom prst="rect">
            <a:avLst/>
          </a:prstGeom>
          <a:noFill/>
          <a:ln w="9525">
            <a:noFill/>
            <a:miter lim="800000"/>
            <a:headEnd/>
            <a:tailEnd/>
          </a:ln>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Содержимое 2"/>
          <p:cNvSpPr>
            <a:spLocks noGrp="1"/>
          </p:cNvSpPr>
          <p:nvPr>
            <p:ph idx="1"/>
          </p:nvPr>
        </p:nvSpPr>
        <p:spPr>
          <a:xfrm>
            <a:off x="428625" y="214313"/>
            <a:ext cx="1328738" cy="6094412"/>
          </a:xfrm>
        </p:spPr>
        <p:txBody>
          <a:bodyPr/>
          <a:lstStyle/>
          <a:p>
            <a:pPr eaLnBrk="1" hangingPunct="1">
              <a:buFont typeface="Wingdings 2" pitchFamily="18" charset="2"/>
              <a:buNone/>
            </a:pPr>
            <a:r>
              <a:rPr lang="ru-RU" smtClean="0">
                <a:solidFill>
                  <a:srgbClr val="002060"/>
                </a:solidFill>
              </a:rPr>
              <a:t>20-1</a:t>
            </a:r>
          </a:p>
          <a:p>
            <a:pPr eaLnBrk="1" hangingPunct="1">
              <a:buFont typeface="Wingdings 2" pitchFamily="18" charset="2"/>
              <a:buNone/>
            </a:pPr>
            <a:r>
              <a:rPr lang="ru-RU" smtClean="0">
                <a:solidFill>
                  <a:srgbClr val="002060"/>
                </a:solidFill>
              </a:rPr>
              <a:t>21-1</a:t>
            </a:r>
          </a:p>
          <a:p>
            <a:pPr eaLnBrk="1" hangingPunct="1">
              <a:buFont typeface="Wingdings 2" pitchFamily="18" charset="2"/>
              <a:buNone/>
            </a:pPr>
            <a:r>
              <a:rPr lang="ru-RU" smtClean="0">
                <a:solidFill>
                  <a:srgbClr val="002060"/>
                </a:solidFill>
              </a:rPr>
              <a:t>22-2</a:t>
            </a:r>
          </a:p>
          <a:p>
            <a:pPr eaLnBrk="1" hangingPunct="1">
              <a:buFont typeface="Wingdings 2" pitchFamily="18" charset="2"/>
              <a:buNone/>
            </a:pPr>
            <a:r>
              <a:rPr lang="ru-RU" smtClean="0">
                <a:solidFill>
                  <a:srgbClr val="002060"/>
                </a:solidFill>
              </a:rPr>
              <a:t>23-3</a:t>
            </a:r>
          </a:p>
          <a:p>
            <a:pPr eaLnBrk="1" hangingPunct="1">
              <a:buFont typeface="Wingdings 2" pitchFamily="18" charset="2"/>
              <a:buNone/>
            </a:pPr>
            <a:r>
              <a:rPr lang="ru-RU" smtClean="0">
                <a:solidFill>
                  <a:srgbClr val="002060"/>
                </a:solidFill>
              </a:rPr>
              <a:t>24-3</a:t>
            </a:r>
          </a:p>
          <a:p>
            <a:pPr eaLnBrk="1" hangingPunct="1">
              <a:buFont typeface="Wingdings 2" pitchFamily="18" charset="2"/>
              <a:buNone/>
            </a:pPr>
            <a:r>
              <a:rPr lang="ru-RU" smtClean="0">
                <a:solidFill>
                  <a:srgbClr val="002060"/>
                </a:solidFill>
              </a:rPr>
              <a:t>25-9</a:t>
            </a:r>
          </a:p>
        </p:txBody>
      </p:sp>
      <p:pic>
        <p:nvPicPr>
          <p:cNvPr id="69635" name="Picture 2"/>
          <p:cNvPicPr>
            <a:picLocks noChangeAspect="1" noChangeArrowheads="1"/>
          </p:cNvPicPr>
          <p:nvPr/>
        </p:nvPicPr>
        <p:blipFill>
          <a:blip r:embed="rId2"/>
          <a:srcRect/>
          <a:stretch>
            <a:fillRect/>
          </a:stretch>
        </p:blipFill>
        <p:spPr bwMode="auto">
          <a:xfrm>
            <a:off x="2071688" y="0"/>
            <a:ext cx="611505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2"/>
          <p:cNvPicPr>
            <a:picLocks noChangeAspect="1" noChangeArrowheads="1"/>
          </p:cNvPicPr>
          <p:nvPr/>
        </p:nvPicPr>
        <p:blipFill>
          <a:blip r:embed="rId3"/>
          <a:srcRect/>
          <a:stretch>
            <a:fillRect/>
          </a:stretch>
        </p:blipFill>
        <p:spPr bwMode="auto">
          <a:xfrm>
            <a:off x="1857375" y="0"/>
            <a:ext cx="6099175"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3"/>
          <p:cNvPicPr>
            <a:picLocks noChangeAspect="1" noChangeArrowheads="1"/>
          </p:cNvPicPr>
          <p:nvPr/>
        </p:nvPicPr>
        <p:blipFill>
          <a:blip r:embed="rId2"/>
          <a:srcRect/>
          <a:stretch>
            <a:fillRect/>
          </a:stretch>
        </p:blipFill>
        <p:spPr bwMode="auto">
          <a:xfrm>
            <a:off x="1522413" y="0"/>
            <a:ext cx="6099175"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Содержимое 2"/>
          <p:cNvSpPr>
            <a:spLocks noGrp="1"/>
          </p:cNvSpPr>
          <p:nvPr>
            <p:ph idx="1"/>
          </p:nvPr>
        </p:nvSpPr>
        <p:spPr>
          <a:xfrm>
            <a:off x="214313" y="285750"/>
            <a:ext cx="1571625" cy="6022975"/>
          </a:xfrm>
        </p:spPr>
        <p:txBody>
          <a:bodyPr/>
          <a:lstStyle/>
          <a:p>
            <a:pPr eaLnBrk="1" hangingPunct="1">
              <a:buFont typeface="Wingdings 2" pitchFamily="18" charset="2"/>
              <a:buNone/>
            </a:pPr>
            <a:r>
              <a:rPr lang="ru-RU" smtClean="0">
                <a:solidFill>
                  <a:srgbClr val="002060"/>
                </a:solidFill>
              </a:rPr>
              <a:t>20-2</a:t>
            </a:r>
          </a:p>
          <a:p>
            <a:pPr eaLnBrk="1" hangingPunct="1">
              <a:buFont typeface="Wingdings 2" pitchFamily="18" charset="2"/>
              <a:buNone/>
            </a:pPr>
            <a:r>
              <a:rPr lang="ru-RU" smtClean="0">
                <a:solidFill>
                  <a:srgbClr val="002060"/>
                </a:solidFill>
              </a:rPr>
              <a:t>21-0</a:t>
            </a:r>
          </a:p>
          <a:p>
            <a:pPr eaLnBrk="1" hangingPunct="1">
              <a:buFont typeface="Wingdings 2" pitchFamily="18" charset="2"/>
              <a:buNone/>
            </a:pPr>
            <a:r>
              <a:rPr lang="ru-RU" smtClean="0">
                <a:solidFill>
                  <a:srgbClr val="002060"/>
                </a:solidFill>
              </a:rPr>
              <a:t>22-1</a:t>
            </a:r>
          </a:p>
          <a:p>
            <a:pPr eaLnBrk="1" hangingPunct="1">
              <a:buFont typeface="Wingdings 2" pitchFamily="18" charset="2"/>
              <a:buNone/>
            </a:pPr>
            <a:r>
              <a:rPr lang="ru-RU" smtClean="0">
                <a:solidFill>
                  <a:srgbClr val="002060"/>
                </a:solidFill>
              </a:rPr>
              <a:t>23-2</a:t>
            </a:r>
          </a:p>
          <a:p>
            <a:pPr eaLnBrk="1" hangingPunct="1">
              <a:buFont typeface="Wingdings 2" pitchFamily="18" charset="2"/>
              <a:buNone/>
            </a:pPr>
            <a:r>
              <a:rPr lang="ru-RU" smtClean="0">
                <a:solidFill>
                  <a:srgbClr val="002060"/>
                </a:solidFill>
              </a:rPr>
              <a:t>24-3</a:t>
            </a:r>
          </a:p>
          <a:p>
            <a:pPr eaLnBrk="1" hangingPunct="1">
              <a:buFont typeface="Wingdings 2" pitchFamily="18" charset="2"/>
              <a:buNone/>
            </a:pPr>
            <a:r>
              <a:rPr lang="ru-RU" smtClean="0">
                <a:solidFill>
                  <a:srgbClr val="002060"/>
                </a:solidFill>
              </a:rPr>
              <a:t>25-10</a:t>
            </a:r>
          </a:p>
        </p:txBody>
      </p:sp>
      <p:pic>
        <p:nvPicPr>
          <p:cNvPr id="2054" name="Picture 2"/>
          <p:cNvPicPr>
            <a:picLocks noChangeAspect="1" noChangeArrowheads="1"/>
          </p:cNvPicPr>
          <p:nvPr/>
        </p:nvPicPr>
        <p:blipFill>
          <a:blip r:embed="rId3"/>
          <a:srcRect/>
          <a:stretch>
            <a:fillRect/>
          </a:stretch>
        </p:blipFill>
        <p:spPr bwMode="auto">
          <a:xfrm>
            <a:off x="1857375" y="0"/>
            <a:ext cx="6046788"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2"/>
          <p:cNvPicPr>
            <a:picLocks noChangeAspect="1" noChangeArrowheads="1"/>
          </p:cNvPicPr>
          <p:nvPr/>
        </p:nvPicPr>
        <p:blipFill>
          <a:blip r:embed="rId2"/>
          <a:srcRect/>
          <a:stretch>
            <a:fillRect/>
          </a:stretch>
        </p:blipFill>
        <p:spPr bwMode="auto">
          <a:xfrm>
            <a:off x="1500188" y="-9525"/>
            <a:ext cx="6134100" cy="6867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4" name="Picture 2"/>
          <p:cNvPicPr>
            <a:picLocks noChangeAspect="1" noChangeArrowheads="1"/>
          </p:cNvPicPr>
          <p:nvPr/>
        </p:nvPicPr>
        <p:blipFill>
          <a:blip r:embed="rId2"/>
          <a:srcRect/>
          <a:stretch>
            <a:fillRect/>
          </a:stretch>
        </p:blipFill>
        <p:spPr bwMode="auto">
          <a:xfrm>
            <a:off x="1495425" y="0"/>
            <a:ext cx="615315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Содержимое 2"/>
          <p:cNvSpPr>
            <a:spLocks noGrp="1"/>
          </p:cNvSpPr>
          <p:nvPr>
            <p:ph idx="1"/>
          </p:nvPr>
        </p:nvSpPr>
        <p:spPr>
          <a:xfrm>
            <a:off x="214313" y="428625"/>
            <a:ext cx="1428750" cy="5880100"/>
          </a:xfrm>
        </p:spPr>
        <p:txBody>
          <a:bodyPr/>
          <a:lstStyle/>
          <a:p>
            <a:pPr eaLnBrk="1" hangingPunct="1">
              <a:buFont typeface="Wingdings 2" pitchFamily="18" charset="2"/>
              <a:buNone/>
            </a:pPr>
            <a:r>
              <a:rPr lang="ru-RU" smtClean="0">
                <a:solidFill>
                  <a:srgbClr val="002060"/>
                </a:solidFill>
              </a:rPr>
              <a:t>20-2</a:t>
            </a:r>
          </a:p>
          <a:p>
            <a:pPr eaLnBrk="1" hangingPunct="1">
              <a:buFont typeface="Wingdings 2" pitchFamily="18" charset="2"/>
              <a:buNone/>
            </a:pPr>
            <a:r>
              <a:rPr lang="ru-RU" smtClean="0">
                <a:solidFill>
                  <a:srgbClr val="002060"/>
                </a:solidFill>
              </a:rPr>
              <a:t>21-2</a:t>
            </a:r>
          </a:p>
          <a:p>
            <a:pPr eaLnBrk="1" hangingPunct="1">
              <a:buFont typeface="Wingdings 2" pitchFamily="18" charset="2"/>
              <a:buNone/>
            </a:pPr>
            <a:r>
              <a:rPr lang="ru-RU" smtClean="0">
                <a:solidFill>
                  <a:srgbClr val="002060"/>
                </a:solidFill>
              </a:rPr>
              <a:t>22-1</a:t>
            </a:r>
          </a:p>
          <a:p>
            <a:pPr eaLnBrk="1" hangingPunct="1">
              <a:buFont typeface="Wingdings 2" pitchFamily="18" charset="2"/>
              <a:buNone/>
            </a:pPr>
            <a:r>
              <a:rPr lang="ru-RU" smtClean="0">
                <a:solidFill>
                  <a:srgbClr val="002060"/>
                </a:solidFill>
              </a:rPr>
              <a:t>23-3</a:t>
            </a:r>
          </a:p>
          <a:p>
            <a:pPr eaLnBrk="1" hangingPunct="1">
              <a:buFont typeface="Wingdings 2" pitchFamily="18" charset="2"/>
              <a:buNone/>
            </a:pPr>
            <a:r>
              <a:rPr lang="ru-RU" smtClean="0">
                <a:solidFill>
                  <a:srgbClr val="002060"/>
                </a:solidFill>
              </a:rPr>
              <a:t>24-0</a:t>
            </a:r>
          </a:p>
          <a:p>
            <a:pPr eaLnBrk="1" hangingPunct="1">
              <a:buFont typeface="Wingdings 2" pitchFamily="18" charset="2"/>
              <a:buNone/>
            </a:pPr>
            <a:r>
              <a:rPr lang="ru-RU" smtClean="0">
                <a:solidFill>
                  <a:srgbClr val="002060"/>
                </a:solidFill>
              </a:rPr>
              <a:t>25-9</a:t>
            </a:r>
          </a:p>
        </p:txBody>
      </p:sp>
      <p:pic>
        <p:nvPicPr>
          <p:cNvPr id="3077" name="Picture 2"/>
          <p:cNvPicPr>
            <a:picLocks noChangeAspect="1" noChangeArrowheads="1"/>
          </p:cNvPicPr>
          <p:nvPr/>
        </p:nvPicPr>
        <p:blipFill>
          <a:blip r:embed="rId3"/>
          <a:srcRect/>
          <a:stretch>
            <a:fillRect/>
          </a:stretch>
        </p:blipFill>
        <p:spPr bwMode="auto">
          <a:xfrm>
            <a:off x="1928813" y="0"/>
            <a:ext cx="65151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Содержимое 2"/>
          <p:cNvSpPr>
            <a:spLocks noGrp="1"/>
          </p:cNvSpPr>
          <p:nvPr>
            <p:ph idx="1"/>
          </p:nvPr>
        </p:nvSpPr>
        <p:spPr>
          <a:xfrm>
            <a:off x="214313" y="428625"/>
            <a:ext cx="1643062" cy="5880100"/>
          </a:xfrm>
        </p:spPr>
        <p:txBody>
          <a:bodyPr/>
          <a:lstStyle/>
          <a:p>
            <a:pPr eaLnBrk="1" hangingPunct="1">
              <a:buFont typeface="Wingdings 2" pitchFamily="18" charset="2"/>
              <a:buNone/>
            </a:pPr>
            <a:r>
              <a:rPr lang="ru-RU" smtClean="0">
                <a:solidFill>
                  <a:srgbClr val="002060"/>
                </a:solidFill>
              </a:rPr>
              <a:t>20-2</a:t>
            </a:r>
          </a:p>
          <a:p>
            <a:pPr eaLnBrk="1" hangingPunct="1">
              <a:buFont typeface="Wingdings 2" pitchFamily="18" charset="2"/>
              <a:buNone/>
            </a:pPr>
            <a:r>
              <a:rPr lang="ru-RU" smtClean="0">
                <a:solidFill>
                  <a:srgbClr val="002060"/>
                </a:solidFill>
              </a:rPr>
              <a:t>21-2</a:t>
            </a:r>
          </a:p>
          <a:p>
            <a:pPr eaLnBrk="1" hangingPunct="1">
              <a:buFont typeface="Wingdings 2" pitchFamily="18" charset="2"/>
              <a:buNone/>
            </a:pPr>
            <a:r>
              <a:rPr lang="ru-RU" smtClean="0">
                <a:solidFill>
                  <a:srgbClr val="002060"/>
                </a:solidFill>
              </a:rPr>
              <a:t>22-1</a:t>
            </a:r>
          </a:p>
          <a:p>
            <a:pPr eaLnBrk="1" hangingPunct="1">
              <a:buFont typeface="Wingdings 2" pitchFamily="18" charset="2"/>
              <a:buNone/>
            </a:pPr>
            <a:r>
              <a:rPr lang="ru-RU" smtClean="0">
                <a:solidFill>
                  <a:srgbClr val="002060"/>
                </a:solidFill>
              </a:rPr>
              <a:t>23-2</a:t>
            </a:r>
          </a:p>
          <a:p>
            <a:pPr eaLnBrk="1" hangingPunct="1">
              <a:buFont typeface="Wingdings 2" pitchFamily="18" charset="2"/>
              <a:buNone/>
            </a:pPr>
            <a:r>
              <a:rPr lang="ru-RU" smtClean="0">
                <a:solidFill>
                  <a:srgbClr val="002060"/>
                </a:solidFill>
              </a:rPr>
              <a:t>24-0</a:t>
            </a:r>
          </a:p>
          <a:p>
            <a:pPr eaLnBrk="1" hangingPunct="1">
              <a:buFont typeface="Wingdings 2" pitchFamily="18" charset="2"/>
              <a:buNone/>
            </a:pPr>
            <a:r>
              <a:rPr lang="ru-RU" smtClean="0">
                <a:solidFill>
                  <a:srgbClr val="002060"/>
                </a:solidFill>
              </a:rPr>
              <a:t>25-10</a:t>
            </a:r>
          </a:p>
        </p:txBody>
      </p:sp>
      <p:pic>
        <p:nvPicPr>
          <p:cNvPr id="77827" name="Picture 2"/>
          <p:cNvPicPr>
            <a:picLocks noChangeAspect="1" noChangeArrowheads="1"/>
          </p:cNvPicPr>
          <p:nvPr/>
        </p:nvPicPr>
        <p:blipFill>
          <a:blip r:embed="rId2"/>
          <a:srcRect/>
          <a:stretch>
            <a:fillRect/>
          </a:stretch>
        </p:blipFill>
        <p:spPr bwMode="auto">
          <a:xfrm>
            <a:off x="2071688" y="0"/>
            <a:ext cx="6113462"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8" name="Picture 2" descr="https://im0-tub-ru.yandex.net/i?id=a7f5f381c08e7df249352911a7a669bb-srl&amp;n=13"/>
          <p:cNvPicPr>
            <a:picLocks noChangeAspect="1" noChangeArrowheads="1"/>
          </p:cNvPicPr>
          <p:nvPr/>
        </p:nvPicPr>
        <p:blipFill>
          <a:blip r:embed="rId2" cstate="email"/>
          <a:srcRect/>
          <a:stretch>
            <a:fillRect/>
          </a:stretch>
        </p:blipFill>
        <p:spPr bwMode="auto">
          <a:xfrm>
            <a:off x="2555875" y="260350"/>
            <a:ext cx="4138613" cy="6022975"/>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250825" y="404813"/>
            <a:ext cx="8281988" cy="2616200"/>
          </a:xfrm>
          <a:prstGeom prst="rect">
            <a:avLst/>
          </a:prstGeom>
        </p:spPr>
        <p:txBody>
          <a:bodyPr>
            <a:spAutoFit/>
          </a:bodyPr>
          <a:lstStyle/>
          <a:p>
            <a:pPr marL="360000" algn="just" fontAlgn="auto">
              <a:spcAft>
                <a:spcPts val="0"/>
              </a:spcAft>
              <a:buClr>
                <a:schemeClr val="tx1">
                  <a:shade val="95000"/>
                </a:schemeClr>
              </a:buClr>
              <a:defRPr/>
            </a:pPr>
            <a:r>
              <a:rPr lang="ru-RU" sz="2000" b="1" dirty="0">
                <a:solidFill>
                  <a:schemeClr val="bg1"/>
                </a:solidFill>
                <a:latin typeface="Arial" pitchFamily="34" charset="0"/>
              </a:rPr>
              <a:t>При написании </a:t>
            </a:r>
            <a:r>
              <a:rPr lang="ru-RU" sz="2400" b="1" dirty="0">
                <a:solidFill>
                  <a:srgbClr val="C00000"/>
                </a:solidFill>
                <a:latin typeface="Arial" pitchFamily="34" charset="0"/>
              </a:rPr>
              <a:t>исторического сочинения</a:t>
            </a:r>
            <a:r>
              <a:rPr lang="ru-RU" sz="2400" b="1" dirty="0">
                <a:solidFill>
                  <a:schemeClr val="bg1"/>
                </a:solidFill>
                <a:latin typeface="Arial" pitchFamily="34" charset="0"/>
              </a:rPr>
              <a:t> </a:t>
            </a:r>
            <a:r>
              <a:rPr lang="ru-RU" sz="2000" b="1" dirty="0">
                <a:solidFill>
                  <a:schemeClr val="bg1"/>
                </a:solidFill>
                <a:latin typeface="Arial" pitchFamily="34" charset="0"/>
              </a:rPr>
              <a:t>(задание 25) результаты хуже прошлогодних были показаны по критериям К2 (указание исторических личностей и их ролей в названных в сочинении событиях (процессах, явлениях)), К4 (указание влияния событий (процессов, явлений) на дальнейшую историю России) и К6 (наличие/отсутствие фактических ошибок): проценты выполнения – 43,2, 37,7 и 31</a:t>
            </a:r>
            <a:r>
              <a:rPr lang="ru-RU" sz="2000" dirty="0">
                <a:solidFill>
                  <a:schemeClr val="bg1"/>
                </a:solidFill>
                <a:latin typeface="Arial" pitchFamily="34" charset="0"/>
              </a:rPr>
              <a:t> соответственно. </a:t>
            </a:r>
          </a:p>
        </p:txBody>
      </p:sp>
      <p:sp>
        <p:nvSpPr>
          <p:cNvPr id="12291" name="Прямоугольник 6"/>
          <p:cNvSpPr>
            <a:spLocks noChangeArrowheads="1"/>
          </p:cNvSpPr>
          <p:nvPr/>
        </p:nvSpPr>
        <p:spPr bwMode="auto">
          <a:xfrm>
            <a:off x="539750" y="3284538"/>
            <a:ext cx="4067175" cy="2247900"/>
          </a:xfrm>
          <a:prstGeom prst="rect">
            <a:avLst/>
          </a:prstGeom>
          <a:noFill/>
          <a:ln w="9525">
            <a:noFill/>
            <a:miter lim="800000"/>
            <a:headEnd/>
            <a:tailEnd/>
          </a:ln>
        </p:spPr>
        <p:txBody>
          <a:bodyPr>
            <a:spAutoFit/>
          </a:bodyPr>
          <a:lstStyle/>
          <a:p>
            <a:r>
              <a:rPr lang="ru-RU" sz="2000">
                <a:solidFill>
                  <a:schemeClr val="bg1"/>
                </a:solidFill>
              </a:rPr>
              <a:t>Причина данной ситуации в том, что выполнение требований именно этих критериев </a:t>
            </a:r>
            <a:r>
              <a:rPr lang="ru-RU" sz="2000" b="1" u="sng">
                <a:solidFill>
                  <a:schemeClr val="bg1"/>
                </a:solidFill>
              </a:rPr>
              <a:t>предполагает точное знание исторических фактов и умение правильно ими оперировать в рассуждениях</a:t>
            </a:r>
            <a:r>
              <a:rPr lang="ru-RU" sz="2000">
                <a:solidFill>
                  <a:schemeClr val="bg1"/>
                </a:solidFill>
              </a:rPr>
              <a:t>. </a:t>
            </a:r>
            <a:endParaRPr lang="ru-RU"/>
          </a:p>
        </p:txBody>
      </p:sp>
      <p:pic>
        <p:nvPicPr>
          <p:cNvPr id="12292" name="Picture 5"/>
          <p:cNvPicPr>
            <a:picLocks noChangeAspect="1" noChangeArrowheads="1"/>
          </p:cNvPicPr>
          <p:nvPr/>
        </p:nvPicPr>
        <p:blipFill>
          <a:blip r:embed="rId2" cstate="email"/>
          <a:srcRect/>
          <a:stretch>
            <a:fillRect/>
          </a:stretch>
        </p:blipFill>
        <p:spPr bwMode="auto">
          <a:xfrm>
            <a:off x="4787900" y="3213100"/>
            <a:ext cx="4003675" cy="28590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Прямоугольник 3"/>
          <p:cNvSpPr>
            <a:spLocks noChangeArrowheads="1"/>
          </p:cNvSpPr>
          <p:nvPr/>
        </p:nvSpPr>
        <p:spPr bwMode="auto">
          <a:xfrm>
            <a:off x="611188" y="476250"/>
            <a:ext cx="8137525" cy="1631950"/>
          </a:xfrm>
          <a:prstGeom prst="rect">
            <a:avLst/>
          </a:prstGeom>
          <a:noFill/>
          <a:ln w="9525">
            <a:noFill/>
            <a:miter lim="800000"/>
            <a:headEnd/>
            <a:tailEnd/>
          </a:ln>
        </p:spPr>
        <p:txBody>
          <a:bodyPr>
            <a:spAutoFit/>
          </a:bodyPr>
          <a:lstStyle/>
          <a:p>
            <a:pPr algn="ctr"/>
            <a:r>
              <a:rPr lang="ru-RU" sz="2400">
                <a:solidFill>
                  <a:schemeClr val="bg1"/>
                </a:solidFill>
              </a:rPr>
              <a:t>Ошибки при выполнении </a:t>
            </a:r>
            <a:r>
              <a:rPr lang="ru-RU" sz="2800" b="1">
                <a:solidFill>
                  <a:schemeClr val="bg1"/>
                </a:solidFill>
              </a:rPr>
              <a:t>задания 23</a:t>
            </a:r>
            <a:r>
              <a:rPr lang="ru-RU" sz="2800">
                <a:solidFill>
                  <a:schemeClr val="bg1"/>
                </a:solidFill>
              </a:rPr>
              <a:t> </a:t>
            </a:r>
            <a:r>
              <a:rPr lang="ru-RU" sz="2400">
                <a:solidFill>
                  <a:schemeClr val="bg1"/>
                </a:solidFill>
              </a:rPr>
              <a:t>допускаются в первую очередь </a:t>
            </a:r>
            <a:r>
              <a:rPr lang="ru-RU" sz="2400" b="1">
                <a:solidFill>
                  <a:schemeClr val="bg1"/>
                </a:solidFill>
              </a:rPr>
              <a:t>из-за незнания исторических фактов и непонимания / недостаточного понимания требований конкретного задания</a:t>
            </a:r>
            <a:r>
              <a:rPr lang="ru-RU" sz="2400">
                <a:solidFill>
                  <a:schemeClr val="bg1"/>
                </a:solidFill>
              </a:rPr>
              <a:t>. </a:t>
            </a:r>
            <a:endParaRPr lang="ru-RU" sz="2400"/>
          </a:p>
        </p:txBody>
      </p:sp>
      <p:pic>
        <p:nvPicPr>
          <p:cNvPr id="13315" name="Picture 2" descr="http://risovach.ru/upload/2018/05/mem/car_177423125_orig_.jpg"/>
          <p:cNvPicPr>
            <a:picLocks noChangeAspect="1" noChangeArrowheads="1"/>
          </p:cNvPicPr>
          <p:nvPr/>
        </p:nvPicPr>
        <p:blipFill>
          <a:blip r:embed="rId2" cstate="email"/>
          <a:srcRect/>
          <a:stretch>
            <a:fillRect/>
          </a:stretch>
        </p:blipFill>
        <p:spPr bwMode="auto">
          <a:xfrm>
            <a:off x="3059113" y="2205038"/>
            <a:ext cx="3025775" cy="440055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Прямоугольник 3"/>
          <p:cNvSpPr>
            <a:spLocks noChangeArrowheads="1"/>
          </p:cNvSpPr>
          <p:nvPr/>
        </p:nvSpPr>
        <p:spPr bwMode="auto">
          <a:xfrm>
            <a:off x="323850" y="260350"/>
            <a:ext cx="4679950" cy="3694113"/>
          </a:xfrm>
          <a:prstGeom prst="rect">
            <a:avLst/>
          </a:prstGeom>
          <a:noFill/>
          <a:ln w="9525">
            <a:noFill/>
            <a:miter lim="800000"/>
            <a:headEnd/>
            <a:tailEnd/>
          </a:ln>
        </p:spPr>
        <p:txBody>
          <a:bodyPr>
            <a:spAutoFit/>
          </a:bodyPr>
          <a:lstStyle/>
          <a:p>
            <a:r>
              <a:rPr lang="ru-RU" b="1">
                <a:solidFill>
                  <a:schemeClr val="bg1"/>
                </a:solidFill>
              </a:rPr>
              <a:t>В 2018 г. в одном из вариантов ЕГЭ по истории было дано следующее задание 23 (пример 17): </a:t>
            </a:r>
          </a:p>
          <a:p>
            <a:r>
              <a:rPr lang="ru-RU" i="1">
                <a:solidFill>
                  <a:schemeClr val="bg1"/>
                </a:solidFill>
              </a:rPr>
              <a:t>В 1801 г. император Павел I, настроивший против себя широкие круги дворянства, был убит в результате заговора. Укажите любые три меры, которые были предприняты Александром I в начале своего царствования в целях восстановления доверия к императорской власти со стороны дворянства. </a:t>
            </a:r>
          </a:p>
          <a:p>
            <a:endParaRPr lang="ru-RU">
              <a:solidFill>
                <a:srgbClr val="FFC000"/>
              </a:solidFill>
            </a:endParaRPr>
          </a:p>
        </p:txBody>
      </p:sp>
      <p:pic>
        <p:nvPicPr>
          <p:cNvPr id="14339" name="Picture 2" descr="http://s3.amazonaws.com/s3.timetoast.com/public/uploads/photos/10125132/0.jpg?1495352214"/>
          <p:cNvPicPr>
            <a:picLocks noChangeAspect="1" noChangeArrowheads="1"/>
          </p:cNvPicPr>
          <p:nvPr/>
        </p:nvPicPr>
        <p:blipFill>
          <a:blip r:embed="rId2" cstate="email"/>
          <a:srcRect/>
          <a:stretch>
            <a:fillRect/>
          </a:stretch>
        </p:blipFill>
        <p:spPr bwMode="auto">
          <a:xfrm>
            <a:off x="4932363" y="404813"/>
            <a:ext cx="3960812" cy="2568575"/>
          </a:xfrm>
          <a:prstGeom prst="rect">
            <a:avLst/>
          </a:prstGeom>
          <a:noFill/>
          <a:ln w="9525">
            <a:noFill/>
            <a:miter lim="800000"/>
            <a:headEnd/>
            <a:tailEnd/>
          </a:ln>
        </p:spPr>
      </p:pic>
      <p:sp>
        <p:nvSpPr>
          <p:cNvPr id="14340" name="Прямоугольник 6"/>
          <p:cNvSpPr>
            <a:spLocks noChangeArrowheads="1"/>
          </p:cNvSpPr>
          <p:nvPr/>
        </p:nvSpPr>
        <p:spPr bwMode="auto">
          <a:xfrm>
            <a:off x="323850" y="3789363"/>
            <a:ext cx="8640763" cy="1570037"/>
          </a:xfrm>
          <a:prstGeom prst="rect">
            <a:avLst/>
          </a:prstGeom>
          <a:noFill/>
          <a:ln w="9525">
            <a:noFill/>
            <a:miter lim="800000"/>
            <a:headEnd/>
            <a:tailEnd/>
          </a:ln>
        </p:spPr>
        <p:txBody>
          <a:bodyPr>
            <a:spAutoFit/>
          </a:bodyPr>
          <a:lstStyle/>
          <a:p>
            <a:pPr algn="just"/>
            <a:r>
              <a:rPr lang="ru-RU" sz="2400" b="1" i="1">
                <a:solidFill>
                  <a:srgbClr val="C00000"/>
                </a:solidFill>
              </a:rPr>
              <a:t>Неверно: </a:t>
            </a:r>
            <a:r>
              <a:rPr lang="ru-RU" sz="2400" i="1">
                <a:solidFill>
                  <a:srgbClr val="000000"/>
                </a:solidFill>
              </a:rPr>
              <a:t>«Александр I издал Жалованную грамоту дворянству»</a:t>
            </a:r>
            <a:r>
              <a:rPr lang="ru-RU" sz="2400">
                <a:solidFill>
                  <a:srgbClr val="000000"/>
                </a:solidFill>
              </a:rPr>
              <a:t>. </a:t>
            </a:r>
            <a:r>
              <a:rPr lang="ru-RU" sz="2400" b="1">
                <a:solidFill>
                  <a:srgbClr val="C00000"/>
                </a:solidFill>
              </a:rPr>
              <a:t>Комментарий</a:t>
            </a:r>
            <a:r>
              <a:rPr lang="ru-RU" sz="2400">
                <a:solidFill>
                  <a:srgbClr val="000000"/>
                </a:solidFill>
              </a:rPr>
              <a:t>: </a:t>
            </a:r>
            <a:r>
              <a:rPr lang="ru-RU" sz="2400">
                <a:solidFill>
                  <a:schemeClr val="bg1"/>
                </a:solidFill>
              </a:rPr>
              <a:t>Приведенное положение является, несомненно, ошибочным, так как Жалованная грамота дворянству была издана Екатериной II.</a:t>
            </a:r>
            <a:endParaRPr lang="ru-RU" sz="2400"/>
          </a:p>
        </p:txBody>
      </p:sp>
      <p:sp>
        <p:nvSpPr>
          <p:cNvPr id="14341" name="Прямоугольник 7"/>
          <p:cNvSpPr>
            <a:spLocks noChangeArrowheads="1"/>
          </p:cNvSpPr>
          <p:nvPr/>
        </p:nvSpPr>
        <p:spPr bwMode="auto">
          <a:xfrm>
            <a:off x="323850" y="5445125"/>
            <a:ext cx="8280400" cy="831850"/>
          </a:xfrm>
          <a:prstGeom prst="rect">
            <a:avLst/>
          </a:prstGeom>
          <a:noFill/>
          <a:ln w="9525">
            <a:noFill/>
            <a:miter lim="800000"/>
            <a:headEnd/>
            <a:tailEnd/>
          </a:ln>
        </p:spPr>
        <p:txBody>
          <a:bodyPr>
            <a:spAutoFit/>
          </a:bodyPr>
          <a:lstStyle/>
          <a:p>
            <a:r>
              <a:rPr lang="ru-RU" sz="2400" b="1">
                <a:solidFill>
                  <a:srgbClr val="C00000"/>
                </a:solidFill>
              </a:rPr>
              <a:t>Верно: </a:t>
            </a:r>
            <a:r>
              <a:rPr lang="ru-RU" sz="2400">
                <a:solidFill>
                  <a:schemeClr val="bg1"/>
                </a:solidFill>
              </a:rPr>
              <a:t>«Александр I восстановил в полном объеме Жалованную грамоту дворянству».</a:t>
            </a:r>
            <a:endParaRPr lang="ru-RU" sz="240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850</TotalTime>
  <Words>5257</Words>
  <Application>Microsoft Office PowerPoint</Application>
  <PresentationFormat>Экран (4:3)</PresentationFormat>
  <Paragraphs>234</Paragraphs>
  <Slides>69</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69</vt:i4>
      </vt:variant>
    </vt:vector>
  </HeadingPairs>
  <TitlesOfParts>
    <vt:vector size="70" baseType="lpstr">
      <vt:lpstr>Апекс</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lpstr>Слайд 42</vt:lpstr>
      <vt:lpstr>Слайд 43</vt:lpstr>
      <vt:lpstr>Слайд 44</vt:lpstr>
      <vt:lpstr>Слайд 45</vt:lpstr>
      <vt:lpstr>Слайд 46</vt:lpstr>
      <vt:lpstr>Слайд 47</vt:lpstr>
      <vt:lpstr>Слайд 48</vt:lpstr>
      <vt:lpstr>Слайд 49</vt:lpstr>
      <vt:lpstr>Слайд 50</vt:lpstr>
      <vt:lpstr>Слайд 51</vt:lpstr>
      <vt:lpstr>Слайд 52</vt:lpstr>
      <vt:lpstr>Слайд 53</vt:lpstr>
      <vt:lpstr>Слайд 54</vt:lpstr>
      <vt:lpstr>Слайд 55</vt:lpstr>
      <vt:lpstr>Слайд 56</vt:lpstr>
      <vt:lpstr>Слайд 57</vt:lpstr>
      <vt:lpstr>Слайд 58</vt:lpstr>
      <vt:lpstr>Слайд 59</vt:lpstr>
      <vt:lpstr>Слайд 60</vt:lpstr>
      <vt:lpstr>Слайд 61</vt:lpstr>
      <vt:lpstr>Слайд 62</vt:lpstr>
      <vt:lpstr>Слайд 63</vt:lpstr>
      <vt:lpstr>Слайд 64</vt:lpstr>
      <vt:lpstr>Слайд 65</vt:lpstr>
      <vt:lpstr>Слайд 66</vt:lpstr>
      <vt:lpstr>Слайд 67</vt:lpstr>
      <vt:lpstr>Слайд 68</vt:lpstr>
      <vt:lpstr>Слайд 69</vt:lpstr>
    </vt:vector>
  </TitlesOfParts>
  <Company>MultiDVD Team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SvetlanaV</dc:creator>
  <cp:lastModifiedBy>Admin</cp:lastModifiedBy>
  <cp:revision>48</cp:revision>
  <dcterms:created xsi:type="dcterms:W3CDTF">2018-11-05T07:21:01Z</dcterms:created>
  <dcterms:modified xsi:type="dcterms:W3CDTF">2019-12-04T09:53:46Z</dcterms:modified>
</cp:coreProperties>
</file>