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0"/>
  </p:notesMasterIdLst>
  <p:sldIdLst>
    <p:sldId id="256" r:id="rId2"/>
    <p:sldId id="295" r:id="rId3"/>
    <p:sldId id="297" r:id="rId4"/>
    <p:sldId id="301" r:id="rId5"/>
    <p:sldId id="298" r:id="rId6"/>
    <p:sldId id="277" r:id="rId7"/>
    <p:sldId id="278" r:id="rId8"/>
    <p:sldId id="279" r:id="rId9"/>
  </p:sldIdLst>
  <p:sldSz cx="9144000" cy="6858000" type="screen4x3"/>
  <p:notesSz cx="6858000" cy="9144000"/>
  <p:custDataLst>
    <p:tags r:id="rId11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8EC20E35-A176-4012-BC5E-935CFFF8708E}" styleName="Средний стиль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EB344D84-9AFB-497E-A393-DC336BA19D2E}" styleName="Средний стиль 3 - акцент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487" autoAdjust="0"/>
    <p:restoredTop sz="94660"/>
  </p:normalViewPr>
  <p:slideViewPr>
    <p:cSldViewPr snapToGrid="0">
      <p:cViewPr varScale="1">
        <p:scale>
          <a:sx n="53" d="100"/>
          <a:sy n="53" d="100"/>
        </p:scale>
        <p:origin x="1310" y="43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gs" Target="tags/tag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A328222-FBD7-4C74-B266-90E4A622E889}" type="datetimeFigureOut">
              <a:rPr lang="ru-RU" smtClean="0"/>
              <a:pPr/>
              <a:t>04.12.2019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4BFC2B1-520B-4613-BA31-4625D84BD4C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71281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BFC2B1-520B-4613-BA31-4625D84BD4C1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79489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444D76-6C7C-4DA8-9258-B42B592DF730}" type="datetime1">
              <a:rPr lang="ru-RU" smtClean="0"/>
              <a:pPr/>
              <a:t>04.12.2019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3562A2-C426-41B1-8EBE-8B3EE5784A3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14977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FA08DE-5C93-4876-A5D3-FD9D040376B5}" type="datetime1">
              <a:rPr lang="ru-RU" smtClean="0"/>
              <a:pPr/>
              <a:t>04.12.2019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3562A2-C426-41B1-8EBE-8B3EE5784A3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99572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C25602-4D49-4574-8A79-5D6EB19FE645}" type="datetime1">
              <a:rPr lang="ru-RU" smtClean="0"/>
              <a:pPr/>
              <a:t>04.12.2019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3562A2-C426-41B1-8EBE-8B3EE5784A3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85892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9900E2-AD70-446A-8FF2-3D5BEE72655C}" type="datetime1">
              <a:rPr lang="ru-RU" smtClean="0"/>
              <a:pPr/>
              <a:t>04.12.2019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3562A2-C426-41B1-8EBE-8B3EE5784A3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68797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79870E-159A-49B0-8F8A-5C2A57FDD671}" type="datetime1">
              <a:rPr lang="ru-RU" smtClean="0"/>
              <a:pPr/>
              <a:t>04.12.2019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3562A2-C426-41B1-8EBE-8B3EE5784A3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04460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174D6C-FE7C-441D-BFFB-248F832EE9E4}" type="datetime1">
              <a:rPr lang="ru-RU" smtClean="0"/>
              <a:pPr/>
              <a:t>04.12.2019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3562A2-C426-41B1-8EBE-8B3EE5784A3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73787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EE9A5B-28B8-4926-8037-AAAFE83D2A36}" type="datetime1">
              <a:rPr lang="ru-RU" smtClean="0"/>
              <a:pPr/>
              <a:t>04.12.2019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3562A2-C426-41B1-8EBE-8B3EE5784A3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76386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E4A76B-3994-4DCB-B754-D9546ECDE30A}" type="datetime1">
              <a:rPr lang="ru-RU" smtClean="0"/>
              <a:pPr/>
              <a:t>04.12.2019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3562A2-C426-41B1-8EBE-8B3EE5784A3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8781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11231F-130D-48CC-B2EB-E1EC7F803FCE}" type="datetime1">
              <a:rPr lang="ru-RU" smtClean="0"/>
              <a:pPr/>
              <a:t>04.12.2019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3562A2-C426-41B1-8EBE-8B3EE5784A3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20430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5CAA05-0258-44D1-B63E-D2DF0446CC40}" type="datetime1">
              <a:rPr lang="ru-RU" smtClean="0"/>
              <a:pPr/>
              <a:t>04.12.2019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3562A2-C426-41B1-8EBE-8B3EE5784A3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73298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FBDF73-8589-4DD8-9722-F8E760195670}" type="datetime1">
              <a:rPr lang="ru-RU" smtClean="0"/>
              <a:pPr/>
              <a:t>04.12.2019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3562A2-C426-41B1-8EBE-8B3EE5784A3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98946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560A9D-1E52-467D-BE6A-2265071C48DB}" type="datetime1">
              <a:rPr lang="ru-RU" smtClean="0"/>
              <a:pPr/>
              <a:t>04.12.2019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3562A2-C426-41B1-8EBE-8B3EE5784A3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50807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recyclemag.ru/article/10-rolikov-ob-ekologii-kotorye-hochetsja-pokazat-detjam" TargetMode="Externa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479833" y="1356039"/>
            <a:ext cx="7197506" cy="2768859"/>
          </a:xfrm>
          <a:prstGeom prst="rect">
            <a:avLst/>
          </a:prstGeom>
          <a:solidFill>
            <a:schemeClr val="lt1">
              <a:alpha val="70000"/>
            </a:schemeClr>
          </a:solidFill>
          <a:ln w="38100">
            <a:solidFill>
              <a:srgbClr val="92D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904959" y="4716515"/>
            <a:ext cx="4769810" cy="1512269"/>
          </a:xfrm>
          <a:prstGeom prst="rect">
            <a:avLst/>
          </a:prstGeom>
          <a:solidFill>
            <a:schemeClr val="lt1">
              <a:alpha val="70000"/>
            </a:schemeClr>
          </a:solidFill>
          <a:ln w="38100">
            <a:solidFill>
              <a:srgbClr val="92D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81842" y="1296335"/>
            <a:ext cx="7625180" cy="307776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5400" b="1" dirty="0"/>
              <a:t> </a:t>
            </a:r>
            <a:r>
              <a:rPr lang="ru-RU" sz="2000" b="1" dirty="0" smtClean="0">
                <a:latin typeface="Arial Narrow" panose="020B0606020202030204" pitchFamily="34" charset="0"/>
              </a:rPr>
              <a:t>МБОУ </a:t>
            </a:r>
            <a:r>
              <a:rPr lang="ru-RU" sz="2000" b="1" dirty="0">
                <a:latin typeface="Arial Narrow" panose="020B0606020202030204" pitchFamily="34" charset="0"/>
              </a:rPr>
              <a:t>«Средняя общеобразовательная  </a:t>
            </a:r>
            <a:r>
              <a:rPr lang="ru-RU" sz="2000" b="1" dirty="0" smtClean="0">
                <a:latin typeface="Arial Narrow" panose="020B0606020202030204" pitchFamily="34" charset="0"/>
              </a:rPr>
              <a:t>школа </a:t>
            </a:r>
            <a:r>
              <a:rPr lang="ru-RU" sz="2000" b="1" dirty="0">
                <a:latin typeface="Arial Narrow" panose="020B0606020202030204" pitchFamily="34" charset="0"/>
              </a:rPr>
              <a:t>№ </a:t>
            </a:r>
            <a:r>
              <a:rPr lang="ru-RU" sz="2000" b="1" dirty="0" smtClean="0">
                <a:latin typeface="Arial Narrow" panose="020B0606020202030204" pitchFamily="34" charset="0"/>
              </a:rPr>
              <a:t>1» п. </a:t>
            </a:r>
            <a:r>
              <a:rPr lang="ru-RU" sz="2000" b="1" dirty="0" err="1" smtClean="0">
                <a:latin typeface="Arial Narrow" panose="020B0606020202030204" pitchFamily="34" charset="0"/>
              </a:rPr>
              <a:t>Пуровск</a:t>
            </a:r>
            <a:endParaRPr lang="ru-RU" sz="2800" b="1" dirty="0" smtClean="0"/>
          </a:p>
          <a:p>
            <a:pPr algn="ctr"/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Экологический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проект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b="1" dirty="0" smtClean="0"/>
              <a:t>«Экологическая чистота   нашего поселка, школы, дома».</a:t>
            </a:r>
            <a:endParaRPr lang="ru-RU" sz="2800" dirty="0" smtClean="0"/>
          </a:p>
          <a:p>
            <a:endParaRPr lang="ru-RU" sz="2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795795" y="4889956"/>
            <a:ext cx="4263658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Моргунова Е. В – учитель  физики, </a:t>
            </a:r>
          </a:p>
          <a:p>
            <a:pPr algn="r"/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 </a:t>
            </a:r>
            <a:r>
              <a:rPr lang="ru-RU" sz="2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кл</a:t>
            </a: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. руководитель 5Б класса;</a:t>
            </a:r>
          </a:p>
          <a:p>
            <a:pPr algn="r"/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Южакова Л.Ю – учитель биологии, </a:t>
            </a:r>
          </a:p>
          <a:p>
            <a:pPr algn="r"/>
            <a:r>
              <a:rPr lang="ru-RU" sz="2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кл</a:t>
            </a: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. руководитель 5Б класса </a:t>
            </a:r>
          </a:p>
          <a:p>
            <a:pPr algn="r"/>
            <a:r>
              <a:rPr lang="ru-RU" sz="2000" dirty="0" smtClean="0">
                <a:latin typeface="Arial Narrow" panose="020B0606020202030204" pitchFamily="34" charset="0"/>
              </a:rPr>
              <a:t>    </a:t>
            </a:r>
            <a:r>
              <a:rPr lang="ru-RU" sz="2400" dirty="0" smtClean="0">
                <a:latin typeface="Arial Narrow" panose="020B0606020202030204" pitchFamily="34" charset="0"/>
              </a:rPr>
              <a:t>                                                                     </a:t>
            </a:r>
            <a:endParaRPr lang="ru-RU" sz="2400" dirty="0">
              <a:latin typeface="Arial Narrow" panose="020B0606020202030204" pitchFamily="34" charset="0"/>
            </a:endParaRPr>
          </a:p>
          <a:p>
            <a:pPr algn="r"/>
            <a:r>
              <a:rPr lang="ru-RU" sz="2400" dirty="0">
                <a:latin typeface="Arial Narrow" panose="020B0606020202030204" pitchFamily="34" charset="0"/>
              </a:rPr>
              <a:t> </a:t>
            </a:r>
          </a:p>
          <a:p>
            <a:pPr algn="r"/>
            <a:endParaRPr lang="ru-RU" sz="2000" dirty="0">
              <a:latin typeface="Arial Narrow" panose="020B0606020202030204" pitchFamily="34" charset="0"/>
            </a:endParaRPr>
          </a:p>
          <a:p>
            <a:pPr algn="r"/>
            <a:endParaRPr lang="ru-RU" sz="2000" dirty="0">
              <a:latin typeface="Arial Narrow" panose="020B0606020202030204" pitchFamily="34" charset="0"/>
            </a:endParaRPr>
          </a:p>
        </p:txBody>
      </p:sp>
      <p:pic>
        <p:nvPicPr>
          <p:cNvPr id="9" name="Shape 108" descr="http://cs315217.userapi.com/v315217506/3437/_prHAl8QJt0.jpg"/>
          <p:cNvPicPr preferRelativeResize="0"/>
          <p:nvPr/>
        </p:nvPicPr>
        <p:blipFill rotWithShape="1">
          <a:blip r:embed="rId4">
            <a:alphaModFix/>
          </a:blip>
          <a:srcRect t="14347" b="15967"/>
          <a:stretch/>
        </p:blipFill>
        <p:spPr>
          <a:xfrm>
            <a:off x="722590" y="4483857"/>
            <a:ext cx="2055139" cy="2007477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  <p:extLst>
      <p:ext uri="{BB962C8B-B14F-4D97-AF65-F5344CB8AC3E}">
        <p14:creationId xmlns:p14="http://schemas.microsoft.com/office/powerpoint/2010/main" val="1674293461"/>
      </p:ext>
    </p:extLst>
  </p:cSld>
  <p:clrMapOvr>
    <a:masterClrMapping/>
  </p:clrMapOvr>
  <p:transition spd="slow" advTm="110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0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1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" dur="1000" fill="hold">
                                          <p:stCondLst>
                                            <p:cond delay="20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1000" fill="hold">
                                          <p:stCondLst>
                                            <p:cond delay="30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" dur="1000" fill="hold">
                                          <p:stCondLst>
                                            <p:cond delay="40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3562A2-C426-41B1-8EBE-8B3EE5784A3B}" type="slidenum">
              <a:rPr lang="ru-RU" smtClean="0"/>
              <a:pPr/>
              <a:t>2</a:t>
            </a:fld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1068309" y="1176950"/>
            <a:ext cx="7578979" cy="1569660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</p:spPr>
        <p:txBody>
          <a:bodyPr wrap="square">
            <a:spAutoFit/>
          </a:bodyPr>
          <a:lstStyle/>
          <a:p>
            <a:pPr>
              <a:spcBef>
                <a:spcPct val="0"/>
              </a:spcBef>
              <a:buSzPct val="76000"/>
            </a:pPr>
            <a:r>
              <a:rPr lang="ru-RU" sz="2400" i="1" dirty="0" smtClean="0">
                <a:solidFill>
                  <a:srgbClr val="464653"/>
                </a:solidFill>
                <a:latin typeface="Bookman Old Style" pitchFamily="18" charset="0"/>
                <a:cs typeface="Arial" pitchFamily="34" charset="0"/>
                <a:sym typeface="Bookman Old Style" pitchFamily="18" charset="0"/>
              </a:rPr>
              <a:t>Человечество погибнет не от атомной бомбы,</a:t>
            </a:r>
          </a:p>
          <a:p>
            <a:pPr>
              <a:spcBef>
                <a:spcPct val="0"/>
              </a:spcBef>
              <a:buSzPct val="76000"/>
            </a:pPr>
            <a:r>
              <a:rPr lang="ru-RU" sz="2400" i="1" dirty="0" smtClean="0">
                <a:solidFill>
                  <a:srgbClr val="464653"/>
                </a:solidFill>
                <a:latin typeface="Bookman Old Style" pitchFamily="18" charset="0"/>
                <a:cs typeface="Arial" pitchFamily="34" charset="0"/>
                <a:sym typeface="Bookman Old Style" pitchFamily="18" charset="0"/>
              </a:rPr>
              <a:t>бесконечных войн, оно похоронит себя</a:t>
            </a:r>
          </a:p>
          <a:p>
            <a:pPr>
              <a:spcBef>
                <a:spcPct val="0"/>
              </a:spcBef>
              <a:buSzPct val="76000"/>
            </a:pPr>
            <a:r>
              <a:rPr lang="ru-RU" sz="2400" i="1" dirty="0" smtClean="0">
                <a:solidFill>
                  <a:srgbClr val="464653"/>
                </a:solidFill>
                <a:latin typeface="Bookman Old Style" pitchFamily="18" charset="0"/>
                <a:cs typeface="Arial" pitchFamily="34" charset="0"/>
                <a:sym typeface="Bookman Old Style" pitchFamily="18" charset="0"/>
              </a:rPr>
              <a:t>под горами собственных отходов.</a:t>
            </a:r>
          </a:p>
          <a:p>
            <a:pPr algn="r"/>
            <a:r>
              <a:rPr lang="ru-RU" sz="2400" dirty="0" smtClean="0"/>
              <a:t>Нильс Бор</a:t>
            </a:r>
            <a:endParaRPr lang="ru-RU" sz="2400" dirty="0"/>
          </a:p>
        </p:txBody>
      </p:sp>
      <p:pic>
        <p:nvPicPr>
          <p:cNvPr id="5" name="Shape 118"/>
          <p:cNvPicPr preferRelativeResize="0"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63" y="2852663"/>
            <a:ext cx="6045592" cy="3862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894983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3562A2-C426-41B1-8EBE-8B3EE5784A3B}" type="slidenum">
              <a:rPr lang="ru-RU" smtClean="0"/>
              <a:pPr/>
              <a:t>3</a:t>
            </a:fld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462844" y="1176950"/>
            <a:ext cx="8184444" cy="2492990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</p:spPr>
        <p:txBody>
          <a:bodyPr wrap="square" anchor="b" anchorCtr="0">
            <a:spAutoFit/>
          </a:bodyPr>
          <a:lstStyle/>
          <a:p>
            <a:pPr>
              <a:spcBef>
                <a:spcPct val="0"/>
              </a:spcBef>
              <a:buSzPct val="76000"/>
            </a:pPr>
            <a:r>
              <a:rPr lang="ru-RU" sz="2400" i="1" dirty="0" smtClean="0">
                <a:solidFill>
                  <a:srgbClr val="464653"/>
                </a:solidFill>
                <a:latin typeface="Bookman Old Style" pitchFamily="18" charset="0"/>
                <a:cs typeface="Arial" pitchFamily="34" charset="0"/>
                <a:sym typeface="Bookman Old Style" pitchFamily="18" charset="0"/>
              </a:rPr>
              <a:t>«Все мы пассажиры одного корабля по имени Земля, - значит, пересесть из него просто некуда».</a:t>
            </a:r>
          </a:p>
          <a:p>
            <a:pPr algn="r">
              <a:spcBef>
                <a:spcPct val="0"/>
              </a:spcBef>
              <a:buSzPct val="76000"/>
            </a:pPr>
            <a:r>
              <a:rPr lang="ru-RU" sz="2400" dirty="0" err="1" smtClean="0">
                <a:solidFill>
                  <a:srgbClr val="464653"/>
                </a:solidFill>
                <a:cs typeface="Arial" pitchFamily="34" charset="0"/>
                <a:sym typeface="Bookman Old Style" pitchFamily="18" charset="0"/>
              </a:rPr>
              <a:t>Антуан</a:t>
            </a:r>
            <a:r>
              <a:rPr lang="ru-RU" sz="2400" dirty="0" smtClean="0">
                <a:solidFill>
                  <a:srgbClr val="464653"/>
                </a:solidFill>
                <a:cs typeface="Arial" pitchFamily="34" charset="0"/>
                <a:sym typeface="Bookman Old Style" pitchFamily="18" charset="0"/>
              </a:rPr>
              <a:t> де Сент-Экзюпери</a:t>
            </a:r>
            <a:endParaRPr lang="ru-RU" sz="2400" dirty="0" smtClean="0"/>
          </a:p>
          <a:p>
            <a:pPr indent="450215" algn="just" fontAlgn="base">
              <a:lnSpc>
                <a:spcPct val="150000"/>
              </a:lnSpc>
            </a:pPr>
            <a:endParaRPr lang="ru-RU" sz="2400" dirty="0" smtClean="0"/>
          </a:p>
          <a:p>
            <a:pPr indent="450215" algn="just" fontAlgn="base"/>
            <a:r>
              <a:rPr lang="ru-RU" sz="2400" dirty="0" smtClean="0"/>
              <a:t>Какой вклад  учащиеся  пятых классов могли бы внести</a:t>
            </a:r>
          </a:p>
          <a:p>
            <a:pPr indent="450215" algn="just" fontAlgn="base"/>
            <a:r>
              <a:rPr lang="ru-RU" sz="2400" dirty="0" smtClean="0"/>
              <a:t>в   решение  экологических проблем?</a:t>
            </a:r>
            <a:endParaRPr lang="ru-RU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94983681"/>
      </p:ext>
    </p:extLst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3562A2-C426-41B1-8EBE-8B3EE5784A3B}" type="slidenum">
              <a:rPr lang="ru-RU" smtClean="0"/>
              <a:pPr/>
              <a:t>4</a:t>
            </a:fld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535996" y="986534"/>
            <a:ext cx="7190559" cy="882678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600"/>
              </a:spcAft>
            </a:pPr>
            <a:r>
              <a:rPr lang="ru-RU" sz="2400" b="1" u="sng" spc="25" dirty="0">
                <a:solidFill>
                  <a:srgbClr val="0563C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https://recyclemag.ru/article/10-rolikov-ob-ekologii-kotorye-hochetsja-pokazat-detjam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30272382"/>
              </p:ext>
            </p:extLst>
          </p:nvPr>
        </p:nvGraphicFramePr>
        <p:xfrm>
          <a:off x="169785" y="3089520"/>
          <a:ext cx="8345567" cy="363195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86443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2415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6076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99621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73310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Вид мусора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675"/>
                        </a:spcAft>
                      </a:pPr>
                      <a:r>
                        <a:rPr lang="ru-RU" sz="1800">
                          <a:effectLst/>
                        </a:rPr>
                        <a:t>Род вещества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675"/>
                        </a:spcAft>
                      </a:pPr>
                      <a:r>
                        <a:rPr lang="ru-RU" sz="1800">
                          <a:effectLst/>
                        </a:rPr>
                        <a:t>Количество, шт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675"/>
                        </a:spcAft>
                      </a:pPr>
                      <a:r>
                        <a:rPr lang="ru-RU" sz="1800">
                          <a:effectLst/>
                        </a:rPr>
                        <a:t>Период разложения, лет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675" marR="66675" marT="66675" marB="66675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6201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675"/>
                        </a:spcAft>
                      </a:pPr>
                      <a:r>
                        <a:rPr lang="ru-RU" sz="1800">
                          <a:effectLst/>
                        </a:rPr>
                        <a:t>Упаковка из-под молока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675"/>
                        </a:spcAft>
                      </a:pPr>
                      <a:r>
                        <a:rPr lang="ru-RU" sz="1800">
                          <a:effectLst/>
                        </a:rPr>
                        <a:t>Пластик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75"/>
                        </a:spcAft>
                      </a:pPr>
                      <a:r>
                        <a:rPr lang="ru-RU" sz="1800" dirty="0">
                          <a:effectLst/>
                        </a:rPr>
                        <a:t> 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75"/>
                        </a:spcAft>
                      </a:pPr>
                      <a:r>
                        <a:rPr lang="ru-RU" sz="18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675" marR="66675" marT="66675" marB="66675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6201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675"/>
                        </a:spcAft>
                      </a:pPr>
                      <a:r>
                        <a:rPr lang="ru-RU" sz="1800">
                          <a:effectLst/>
                        </a:rPr>
                        <a:t>Упаковка из-под сметаны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675"/>
                        </a:spcAft>
                      </a:pPr>
                      <a:r>
                        <a:rPr lang="ru-RU" sz="1800">
                          <a:effectLst/>
                        </a:rPr>
                        <a:t>Пластик + бумага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75"/>
                        </a:spcAft>
                      </a:pPr>
                      <a:r>
                        <a:rPr lang="ru-RU" sz="18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75"/>
                        </a:spcAft>
                      </a:pPr>
                      <a:r>
                        <a:rPr lang="ru-RU" sz="18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675" marR="66675" marT="66675" marB="66675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6201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675"/>
                        </a:spcAft>
                      </a:pPr>
                      <a:r>
                        <a:rPr lang="ru-RU" sz="1800">
                          <a:effectLst/>
                        </a:rPr>
                        <a:t>Бутылка из-под напитков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675"/>
                        </a:spcAft>
                      </a:pPr>
                      <a:r>
                        <a:rPr lang="ru-RU" sz="1800">
                          <a:effectLst/>
                        </a:rPr>
                        <a:t>Пластик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75"/>
                        </a:spcAft>
                      </a:pPr>
                      <a:r>
                        <a:rPr lang="ru-RU" sz="18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75"/>
                        </a:spcAft>
                      </a:pPr>
                      <a:r>
                        <a:rPr lang="ru-RU" sz="18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675" marR="66675" marT="66675" marB="66675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6201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675"/>
                        </a:spcAft>
                      </a:pPr>
                      <a:r>
                        <a:rPr lang="ru-RU" sz="1800">
                          <a:effectLst/>
                        </a:rPr>
                        <a:t>Пакеты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675"/>
                        </a:spcAft>
                      </a:pPr>
                      <a:r>
                        <a:rPr lang="ru-RU" sz="1800" dirty="0">
                          <a:effectLst/>
                        </a:rPr>
                        <a:t>Целлофан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75"/>
                        </a:spcAft>
                      </a:pPr>
                      <a:r>
                        <a:rPr lang="ru-RU" sz="18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75"/>
                        </a:spcAft>
                      </a:pPr>
                      <a:r>
                        <a:rPr lang="ru-RU" sz="18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675" marR="66675" marT="66675" marB="66675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05078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675"/>
                        </a:spcAft>
                      </a:pPr>
                      <a:r>
                        <a:rPr lang="ru-RU" sz="1800">
                          <a:effectLst/>
                        </a:rPr>
                        <a:t>Упаковки из-под продуктов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675"/>
                        </a:spcAft>
                      </a:pPr>
                      <a:r>
                        <a:rPr lang="ru-RU" sz="1800" dirty="0">
                          <a:effectLst/>
                        </a:rPr>
                        <a:t>Бумага</a:t>
                      </a:r>
                      <a:br>
                        <a:rPr lang="ru-RU" sz="1800" dirty="0">
                          <a:effectLst/>
                        </a:rPr>
                      </a:br>
                      <a:r>
                        <a:rPr lang="ru-RU" sz="1800" dirty="0">
                          <a:effectLst/>
                        </a:rPr>
                        <a:t>целлофан </a:t>
                      </a:r>
                      <a:br>
                        <a:rPr lang="ru-RU" sz="1800" dirty="0">
                          <a:effectLst/>
                        </a:rPr>
                      </a:br>
                      <a:r>
                        <a:rPr lang="ru-RU" sz="1800" dirty="0">
                          <a:effectLst/>
                        </a:rPr>
                        <a:t>фольга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75"/>
                        </a:spcAft>
                      </a:pPr>
                      <a:r>
                        <a:rPr lang="ru-RU" sz="18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75"/>
                        </a:spcAft>
                      </a:pPr>
                      <a:r>
                        <a:rPr lang="ru-RU" sz="1800" dirty="0">
                          <a:effectLst/>
                        </a:rPr>
                        <a:t> 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675" marR="66675" marT="66675" marB="66675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169785" y="1766081"/>
            <a:ext cx="8345565" cy="1323439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sz="2000" b="1" dirty="0">
                <a:solidFill>
                  <a:srgbClr val="333333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Задание: </a:t>
            </a:r>
            <a:r>
              <a:rPr lang="ru-RU" altLang="ru-RU" sz="2000" dirty="0">
                <a:solidFill>
                  <a:srgbClr val="333333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посчитать количество выброшенных упаковок из под продуктов за одну неделю. Затем подсчитать количество лет, за которое произойдет разложение упаковок.</a:t>
            </a:r>
            <a:endParaRPr lang="ru-RU" altLang="ru-RU" sz="2800" dirty="0"/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sz="2000" i="1" dirty="0">
                <a:solidFill>
                  <a:srgbClr val="333333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Таблица 2. Количество использованного мусора одной семьей за 7 дней</a:t>
            </a:r>
            <a:r>
              <a:rPr lang="ru-RU" altLang="ru-RU" sz="2000" i="1" dirty="0" smtClean="0">
                <a:solidFill>
                  <a:srgbClr val="333333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altLang="ru-RU" sz="2800" dirty="0"/>
          </a:p>
        </p:txBody>
      </p:sp>
    </p:spTree>
    <p:extLst>
      <p:ext uri="{BB962C8B-B14F-4D97-AF65-F5344CB8AC3E}">
        <p14:creationId xmlns:p14="http://schemas.microsoft.com/office/powerpoint/2010/main" val="304486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3562A2-C426-41B1-8EBE-8B3EE5784A3B}" type="slidenum">
              <a:rPr lang="ru-RU" smtClean="0"/>
              <a:pPr/>
              <a:t>5</a:t>
            </a:fld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462844" y="1176951"/>
            <a:ext cx="8184444" cy="5539978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</p:spPr>
        <p:txBody>
          <a:bodyPr wrap="square">
            <a:spAutoFit/>
          </a:bodyPr>
          <a:lstStyle/>
          <a:p>
            <a:pPr indent="450215" algn="just" fontAlgn="base">
              <a:lnSpc>
                <a:spcPct val="150000"/>
              </a:lnSpc>
              <a:spcAft>
                <a:spcPts val="0"/>
              </a:spcAft>
            </a:pPr>
            <a:r>
              <a:rPr lang="ru-RU" sz="24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Гипотеза </a:t>
            </a:r>
            <a:r>
              <a:rPr lang="ru-RU" sz="24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проекта:</a:t>
            </a:r>
          </a:p>
          <a:p>
            <a:pPr indent="450215" algn="just" fontAlgn="base">
              <a:lnSpc>
                <a:spcPct val="150000"/>
              </a:lnSpc>
              <a:spcAft>
                <a:spcPts val="0"/>
              </a:spcAft>
            </a:pPr>
            <a: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Если 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каждый человек с детства научиться беречь и заботиться об окружающей среде, о природе родного края и о своей малой родине, приносить ей только пользу, а не вред, то экологическая обстановка улучшится. </a:t>
            </a:r>
            <a:endParaRPr lang="ru-RU" sz="2400" b="1" dirty="0" smtClean="0">
              <a:solidFill>
                <a:srgbClr val="363636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215" algn="just">
              <a:lnSpc>
                <a:spcPct val="150000"/>
              </a:lnSpc>
              <a:spcAft>
                <a:spcPts val="0"/>
              </a:spcAft>
            </a:pPr>
            <a:r>
              <a:rPr lang="ru-RU" sz="2400" b="1" dirty="0" smtClean="0">
                <a:solidFill>
                  <a:srgbClr val="363636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Цель </a:t>
            </a:r>
            <a:r>
              <a:rPr lang="ru-RU" sz="2400" b="1" dirty="0">
                <a:solidFill>
                  <a:srgbClr val="363636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проекта: </a:t>
            </a:r>
            <a:endParaRPr lang="ru-RU" sz="2400" b="1" dirty="0" smtClean="0">
              <a:solidFill>
                <a:srgbClr val="363636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215" algn="just">
              <a:lnSpc>
                <a:spcPct val="150000"/>
              </a:lnSpc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Формирование новой экологической культуры, повышение сознательности школьников и их родителей через привлечение их в процесс  исследования.</a:t>
            </a:r>
          </a:p>
          <a:p>
            <a:pPr indent="450215" algn="just">
              <a:lnSpc>
                <a:spcPct val="150000"/>
              </a:lnSpc>
              <a:spcAft>
                <a:spcPts val="0"/>
              </a:spcAft>
            </a:pPr>
            <a:endParaRPr lang="ru-RU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94983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3562A2-C426-41B1-8EBE-8B3EE5784A3B}" type="slidenum">
              <a:rPr lang="ru-RU" smtClean="0"/>
              <a:pPr/>
              <a:t>6</a:t>
            </a:fld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270933" y="851000"/>
            <a:ext cx="8523111" cy="4939814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</p:spPr>
        <p:txBody>
          <a:bodyPr wrap="square">
            <a:spAutoFit/>
          </a:bodyPr>
          <a:lstStyle/>
          <a:p>
            <a:pPr indent="450215" algn="just">
              <a:lnSpc>
                <a:spcPct val="150000"/>
              </a:lnSpc>
              <a:spcAft>
                <a:spcPts val="0"/>
              </a:spcAft>
            </a:pPr>
            <a:r>
              <a:rPr lang="ru-RU" b="1" dirty="0" smtClean="0">
                <a:solidFill>
                  <a:srgbClr val="363636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Задачи</a:t>
            </a:r>
            <a:r>
              <a:rPr lang="ru-RU" b="1" dirty="0">
                <a:solidFill>
                  <a:srgbClr val="363636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:</a:t>
            </a:r>
            <a:endParaRPr lang="ru-RU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lnSpc>
                <a:spcPct val="200000"/>
              </a:lnSpc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1) Научиться выделять экологическую проблему и искать способы ее решения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2) Выяснить, что можно сделать для уменьшения количества мусора.</a:t>
            </a:r>
          </a:p>
          <a:p>
            <a:pPr>
              <a:lnSpc>
                <a:spcPct val="200000"/>
              </a:lnSpc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3) Пропагандировать и углублять экологические знания учащихся и взрослых;</a:t>
            </a:r>
          </a:p>
          <a:p>
            <a:pPr>
              <a:lnSpc>
                <a:spcPct val="200000"/>
              </a:lnSpc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4) Воспитывать потребность в экологической  чистоте; Исследовать и описать мусор, накопленный в мусорной корзине одной семьёй за одну неделю;               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5) Исследование аспектов формирования у подростков осознанного отношения к утилизации бытового мусора. Анкетирование учащихся, изучение мероприятий, проводимых по экологическому направлению.   </a:t>
            </a:r>
            <a:r>
              <a:rPr lang="ru-RU" dirty="0" smtClean="0"/>
              <a:t>                             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76866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3562A2-C426-41B1-8EBE-8B3EE5784A3B}" type="slidenum">
              <a:rPr lang="ru-RU" smtClean="0"/>
              <a:pPr/>
              <a:t>7</a:t>
            </a:fld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361244" y="1305342"/>
            <a:ext cx="8455378" cy="3970318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</p:spPr>
        <p:txBody>
          <a:bodyPr wrap="square">
            <a:spAutoFit/>
          </a:bodyPr>
          <a:lstStyle/>
          <a:p>
            <a:pPr indent="450215" algn="just">
              <a:lnSpc>
                <a:spcPct val="150000"/>
              </a:lnSpc>
              <a:spcAft>
                <a:spcPts val="0"/>
              </a:spcAft>
            </a:pPr>
            <a:r>
              <a:rPr lang="ru-RU" sz="28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Направления проекта:</a:t>
            </a:r>
            <a:r>
              <a:rPr lang="ru-RU" sz="28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Wingdings" panose="05000000000000000000" pitchFamily="2" charset="2"/>
              <a:buChar char=""/>
            </a:pP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Организационные мероприятия; </a:t>
            </a:r>
            <a:endParaRPr lang="ru-RU" sz="2800" dirty="0"/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Wingdings" panose="05000000000000000000" pitchFamily="2" charset="2"/>
              <a:buChar char=""/>
            </a:pP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Эколого-просветительские мероприятия; </a:t>
            </a:r>
            <a:endParaRPr lang="ru-RU" sz="2800" dirty="0"/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Wingdings" panose="05000000000000000000" pitchFamily="2" charset="2"/>
              <a:buChar char=""/>
            </a:pP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Практические природоохранные мероприятия; </a:t>
            </a:r>
            <a:endParaRPr lang="ru-RU" sz="2800" dirty="0"/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Wingdings" panose="05000000000000000000" pitchFamily="2" charset="2"/>
              <a:buChar char=""/>
            </a:pP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Исследовательская работа; </a:t>
            </a:r>
            <a:endParaRPr lang="ru-RU" sz="2800" dirty="0"/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Wingdings" panose="05000000000000000000" pitchFamily="2" charset="2"/>
              <a:buChar char=""/>
            </a:pP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Участие в </a:t>
            </a:r>
            <a:r>
              <a:rPr lang="ru-RU" sz="28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конкурсах</a:t>
            </a: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endParaRPr lang="ru-RU" sz="2800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171032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3562A2-C426-41B1-8EBE-8B3EE5784A3B}" type="slidenum">
              <a:rPr lang="ru-RU" smtClean="0"/>
              <a:pPr/>
              <a:t>8</a:t>
            </a:fld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451555" y="889844"/>
            <a:ext cx="8195733" cy="4062651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</p:spPr>
        <p:txBody>
          <a:bodyPr wrap="square">
            <a:spAutoFit/>
          </a:bodyPr>
          <a:lstStyle/>
          <a:p>
            <a:pPr indent="450215" algn="just">
              <a:lnSpc>
                <a:spcPct val="150000"/>
              </a:lnSpc>
              <a:spcAft>
                <a:spcPts val="0"/>
              </a:spcAft>
            </a:pPr>
            <a:r>
              <a:rPr lang="ru-RU" sz="28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Обязанности участников </a:t>
            </a:r>
            <a:r>
              <a:rPr lang="ru-RU" sz="28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проекта: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Wingdings" panose="05000000000000000000" pitchFamily="2" charset="2"/>
              <a:buChar char=""/>
            </a:pP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Журналисты - беседы с населением, учащимися;</a:t>
            </a:r>
            <a:endParaRPr lang="ru-RU" sz="2400" dirty="0"/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Wingdings" panose="05000000000000000000" pitchFamily="2" charset="2"/>
              <a:buChar char=""/>
            </a:pP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Фотокорреспонденты - сбор материалов для стенда и для отчёта по результатам выполнения проекта;</a:t>
            </a:r>
            <a:endParaRPr lang="ru-RU" sz="2400" dirty="0"/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Wingdings" panose="05000000000000000000" pitchFamily="2" charset="2"/>
              <a:buChar char=""/>
            </a:pP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Сценаристы - подбор, составление плана работы;</a:t>
            </a:r>
            <a:endParaRPr lang="ru-RU" sz="2400" dirty="0"/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Wingdings" panose="05000000000000000000" pitchFamily="2" charset="2"/>
              <a:buChar char=""/>
            </a:pP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Художники </a:t>
            </a:r>
            <a:r>
              <a:rPr lang="ru-RU" sz="24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-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выпуск плакатов, листовок;</a:t>
            </a:r>
            <a:endParaRPr lang="ru-RU" sz="2400" dirty="0"/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Wingdings" panose="05000000000000000000" pitchFamily="2" charset="2"/>
              <a:buChar char=""/>
            </a:pP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Рабочие (все) - уборка территории от мусора.</a:t>
            </a:r>
            <a:endParaRPr lang="ru-RU" sz="2400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182281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2" val="b784d13c4d7810973aaeb2b34ec3e311d1a9a7"/>
</p:tagLst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1473</TotalTime>
  <Words>255</Words>
  <Application>Microsoft Office PowerPoint</Application>
  <PresentationFormat>Экран (4:3)</PresentationFormat>
  <Paragraphs>75</Paragraphs>
  <Slides>8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6" baseType="lpstr">
      <vt:lpstr>Arial</vt:lpstr>
      <vt:lpstr>Arial Narrow</vt:lpstr>
      <vt:lpstr>Bookman Old Style</vt:lpstr>
      <vt:lpstr>Calibri</vt:lpstr>
      <vt:lpstr>Calibri Light</vt:lpstr>
      <vt:lpstr>Times New Roman</vt:lpstr>
      <vt:lpstr>Wingdings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DNS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Teacher</dc:creator>
  <cp:lastModifiedBy>Пользователь Windows</cp:lastModifiedBy>
  <cp:revision>79</cp:revision>
  <dcterms:created xsi:type="dcterms:W3CDTF">2013-03-17T03:36:32Z</dcterms:created>
  <dcterms:modified xsi:type="dcterms:W3CDTF">2019-12-04T12:44:08Z</dcterms:modified>
</cp:coreProperties>
</file>