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 id="2147483707" r:id="rId2"/>
    <p:sldMasterId id="2147483731" r:id="rId3"/>
  </p:sldMasterIdLst>
  <p:sldIdLst>
    <p:sldId id="297" r:id="rId4"/>
    <p:sldId id="284" r:id="rId5"/>
    <p:sldId id="287" r:id="rId6"/>
    <p:sldId id="285" r:id="rId7"/>
    <p:sldId id="286" r:id="rId8"/>
    <p:sldId id="258" r:id="rId9"/>
    <p:sldId id="259" r:id="rId10"/>
    <p:sldId id="278" r:id="rId11"/>
    <p:sldId id="299" r:id="rId12"/>
    <p:sldId id="260" r:id="rId13"/>
    <p:sldId id="261" r:id="rId14"/>
    <p:sldId id="262" r:id="rId15"/>
    <p:sldId id="263" r:id="rId16"/>
    <p:sldId id="264" r:id="rId17"/>
    <p:sldId id="267" r:id="rId18"/>
    <p:sldId id="269" r:id="rId19"/>
    <p:sldId id="270" r:id="rId20"/>
    <p:sldId id="271" r:id="rId21"/>
    <p:sldId id="272" r:id="rId22"/>
    <p:sldId id="273" r:id="rId23"/>
    <p:sldId id="275" r:id="rId24"/>
    <p:sldId id="276" r:id="rId25"/>
    <p:sldId id="265" r:id="rId26"/>
    <p:sldId id="298" r:id="rId27"/>
  </p:sldIdLst>
  <p:sldSz cx="9144000" cy="6858000" type="screen4x3"/>
  <p:notesSz cx="6858000" cy="9144000"/>
  <p:defaultTextStyle>
    <a:defPPr>
      <a:defRPr lang="en-US"/>
    </a:defPPr>
    <a:lvl1pPr algn="l" rtl="0" fontAlgn="base">
      <a:spcBef>
        <a:spcPct val="0"/>
      </a:spcBef>
      <a:spcAft>
        <a:spcPct val="0"/>
      </a:spcAft>
      <a:defRPr kumimoji="1" sz="2400" b="1"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b="1"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b="1"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b="1"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b="1" kern="1200">
        <a:solidFill>
          <a:schemeClr val="tx1"/>
        </a:solidFill>
        <a:latin typeface="Times New Roman" pitchFamily="18" charset="0"/>
        <a:ea typeface="+mn-ea"/>
        <a:cs typeface="+mn-cs"/>
      </a:defRPr>
    </a:lvl5pPr>
    <a:lvl6pPr marL="2286000" algn="l" defTabSz="914400" rtl="0" eaLnBrk="1" latinLnBrk="0" hangingPunct="1">
      <a:defRPr kumimoji="1" sz="2400" b="1" kern="1200">
        <a:solidFill>
          <a:schemeClr val="tx1"/>
        </a:solidFill>
        <a:latin typeface="Times New Roman" pitchFamily="18" charset="0"/>
        <a:ea typeface="+mn-ea"/>
        <a:cs typeface="+mn-cs"/>
      </a:defRPr>
    </a:lvl6pPr>
    <a:lvl7pPr marL="2743200" algn="l" defTabSz="914400" rtl="0" eaLnBrk="1" latinLnBrk="0" hangingPunct="1">
      <a:defRPr kumimoji="1" sz="2400" b="1" kern="1200">
        <a:solidFill>
          <a:schemeClr val="tx1"/>
        </a:solidFill>
        <a:latin typeface="Times New Roman" pitchFamily="18" charset="0"/>
        <a:ea typeface="+mn-ea"/>
        <a:cs typeface="+mn-cs"/>
      </a:defRPr>
    </a:lvl7pPr>
    <a:lvl8pPr marL="3200400" algn="l" defTabSz="914400" rtl="0" eaLnBrk="1" latinLnBrk="0" hangingPunct="1">
      <a:defRPr kumimoji="1" sz="2400" b="1" kern="1200">
        <a:solidFill>
          <a:schemeClr val="tx1"/>
        </a:solidFill>
        <a:latin typeface="Times New Roman" pitchFamily="18" charset="0"/>
        <a:ea typeface="+mn-ea"/>
        <a:cs typeface="+mn-cs"/>
      </a:defRPr>
    </a:lvl8pPr>
    <a:lvl9pPr marL="3657600" algn="l" defTabSz="914400" rtl="0" eaLnBrk="1" latinLnBrk="0" hangingPunct="1">
      <a:defRPr kumimoji="1"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A91D77"/>
    <a:srgbClr val="0000CC"/>
    <a:srgbClr val="006600"/>
    <a:srgbClr val="00FF00"/>
    <a:srgbClr val="1A39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autoAdjust="0"/>
    <p:restoredTop sz="94660"/>
  </p:normalViewPr>
  <p:slideViewPr>
    <p:cSldViewPr>
      <p:cViewPr>
        <p:scale>
          <a:sx n="75" d="100"/>
          <a:sy n="75" d="100"/>
        </p:scale>
        <p:origin x="-1818" y="-4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498475" y="1311275"/>
            <a:ext cx="10429875" cy="5908675"/>
            <a:chOff x="-313" y="824"/>
            <a:chExt cx="6570" cy="3722"/>
          </a:xfrm>
        </p:grpSpPr>
        <p:sp>
          <p:nvSpPr>
            <p:cNvPr id="7171"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p>
          </p:txBody>
        </p:sp>
        <p:sp>
          <p:nvSpPr>
            <p:cNvPr id="7172"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p>
          </p:txBody>
        </p:sp>
        <p:sp>
          <p:nvSpPr>
            <p:cNvPr id="7173"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p>
          </p:txBody>
        </p:sp>
        <p:sp>
          <p:nvSpPr>
            <p:cNvPr id="7174"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p>
          </p:txBody>
        </p:sp>
        <p:sp>
          <p:nvSpPr>
            <p:cNvPr id="7175"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p>
          </p:txBody>
        </p:sp>
        <p:sp>
          <p:nvSpPr>
            <p:cNvPr id="7176"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p>
          </p:txBody>
        </p:sp>
        <p:sp>
          <p:nvSpPr>
            <p:cNvPr id="7177"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p>
          </p:txBody>
        </p:sp>
        <p:sp>
          <p:nvSpPr>
            <p:cNvPr id="7178"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w="9525">
              <a:noFill/>
              <a:miter lim="800000"/>
              <a:headEnd/>
              <a:tailEnd/>
            </a:ln>
            <a:effectLst/>
          </p:spPr>
          <p:txBody>
            <a:bodyPr rot="10800000"/>
            <a:lstStyle/>
            <a:p>
              <a:pPr algn="ctr"/>
              <a:endParaRPr lang="ru-RU"/>
            </a:p>
          </p:txBody>
        </p:sp>
        <p:sp>
          <p:nvSpPr>
            <p:cNvPr id="7179"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w="9525">
              <a:noFill/>
              <a:miter lim="800000"/>
              <a:headEnd/>
              <a:tailEnd/>
            </a:ln>
            <a:effectLst/>
          </p:spPr>
          <p:txBody>
            <a:bodyPr rot="10800000"/>
            <a:lstStyle/>
            <a:p>
              <a:pPr algn="ctr"/>
              <a:endParaRPr lang="ru-RU"/>
            </a:p>
          </p:txBody>
        </p:sp>
        <p:sp>
          <p:nvSpPr>
            <p:cNvPr id="7180"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rot="10800000"/>
            <a:lstStyle/>
            <a:p>
              <a:pPr algn="ctr"/>
              <a:endParaRPr lang="ru-RU"/>
            </a:p>
          </p:txBody>
        </p:sp>
        <p:sp>
          <p:nvSpPr>
            <p:cNvPr id="7181"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ru-RU"/>
            </a:p>
          </p:txBody>
        </p:sp>
        <p:sp>
          <p:nvSpPr>
            <p:cNvPr id="7182"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w="9525">
              <a:noFill/>
              <a:miter lim="800000"/>
              <a:headEnd/>
              <a:tailEnd/>
            </a:ln>
            <a:effectLst/>
          </p:spPr>
          <p:txBody>
            <a:bodyPr rot="10800000"/>
            <a:lstStyle/>
            <a:p>
              <a:pPr algn="ctr"/>
              <a:endParaRPr lang="ru-RU"/>
            </a:p>
          </p:txBody>
        </p:sp>
        <p:sp>
          <p:nvSpPr>
            <p:cNvPr id="7183"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w="9525">
              <a:noFill/>
              <a:miter lim="800000"/>
              <a:headEnd/>
              <a:tailEnd/>
            </a:ln>
            <a:effectLst/>
          </p:spPr>
          <p:txBody>
            <a:bodyPr rot="10800000"/>
            <a:lstStyle/>
            <a:p>
              <a:pPr algn="ctr"/>
              <a:endParaRPr lang="ru-RU"/>
            </a:p>
          </p:txBody>
        </p:sp>
        <p:sp>
          <p:nvSpPr>
            <p:cNvPr id="7184"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w="9525">
              <a:noFill/>
              <a:miter lim="800000"/>
              <a:headEnd/>
              <a:tailEnd/>
            </a:ln>
            <a:effectLst/>
          </p:spPr>
          <p:txBody>
            <a:bodyPr rot="10800000"/>
            <a:lstStyle/>
            <a:p>
              <a:pPr algn="ctr"/>
              <a:endParaRPr lang="ru-RU"/>
            </a:p>
          </p:txBody>
        </p:sp>
        <p:sp>
          <p:nvSpPr>
            <p:cNvPr id="7185" name="Rectangle 17"/>
            <p:cNvSpPr>
              <a:spLocks noChangeArrowheads="1"/>
            </p:cNvSpPr>
            <p:nvPr userDrawn="1"/>
          </p:nvSpPr>
          <p:spPr bwMode="hidden">
            <a:xfrm rot="18603245" flipV="1">
              <a:off x="4052" y="3504"/>
              <a:ext cx="2079"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a:endParaRPr lang="ru-RU"/>
            </a:p>
          </p:txBody>
        </p:sp>
        <p:sp>
          <p:nvSpPr>
            <p:cNvPr id="7186" name="Rectangle 18"/>
            <p:cNvSpPr>
              <a:spLocks noChangeArrowheads="1"/>
            </p:cNvSpPr>
            <p:nvPr userDrawn="1"/>
          </p:nvSpPr>
          <p:spPr bwMode="hidden">
            <a:xfrm rot="39991575" flipH="1" flipV="1">
              <a:off x="5368" y="4167"/>
              <a:ext cx="501"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a:endParaRPr lang="ru-RU"/>
            </a:p>
          </p:txBody>
        </p:sp>
        <p:sp>
          <p:nvSpPr>
            <p:cNvPr id="7187"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a:lstStyle/>
            <a:p>
              <a:pPr algn="ctr"/>
              <a:endParaRPr lang="ru-RU"/>
            </a:p>
          </p:txBody>
        </p:sp>
        <p:sp>
          <p:nvSpPr>
            <p:cNvPr id="7188"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a:endParaRPr lang="ru-RU"/>
            </a:p>
          </p:txBody>
        </p:sp>
        <p:sp>
          <p:nvSpPr>
            <p:cNvPr id="7189"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a:endParaRPr lang="ru-RU"/>
            </a:p>
          </p:txBody>
        </p:sp>
        <p:sp>
          <p:nvSpPr>
            <p:cNvPr id="7190"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a:lstStyle/>
            <a:p>
              <a:pPr algn="ctr"/>
              <a:endParaRPr lang="ru-RU"/>
            </a:p>
          </p:txBody>
        </p:sp>
        <p:sp>
          <p:nvSpPr>
            <p:cNvPr id="7191"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w="9525">
              <a:noFill/>
              <a:miter lim="800000"/>
              <a:headEnd/>
              <a:tailEnd/>
            </a:ln>
            <a:effectLst/>
          </p:spPr>
          <p:txBody>
            <a:bodyPr/>
            <a:lstStyle/>
            <a:p>
              <a:pPr algn="ctr"/>
              <a:endParaRPr lang="ru-RU"/>
            </a:p>
          </p:txBody>
        </p:sp>
        <p:sp>
          <p:nvSpPr>
            <p:cNvPr id="7192"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w="9525">
              <a:noFill/>
              <a:miter lim="800000"/>
              <a:headEnd/>
              <a:tailEnd/>
            </a:ln>
            <a:effectLst/>
          </p:spPr>
          <p:txBody>
            <a:bodyPr/>
            <a:lstStyle/>
            <a:p>
              <a:pPr algn="ctr"/>
              <a:endParaRPr lang="ru-RU"/>
            </a:p>
          </p:txBody>
        </p:sp>
        <p:sp>
          <p:nvSpPr>
            <p:cNvPr id="7193"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ru-RU"/>
            </a:p>
          </p:txBody>
        </p:sp>
        <p:sp>
          <p:nvSpPr>
            <p:cNvPr id="7194"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ru-RU"/>
            </a:p>
          </p:txBody>
        </p:sp>
        <p:sp>
          <p:nvSpPr>
            <p:cNvPr id="7195"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ru-RU"/>
            </a:p>
          </p:txBody>
        </p:sp>
        <p:sp>
          <p:nvSpPr>
            <p:cNvPr id="7196"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ru-RU"/>
            </a:p>
          </p:txBody>
        </p:sp>
        <p:sp>
          <p:nvSpPr>
            <p:cNvPr id="7197"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a:lstStyle/>
            <a:p>
              <a:pPr algn="ctr"/>
              <a:endParaRPr lang="ru-RU"/>
            </a:p>
          </p:txBody>
        </p:sp>
        <p:sp>
          <p:nvSpPr>
            <p:cNvPr id="7198"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a:endParaRPr lang="ru-RU"/>
            </a:p>
          </p:txBody>
        </p:sp>
        <p:sp>
          <p:nvSpPr>
            <p:cNvPr id="7199"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a:endParaRPr lang="ru-RU"/>
            </a:p>
          </p:txBody>
        </p:sp>
        <p:sp>
          <p:nvSpPr>
            <p:cNvPr id="7200"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ru-RU"/>
            </a:p>
          </p:txBody>
        </p:sp>
        <p:sp>
          <p:nvSpPr>
            <p:cNvPr id="7201"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rot="10800000"/>
            <a:lstStyle/>
            <a:p>
              <a:pPr algn="ctr"/>
              <a:endParaRPr lang="ru-RU"/>
            </a:p>
          </p:txBody>
        </p:sp>
        <p:sp>
          <p:nvSpPr>
            <p:cNvPr id="7202"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w="9525">
              <a:noFill/>
              <a:miter lim="800000"/>
              <a:headEnd/>
              <a:tailEnd/>
            </a:ln>
            <a:effectLst/>
          </p:spPr>
          <p:txBody>
            <a:bodyPr rot="10800000"/>
            <a:lstStyle/>
            <a:p>
              <a:pPr algn="ctr"/>
              <a:endParaRPr lang="ru-RU"/>
            </a:p>
          </p:txBody>
        </p:sp>
        <p:sp>
          <p:nvSpPr>
            <p:cNvPr id="7203"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04"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05"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06"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07"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08"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09"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10"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211"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12"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13"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14"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15"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16"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17"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18"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19"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20"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ru-RU"/>
            </a:p>
          </p:txBody>
        </p:sp>
        <p:sp>
          <p:nvSpPr>
            <p:cNvPr id="7221"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ru-RU"/>
            </a:p>
          </p:txBody>
        </p:sp>
        <p:sp>
          <p:nvSpPr>
            <p:cNvPr id="7222"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23"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224"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225"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226"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227"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228"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229"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230"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231"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232"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33"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34"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35"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7236"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7237"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238"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239"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240"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41"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42"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43"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44"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45"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7246"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47"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48"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49"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50"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7251"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7252"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253"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7254"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255"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256"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57"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58"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59"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60"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61"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62"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63"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64"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65"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66"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67"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68"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69"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70"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71"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72"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273"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274"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ru-RU"/>
            </a:p>
          </p:txBody>
        </p:sp>
        <p:sp>
          <p:nvSpPr>
            <p:cNvPr id="7275"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ru-RU"/>
            </a:p>
          </p:txBody>
        </p:sp>
        <p:sp>
          <p:nvSpPr>
            <p:cNvPr id="7276"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77"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7278"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279"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280"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281"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282"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83"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84"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7285"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7286"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87"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7288"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289"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290"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291"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92"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93"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7294"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295"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296"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7297"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7298"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299"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00"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01"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02"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03"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04"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05"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306"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307"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308"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309"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7310"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311"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7312"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7313"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7314"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7315"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7316"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7317"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18"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7319"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7320"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21"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22"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23"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24"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25"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26"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27"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28"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29"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30"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31"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32"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33"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34"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35"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36"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7337"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7338"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339"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340"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41"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42"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43"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44"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45"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46"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47"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48"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49"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50"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51"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52"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53"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54"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55"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56"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57"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w="9525">
              <a:noFill/>
              <a:round/>
              <a:headEnd/>
              <a:tailEnd/>
            </a:ln>
            <a:effectLst/>
          </p:spPr>
          <p:txBody>
            <a:bodyPr/>
            <a:lstStyle/>
            <a:p>
              <a:endParaRPr lang="ru-RU"/>
            </a:p>
          </p:txBody>
        </p:sp>
        <p:sp>
          <p:nvSpPr>
            <p:cNvPr id="7358"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59"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60"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7361"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ru-RU"/>
            </a:p>
          </p:txBody>
        </p:sp>
        <p:sp>
          <p:nvSpPr>
            <p:cNvPr id="7362"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ru-RU"/>
            </a:p>
          </p:txBody>
        </p:sp>
        <p:sp>
          <p:nvSpPr>
            <p:cNvPr id="7363"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ru-RU"/>
            </a:p>
          </p:txBody>
        </p:sp>
        <p:sp>
          <p:nvSpPr>
            <p:cNvPr id="7364" name="Oval 196"/>
            <p:cNvSpPr>
              <a:spLocks noChangeArrowheads="1"/>
            </p:cNvSpPr>
            <p:nvPr/>
          </p:nvSpPr>
          <p:spPr bwMode="hidden">
            <a:xfrm>
              <a:off x="3255" y="4071"/>
              <a:ext cx="196" cy="106"/>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65" name="Oval 197"/>
            <p:cNvSpPr>
              <a:spLocks noChangeArrowheads="1"/>
            </p:cNvSpPr>
            <p:nvPr/>
          </p:nvSpPr>
          <p:spPr bwMode="hidden">
            <a:xfrm>
              <a:off x="3651" y="3693"/>
              <a:ext cx="196" cy="111"/>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66" name="Oval 198"/>
            <p:cNvSpPr>
              <a:spLocks noChangeArrowheads="1"/>
            </p:cNvSpPr>
            <p:nvPr/>
          </p:nvSpPr>
          <p:spPr bwMode="hidden">
            <a:xfrm>
              <a:off x="4773" y="3705"/>
              <a:ext cx="201" cy="106"/>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ru-RU"/>
            </a:p>
          </p:txBody>
        </p:sp>
        <p:sp>
          <p:nvSpPr>
            <p:cNvPr id="7367" name="Oval 199"/>
            <p:cNvSpPr>
              <a:spLocks noChangeArrowheads="1"/>
            </p:cNvSpPr>
            <p:nvPr/>
          </p:nvSpPr>
          <p:spPr bwMode="hidden">
            <a:xfrm>
              <a:off x="4491" y="4049"/>
              <a:ext cx="196" cy="105"/>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ru-RU"/>
            </a:p>
          </p:txBody>
        </p:sp>
        <p:sp>
          <p:nvSpPr>
            <p:cNvPr id="7368" name="Oval 200"/>
            <p:cNvSpPr>
              <a:spLocks noChangeArrowheads="1"/>
            </p:cNvSpPr>
            <p:nvPr/>
          </p:nvSpPr>
          <p:spPr bwMode="hidden">
            <a:xfrm>
              <a:off x="3989" y="3396"/>
              <a:ext cx="168" cy="96"/>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69" name="Oval 201"/>
            <p:cNvSpPr>
              <a:spLocks noChangeArrowheads="1"/>
            </p:cNvSpPr>
            <p:nvPr/>
          </p:nvSpPr>
          <p:spPr bwMode="hidden">
            <a:xfrm>
              <a:off x="4263" y="3141"/>
              <a:ext cx="167" cy="95"/>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70" name="Oval 202"/>
            <p:cNvSpPr>
              <a:spLocks noChangeArrowheads="1"/>
            </p:cNvSpPr>
            <p:nvPr/>
          </p:nvSpPr>
          <p:spPr bwMode="hidden">
            <a:xfrm>
              <a:off x="5044" y="3418"/>
              <a:ext cx="167" cy="95"/>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ru-RU"/>
            </a:p>
          </p:txBody>
        </p:sp>
        <p:sp>
          <p:nvSpPr>
            <p:cNvPr id="7371" name="Oval 203"/>
            <p:cNvSpPr>
              <a:spLocks noChangeArrowheads="1"/>
            </p:cNvSpPr>
            <p:nvPr/>
          </p:nvSpPr>
          <p:spPr bwMode="hidden">
            <a:xfrm>
              <a:off x="4553" y="2873"/>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72" name="Oval 204"/>
            <p:cNvSpPr>
              <a:spLocks noChangeArrowheads="1"/>
            </p:cNvSpPr>
            <p:nvPr/>
          </p:nvSpPr>
          <p:spPr bwMode="hidden">
            <a:xfrm>
              <a:off x="5293" y="3116"/>
              <a:ext cx="168" cy="95"/>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73" name="Oval 205"/>
            <p:cNvSpPr>
              <a:spLocks noChangeArrowheads="1"/>
            </p:cNvSpPr>
            <p:nvPr/>
          </p:nvSpPr>
          <p:spPr bwMode="hidden">
            <a:xfrm>
              <a:off x="5497" y="2879"/>
              <a:ext cx="156" cy="89"/>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ru-RU"/>
            </a:p>
          </p:txBody>
        </p:sp>
        <p:sp>
          <p:nvSpPr>
            <p:cNvPr id="7374" name="Oval 206"/>
            <p:cNvSpPr>
              <a:spLocks noChangeArrowheads="1"/>
            </p:cNvSpPr>
            <p:nvPr/>
          </p:nvSpPr>
          <p:spPr bwMode="hidden">
            <a:xfrm>
              <a:off x="4772" y="2673"/>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75" name="Oval 207"/>
            <p:cNvSpPr>
              <a:spLocks noChangeArrowheads="1"/>
            </p:cNvSpPr>
            <p:nvPr/>
          </p:nvSpPr>
          <p:spPr bwMode="hidden">
            <a:xfrm>
              <a:off x="4966" y="2488"/>
              <a:ext cx="156" cy="84"/>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76" name="Oval 208"/>
            <p:cNvSpPr>
              <a:spLocks noChangeArrowheads="1"/>
            </p:cNvSpPr>
            <p:nvPr/>
          </p:nvSpPr>
          <p:spPr bwMode="hidden">
            <a:xfrm>
              <a:off x="5444" y="2052"/>
              <a:ext cx="134" cy="7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77" name="Oval 209"/>
            <p:cNvSpPr>
              <a:spLocks noChangeArrowheads="1"/>
            </p:cNvSpPr>
            <p:nvPr/>
          </p:nvSpPr>
          <p:spPr bwMode="hidden">
            <a:xfrm>
              <a:off x="5161" y="2314"/>
              <a:ext cx="140" cy="7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78" name="Oval 210"/>
            <p:cNvSpPr>
              <a:spLocks noChangeArrowheads="1"/>
            </p:cNvSpPr>
            <p:nvPr/>
          </p:nvSpPr>
          <p:spPr bwMode="hidden">
            <a:xfrm>
              <a:off x="5318" y="2176"/>
              <a:ext cx="134" cy="61"/>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79" name="Oval 211"/>
            <p:cNvSpPr>
              <a:spLocks noChangeArrowheads="1"/>
            </p:cNvSpPr>
            <p:nvPr/>
          </p:nvSpPr>
          <p:spPr bwMode="hidden">
            <a:xfrm>
              <a:off x="5581" y="1933"/>
              <a:ext cx="128" cy="61"/>
            </a:xfrm>
            <a:prstGeom prst="ellipse">
              <a:avLst/>
            </a:prstGeom>
            <a:gradFill rotWithShape="0">
              <a:gsLst>
                <a:gs pos="0">
                  <a:schemeClr val="bg1"/>
                </a:gs>
                <a:gs pos="100000">
                  <a:schemeClr val="bg1">
                    <a:gamma/>
                    <a:shade val="57647"/>
                    <a:invGamma/>
                  </a:schemeClr>
                </a:gs>
              </a:gsLst>
              <a:lin ang="2700000" scaled="1"/>
            </a:gradFill>
            <a:ln w="9525">
              <a:noFill/>
              <a:round/>
              <a:headEnd/>
              <a:tailEnd/>
            </a:ln>
            <a:effectLst/>
          </p:spPr>
          <p:txBody>
            <a:bodyPr/>
            <a:lstStyle/>
            <a:p>
              <a:endParaRPr lang="ru-RU"/>
            </a:p>
          </p:txBody>
        </p:sp>
        <p:sp>
          <p:nvSpPr>
            <p:cNvPr id="7380" name="Oval 212"/>
            <p:cNvSpPr>
              <a:spLocks noChangeArrowheads="1"/>
            </p:cNvSpPr>
            <p:nvPr/>
          </p:nvSpPr>
          <p:spPr bwMode="hidden">
            <a:xfrm>
              <a:off x="5689" y="1811"/>
              <a:ext cx="128" cy="61"/>
            </a:xfrm>
            <a:prstGeom prst="ellipse">
              <a:avLst/>
            </a:prstGeom>
            <a:gradFill rotWithShape="0">
              <a:gsLst>
                <a:gs pos="0">
                  <a:schemeClr val="bg1"/>
                </a:gs>
                <a:gs pos="100000">
                  <a:schemeClr val="bg1">
                    <a:gamma/>
                    <a:shade val="57647"/>
                    <a:invGamma/>
                  </a:schemeClr>
                </a:gs>
              </a:gsLst>
              <a:lin ang="2700000" scaled="1"/>
            </a:gradFill>
            <a:ln w="9525">
              <a:noFill/>
              <a:round/>
              <a:headEnd/>
              <a:tailEnd/>
            </a:ln>
            <a:effectLst/>
          </p:spPr>
          <p:txBody>
            <a:bodyPr/>
            <a:lstStyle/>
            <a:p>
              <a:endParaRPr lang="ru-RU"/>
            </a:p>
          </p:txBody>
        </p:sp>
        <p:sp>
          <p:nvSpPr>
            <p:cNvPr id="7381" name="Oval 213"/>
            <p:cNvSpPr>
              <a:spLocks noChangeArrowheads="1"/>
            </p:cNvSpPr>
            <p:nvPr/>
          </p:nvSpPr>
          <p:spPr bwMode="hidden">
            <a:xfrm>
              <a:off x="5663" y="2680"/>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ru-RU"/>
            </a:p>
          </p:txBody>
        </p:sp>
        <p:sp>
          <p:nvSpPr>
            <p:cNvPr id="7382"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7383"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7384"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7385" name="Oval 217"/>
            <p:cNvSpPr>
              <a:spLocks noChangeArrowheads="1"/>
            </p:cNvSpPr>
            <p:nvPr/>
          </p:nvSpPr>
          <p:spPr bwMode="hidden">
            <a:xfrm>
              <a:off x="5624" y="4010"/>
              <a:ext cx="201" cy="106"/>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ru-RU"/>
            </a:p>
          </p:txBody>
        </p:sp>
      </p:grpSp>
      <p:sp>
        <p:nvSpPr>
          <p:cNvPr id="7386" name="Rectangle 218"/>
          <p:cNvSpPr>
            <a:spLocks noGrp="1" noChangeArrowheads="1"/>
          </p:cNvSpPr>
          <p:nvPr>
            <p:ph type="ctrTitle" sz="quarter"/>
          </p:nvPr>
        </p:nvSpPr>
        <p:spPr>
          <a:xfrm>
            <a:off x="685800" y="1844675"/>
            <a:ext cx="7772400" cy="1736725"/>
          </a:xfrm>
        </p:spPr>
        <p:txBody>
          <a:bodyPr anchor="b" anchorCtr="1"/>
          <a:lstStyle>
            <a:lvl1pPr>
              <a:defRPr sz="5400"/>
            </a:lvl1pPr>
          </a:lstStyle>
          <a:p>
            <a:r>
              <a:rPr lang="ru-RU" smtClean="0"/>
              <a:t>Образец заголовка</a:t>
            </a:r>
            <a:endParaRPr lang="ru-RU"/>
          </a:p>
        </p:txBody>
      </p:sp>
      <p:sp>
        <p:nvSpPr>
          <p:cNvPr id="7387" name="Rectangle 219"/>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smtClean="0"/>
              <a:t>Образец подзаголовка</a:t>
            </a:r>
            <a:endParaRPr lang="ru-RU"/>
          </a:p>
        </p:txBody>
      </p:sp>
      <p:sp>
        <p:nvSpPr>
          <p:cNvPr id="7388" name="Rectangle 220"/>
          <p:cNvSpPr>
            <a:spLocks noGrp="1" noChangeArrowheads="1"/>
          </p:cNvSpPr>
          <p:nvPr>
            <p:ph type="dt" sz="quarter" idx="2"/>
          </p:nvPr>
        </p:nvSpPr>
        <p:spPr/>
        <p:txBody>
          <a:bodyPr/>
          <a:lstStyle>
            <a:lvl1pPr>
              <a:defRPr/>
            </a:lvl1pPr>
          </a:lstStyle>
          <a:p>
            <a:endParaRPr lang="ru-RU"/>
          </a:p>
        </p:txBody>
      </p:sp>
      <p:sp>
        <p:nvSpPr>
          <p:cNvPr id="7389" name="Rectangle 221"/>
          <p:cNvSpPr>
            <a:spLocks noGrp="1" noChangeArrowheads="1"/>
          </p:cNvSpPr>
          <p:nvPr>
            <p:ph type="ftr" sz="quarter" idx="3"/>
          </p:nvPr>
        </p:nvSpPr>
        <p:spPr>
          <a:xfrm>
            <a:off x="3124200" y="6248400"/>
            <a:ext cx="2895600" cy="457200"/>
          </a:xfrm>
        </p:spPr>
        <p:txBody>
          <a:bodyPr/>
          <a:lstStyle>
            <a:lvl1pPr>
              <a:defRPr/>
            </a:lvl1pPr>
          </a:lstStyle>
          <a:p>
            <a:endParaRPr lang="ru-RU"/>
          </a:p>
        </p:txBody>
      </p:sp>
      <p:sp>
        <p:nvSpPr>
          <p:cNvPr id="7390" name="Rectangle 222"/>
          <p:cNvSpPr>
            <a:spLocks noGrp="1" noChangeArrowheads="1"/>
          </p:cNvSpPr>
          <p:nvPr>
            <p:ph type="sldNum" sz="quarter" idx="4"/>
          </p:nvPr>
        </p:nvSpPr>
        <p:spPr/>
        <p:txBody>
          <a:bodyPr/>
          <a:lstStyle>
            <a:lvl1pPr>
              <a:defRPr/>
            </a:lvl1pPr>
          </a:lstStyle>
          <a:p>
            <a:fld id="{AE50D52E-BC1A-45A3-A0E0-F05225DA2E0C}"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омер слайда 3"/>
          <p:cNvSpPr>
            <a:spLocks noGrp="1"/>
          </p:cNvSpPr>
          <p:nvPr>
            <p:ph type="sldNum" sz="quarter" idx="10"/>
          </p:nvPr>
        </p:nvSpPr>
        <p:spPr/>
        <p:txBody>
          <a:bodyPr/>
          <a:lstStyle>
            <a:lvl1pPr>
              <a:defRPr/>
            </a:lvl1pPr>
          </a:lstStyle>
          <a:p>
            <a:fld id="{9B330673-0499-40F4-98F6-3EE767142C78}" type="slidenum">
              <a:rPr lang="ru-RU" smtClean="0"/>
              <a:pPr/>
              <a:t>‹#›</a:t>
            </a:fld>
            <a:endParaRPr lang="ru-RU"/>
          </a:p>
        </p:txBody>
      </p:sp>
      <p:sp>
        <p:nvSpPr>
          <p:cNvPr id="5" name="Дата 4"/>
          <p:cNvSpPr>
            <a:spLocks noGrp="1"/>
          </p:cNvSpPr>
          <p:nvPr>
            <p:ph type="dt" sz="half" idx="11"/>
          </p:nvPr>
        </p:nvSpPr>
        <p:spPr/>
        <p:txBody>
          <a:bodyPr/>
          <a:lstStyle>
            <a:lvl1pPr>
              <a:defRPr/>
            </a:lvl1pPr>
          </a:lstStyle>
          <a:p>
            <a:endParaRPr lang="ru-RU"/>
          </a:p>
        </p:txBody>
      </p:sp>
      <p:sp>
        <p:nvSpPr>
          <p:cNvPr id="6" name="Нижний колонтитул 5"/>
          <p:cNvSpPr>
            <a:spLocks noGrp="1"/>
          </p:cNvSpPr>
          <p:nvPr>
            <p:ph type="ftr" sz="quarter" idx="12"/>
          </p:nvPr>
        </p:nvSpPr>
        <p:spPr/>
        <p:txBody>
          <a:bodyPr/>
          <a:lstStyle>
            <a:lvl1pPr>
              <a:defRPr/>
            </a:lvl1pPr>
          </a:lstStyle>
          <a:p>
            <a:endParaRPr lang="ru-RU"/>
          </a:p>
        </p:txBody>
      </p:sp>
    </p:spTree>
  </p:cSld>
  <p:clrMapOvr>
    <a:masterClrMapping/>
  </p:clrMapOvr>
  <p:transition spd="med">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94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94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омер слайда 3"/>
          <p:cNvSpPr>
            <a:spLocks noGrp="1"/>
          </p:cNvSpPr>
          <p:nvPr>
            <p:ph type="sldNum" sz="quarter" idx="10"/>
          </p:nvPr>
        </p:nvSpPr>
        <p:spPr/>
        <p:txBody>
          <a:bodyPr/>
          <a:lstStyle>
            <a:lvl1pPr>
              <a:defRPr/>
            </a:lvl1pPr>
          </a:lstStyle>
          <a:p>
            <a:fld id="{466B17A1-8FE7-41AC-A736-435016C9A0AF}" type="slidenum">
              <a:rPr lang="ru-RU" smtClean="0"/>
              <a:pPr/>
              <a:t>‹#›</a:t>
            </a:fld>
            <a:endParaRPr lang="ru-RU"/>
          </a:p>
        </p:txBody>
      </p:sp>
      <p:sp>
        <p:nvSpPr>
          <p:cNvPr id="5" name="Дата 4"/>
          <p:cNvSpPr>
            <a:spLocks noGrp="1"/>
          </p:cNvSpPr>
          <p:nvPr>
            <p:ph type="dt" sz="half" idx="11"/>
          </p:nvPr>
        </p:nvSpPr>
        <p:spPr/>
        <p:txBody>
          <a:bodyPr/>
          <a:lstStyle>
            <a:lvl1pPr>
              <a:defRPr/>
            </a:lvl1pPr>
          </a:lstStyle>
          <a:p>
            <a:endParaRPr lang="ru-RU"/>
          </a:p>
        </p:txBody>
      </p:sp>
      <p:sp>
        <p:nvSpPr>
          <p:cNvPr id="6" name="Нижний колонтитул 5"/>
          <p:cNvSpPr>
            <a:spLocks noGrp="1"/>
          </p:cNvSpPr>
          <p:nvPr>
            <p:ph type="ftr" sz="quarter" idx="12"/>
          </p:nvPr>
        </p:nvSpPr>
        <p:spPr/>
        <p:txBody>
          <a:bodyPr/>
          <a:lstStyle>
            <a:lvl1pPr>
              <a:defRPr/>
            </a:lvl1pPr>
          </a:lstStyle>
          <a:p>
            <a:endParaRPr lang="ru-RU"/>
          </a:p>
        </p:txBody>
      </p:sp>
    </p:spTree>
  </p:cSld>
  <p:clrMapOvr>
    <a:masterClrMapping/>
  </p:clrMapOvr>
  <p:transition spd="med">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4716463" y="5345113"/>
            <a:ext cx="4427537" cy="1512887"/>
            <a:chOff x="2971" y="3367"/>
            <a:chExt cx="2789" cy="953"/>
          </a:xfrm>
        </p:grpSpPr>
        <p:sp>
          <p:nvSpPr>
            <p:cNvPr id="10243"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ru-RU"/>
            </a:p>
          </p:txBody>
        </p:sp>
        <p:sp>
          <p:nvSpPr>
            <p:cNvPr id="10244"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45"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46"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47"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48"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49"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50"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51"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52"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53"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54"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55"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56"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10257"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grpSp>
      <p:sp>
        <p:nvSpPr>
          <p:cNvPr id="10258"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ru-RU" smtClean="0"/>
              <a:t>Образец заголовка</a:t>
            </a:r>
            <a:endParaRPr lang="ru-RU"/>
          </a:p>
        </p:txBody>
      </p:sp>
      <p:sp>
        <p:nvSpPr>
          <p:cNvPr id="10259"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ru-RU" smtClean="0"/>
              <a:t>Образец подзаголовка</a:t>
            </a:r>
            <a:endParaRPr lang="ru-RU"/>
          </a:p>
        </p:txBody>
      </p:sp>
      <p:sp>
        <p:nvSpPr>
          <p:cNvPr id="10260" name="Rectangle 20"/>
          <p:cNvSpPr>
            <a:spLocks noGrp="1" noChangeArrowheads="1"/>
          </p:cNvSpPr>
          <p:nvPr>
            <p:ph type="dt" sz="quarter" idx="2"/>
          </p:nvPr>
        </p:nvSpPr>
        <p:spPr/>
        <p:txBody>
          <a:bodyPr/>
          <a:lstStyle>
            <a:lvl1pPr>
              <a:defRPr/>
            </a:lvl1pPr>
          </a:lstStyle>
          <a:p>
            <a:fld id="{5B106E36-FD25-4E2D-B0AA-010F637433A0}" type="datetimeFigureOut">
              <a:rPr lang="ru-RU" smtClean="0"/>
              <a:pPr/>
              <a:t>05.11.2018</a:t>
            </a:fld>
            <a:endParaRPr lang="ru-RU"/>
          </a:p>
        </p:txBody>
      </p:sp>
      <p:sp>
        <p:nvSpPr>
          <p:cNvPr id="10261" name="Rectangle 21"/>
          <p:cNvSpPr>
            <a:spLocks noGrp="1" noChangeArrowheads="1"/>
          </p:cNvSpPr>
          <p:nvPr>
            <p:ph type="ftr" sz="quarter" idx="3"/>
          </p:nvPr>
        </p:nvSpPr>
        <p:spPr/>
        <p:txBody>
          <a:bodyPr/>
          <a:lstStyle>
            <a:lvl1pPr>
              <a:defRPr/>
            </a:lvl1pPr>
          </a:lstStyle>
          <a:p>
            <a:endParaRPr lang="ru-RU"/>
          </a:p>
        </p:txBody>
      </p:sp>
      <p:sp>
        <p:nvSpPr>
          <p:cNvPr id="10262" name="Rectangle 22"/>
          <p:cNvSpPr>
            <a:spLocks noGrp="1" noChangeArrowheads="1"/>
          </p:cNvSpPr>
          <p:nvPr>
            <p:ph type="sldNum" sz="quarter" idx="4"/>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5B106E36-FD25-4E2D-B0AA-010F637433A0}" type="datetimeFigureOut">
              <a:rPr lang="ru-RU" smtClean="0"/>
              <a:pPr/>
              <a:t>05.11.2018</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5B106E36-FD25-4E2D-B0AA-010F637433A0}" type="datetimeFigureOut">
              <a:rPr lang="ru-RU" smtClean="0"/>
              <a:pPr/>
              <a:t>05.11.2018</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5B106E36-FD25-4E2D-B0AA-010F637433A0}" type="datetimeFigureOut">
              <a:rPr lang="ru-RU" smtClean="0"/>
              <a:pPr/>
              <a:t>05.11.2018</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омер слайда 3"/>
          <p:cNvSpPr>
            <a:spLocks noGrp="1"/>
          </p:cNvSpPr>
          <p:nvPr>
            <p:ph type="sldNum" sz="quarter" idx="10"/>
          </p:nvPr>
        </p:nvSpPr>
        <p:spPr/>
        <p:txBody>
          <a:bodyPr/>
          <a:lstStyle>
            <a:lvl1pPr>
              <a:defRPr/>
            </a:lvl1pPr>
          </a:lstStyle>
          <a:p>
            <a:fld id="{E85A03D2-B898-42E8-AE6B-9ECDC6260AAC}" type="slidenum">
              <a:rPr lang="ru-RU" smtClean="0"/>
              <a:pPr/>
              <a:t>‹#›</a:t>
            </a:fld>
            <a:endParaRPr lang="ru-RU"/>
          </a:p>
        </p:txBody>
      </p:sp>
      <p:sp>
        <p:nvSpPr>
          <p:cNvPr id="5" name="Дата 4"/>
          <p:cNvSpPr>
            <a:spLocks noGrp="1"/>
          </p:cNvSpPr>
          <p:nvPr>
            <p:ph type="dt" sz="half" idx="11"/>
          </p:nvPr>
        </p:nvSpPr>
        <p:spPr/>
        <p:txBody>
          <a:bodyPr/>
          <a:lstStyle>
            <a:lvl1pPr>
              <a:defRPr/>
            </a:lvl1pPr>
          </a:lstStyle>
          <a:p>
            <a:endParaRPr lang="ru-RU"/>
          </a:p>
        </p:txBody>
      </p:sp>
      <p:sp>
        <p:nvSpPr>
          <p:cNvPr id="6" name="Нижний колонтитул 5"/>
          <p:cNvSpPr>
            <a:spLocks noGrp="1"/>
          </p:cNvSpPr>
          <p:nvPr>
            <p:ph type="ftr" sz="quarter" idx="12"/>
          </p:nvPr>
        </p:nvSpPr>
        <p:spPr/>
        <p:txBody>
          <a:bodyPr/>
          <a:lstStyle>
            <a:lvl1pPr>
              <a:defRPr/>
            </a:lvl1pPr>
          </a:lstStyle>
          <a:p>
            <a:endParaRPr lang="ru-RU"/>
          </a:p>
        </p:txBody>
      </p:sp>
    </p:spTree>
  </p:cSld>
  <p:clrMapOvr>
    <a:masterClrMapping/>
  </p:clrMapOvr>
  <p:transition spd="med">
    <p:wipe dir="d"/>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AE50D52E-BC1A-45A3-A0E0-F05225DA2E0C}" type="slidenum">
              <a:rPr lang="ru-RU" smtClean="0"/>
              <a:pPr/>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transition spd="med">
    <p:wipe dir="d"/>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85A03D2-B898-42E8-AE6B-9ECDC6260AAC}" type="slidenum">
              <a:rPr lang="ru-RU" smtClean="0"/>
              <a:pPr/>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transition spd="med">
    <p:wipe dir="d"/>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F915A3-6CB7-4345-BE9D-074E076ED83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med">
    <p:wipe dir="d"/>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C29C572-568F-49CF-B302-462885B1E02A}" type="slidenum">
              <a:rPr lang="ru-RU" smtClean="0"/>
              <a:pPr/>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med">
    <p:wipe dir="d"/>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CAF7C93-226F-46EF-BE1A-D60C43808661}" type="slidenum">
              <a:rPr lang="ru-RU" smtClean="0"/>
              <a:pPr/>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wipe dir="d"/>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B755D50-565E-4C6D-B68D-A08592F8A79F}" type="slidenum">
              <a:rPr lang="ru-RU" smtClean="0"/>
              <a:pPr/>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wipe dir="d"/>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DBAE34C-0393-412F-B73F-4BF9F51E0ADA}"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Номер слайда 3"/>
          <p:cNvSpPr>
            <a:spLocks noGrp="1"/>
          </p:cNvSpPr>
          <p:nvPr>
            <p:ph type="sldNum" sz="quarter" idx="10"/>
          </p:nvPr>
        </p:nvSpPr>
        <p:spPr/>
        <p:txBody>
          <a:bodyPr/>
          <a:lstStyle>
            <a:lvl1pPr>
              <a:defRPr/>
            </a:lvl1pPr>
          </a:lstStyle>
          <a:p>
            <a:fld id="{39F915A3-6CB7-4345-BE9D-074E076ED83D}" type="slidenum">
              <a:rPr lang="ru-RU" smtClean="0"/>
              <a:pPr/>
              <a:t>‹#›</a:t>
            </a:fld>
            <a:endParaRPr lang="ru-RU"/>
          </a:p>
        </p:txBody>
      </p:sp>
      <p:sp>
        <p:nvSpPr>
          <p:cNvPr id="5" name="Дата 4"/>
          <p:cNvSpPr>
            <a:spLocks noGrp="1"/>
          </p:cNvSpPr>
          <p:nvPr>
            <p:ph type="dt" sz="half" idx="11"/>
          </p:nvPr>
        </p:nvSpPr>
        <p:spPr/>
        <p:txBody>
          <a:bodyPr/>
          <a:lstStyle>
            <a:lvl1pPr>
              <a:defRPr/>
            </a:lvl1pPr>
          </a:lstStyle>
          <a:p>
            <a:endParaRPr lang="ru-RU"/>
          </a:p>
        </p:txBody>
      </p:sp>
      <p:sp>
        <p:nvSpPr>
          <p:cNvPr id="6" name="Нижний колонтитул 5"/>
          <p:cNvSpPr>
            <a:spLocks noGrp="1"/>
          </p:cNvSpPr>
          <p:nvPr>
            <p:ph type="ftr" sz="quarter" idx="12"/>
          </p:nvPr>
        </p:nvSpPr>
        <p:spPr/>
        <p:txBody>
          <a:bodyPr/>
          <a:lstStyle>
            <a:lvl1pPr>
              <a:defRPr/>
            </a:lvl1pPr>
          </a:lstStyle>
          <a:p>
            <a:endParaRPr lang="ru-RU"/>
          </a:p>
        </p:txBody>
      </p:sp>
    </p:spTree>
  </p:cSld>
  <p:clrMapOvr>
    <a:masterClrMapping/>
  </p:clrMapOvr>
  <p:transition spd="med">
    <p:wipe dir="d"/>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3778678-EB0E-452B-BABD-428B64540106}"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1475F1B-286A-47DE-B992-06013C144882}"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B330673-0499-40F4-98F6-3EE767142C78}" type="slidenum">
              <a:rPr lang="ru-RU" smtClean="0"/>
              <a:pPr/>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wipe dir="d"/>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6B17A1-8FE7-41AC-A736-435016C9A0AF}" type="slidenum">
              <a:rPr lang="ru-RU" smtClean="0"/>
              <a:pPr/>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Номер слайда 4"/>
          <p:cNvSpPr>
            <a:spLocks noGrp="1"/>
          </p:cNvSpPr>
          <p:nvPr>
            <p:ph type="sldNum" sz="quarter" idx="10"/>
          </p:nvPr>
        </p:nvSpPr>
        <p:spPr/>
        <p:txBody>
          <a:bodyPr/>
          <a:lstStyle>
            <a:lvl1pPr>
              <a:defRPr/>
            </a:lvl1pPr>
          </a:lstStyle>
          <a:p>
            <a:fld id="{6C29C572-568F-49CF-B302-462885B1E02A}" type="slidenum">
              <a:rPr lang="ru-RU" smtClean="0"/>
              <a:pPr/>
              <a:t>‹#›</a:t>
            </a:fld>
            <a:endParaRPr lang="ru-RU"/>
          </a:p>
        </p:txBody>
      </p:sp>
      <p:sp>
        <p:nvSpPr>
          <p:cNvPr id="6" name="Дата 5"/>
          <p:cNvSpPr>
            <a:spLocks noGrp="1"/>
          </p:cNvSpPr>
          <p:nvPr>
            <p:ph type="dt" sz="half" idx="11"/>
          </p:nvPr>
        </p:nvSpPr>
        <p:spPr/>
        <p:txBody>
          <a:bodyPr/>
          <a:lstStyle>
            <a:lvl1pPr>
              <a:defRPr/>
            </a:lvl1pPr>
          </a:lstStyle>
          <a:p>
            <a:endParaRPr lang="ru-RU"/>
          </a:p>
        </p:txBody>
      </p:sp>
      <p:sp>
        <p:nvSpPr>
          <p:cNvPr id="7" name="Нижний колонтитул 6"/>
          <p:cNvSpPr>
            <a:spLocks noGrp="1"/>
          </p:cNvSpPr>
          <p:nvPr>
            <p:ph type="ftr" sz="quarter" idx="12"/>
          </p:nvPr>
        </p:nvSpPr>
        <p:spPr/>
        <p:txBody>
          <a:bodyPr/>
          <a:lstStyle>
            <a:lvl1pPr>
              <a:defRPr/>
            </a:lvl1pPr>
          </a:lstStyle>
          <a:p>
            <a:endParaRPr lang="ru-RU"/>
          </a:p>
        </p:txBody>
      </p:sp>
    </p:spTree>
  </p:cSld>
  <p:clrMapOvr>
    <a:masterClrMapping/>
  </p:clrMapOvr>
  <p:transition spd="med">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Номер слайда 6"/>
          <p:cNvSpPr>
            <a:spLocks noGrp="1"/>
          </p:cNvSpPr>
          <p:nvPr>
            <p:ph type="sldNum" sz="quarter" idx="10"/>
          </p:nvPr>
        </p:nvSpPr>
        <p:spPr/>
        <p:txBody>
          <a:bodyPr/>
          <a:lstStyle>
            <a:lvl1pPr>
              <a:defRPr/>
            </a:lvl1pPr>
          </a:lstStyle>
          <a:p>
            <a:fld id="{4CAF7C93-226F-46EF-BE1A-D60C43808661}" type="slidenum">
              <a:rPr lang="ru-RU" smtClean="0"/>
              <a:pPr/>
              <a:t>‹#›</a:t>
            </a:fld>
            <a:endParaRPr lang="ru-RU"/>
          </a:p>
        </p:txBody>
      </p:sp>
      <p:sp>
        <p:nvSpPr>
          <p:cNvPr id="8" name="Дата 7"/>
          <p:cNvSpPr>
            <a:spLocks noGrp="1"/>
          </p:cNvSpPr>
          <p:nvPr>
            <p:ph type="dt" sz="half" idx="11"/>
          </p:nvPr>
        </p:nvSpPr>
        <p:spPr/>
        <p:txBody>
          <a:bodyPr/>
          <a:lstStyle>
            <a:lvl1pPr>
              <a:defRPr/>
            </a:lvl1pPr>
          </a:lstStyle>
          <a:p>
            <a:endParaRPr lang="ru-RU"/>
          </a:p>
        </p:txBody>
      </p:sp>
      <p:sp>
        <p:nvSpPr>
          <p:cNvPr id="9" name="Нижний колонтитул 8"/>
          <p:cNvSpPr>
            <a:spLocks noGrp="1"/>
          </p:cNvSpPr>
          <p:nvPr>
            <p:ph type="ftr" sz="quarter" idx="12"/>
          </p:nvPr>
        </p:nvSpPr>
        <p:spPr/>
        <p:txBody>
          <a:bodyPr/>
          <a:lstStyle>
            <a:lvl1pPr>
              <a:defRPr/>
            </a:lvl1pPr>
          </a:lstStyle>
          <a:p>
            <a:endParaRPr lang="ru-RU"/>
          </a:p>
        </p:txBody>
      </p:sp>
    </p:spTree>
  </p:cSld>
  <p:clrMapOvr>
    <a:masterClrMapping/>
  </p:clrMapOvr>
  <p:transition spd="med">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lvl1pPr>
              <a:defRPr/>
            </a:lvl1pPr>
          </a:lstStyle>
          <a:p>
            <a:fld id="{CB755D50-565E-4C6D-B68D-A08592F8A79F}" type="slidenum">
              <a:rPr lang="ru-RU" smtClean="0"/>
              <a:pPr/>
              <a:t>‹#›</a:t>
            </a:fld>
            <a:endParaRPr lang="ru-RU"/>
          </a:p>
        </p:txBody>
      </p:sp>
      <p:sp>
        <p:nvSpPr>
          <p:cNvPr id="4" name="Дата 3"/>
          <p:cNvSpPr>
            <a:spLocks noGrp="1"/>
          </p:cNvSpPr>
          <p:nvPr>
            <p:ph type="dt" sz="half" idx="11"/>
          </p:nvPr>
        </p:nvSpPr>
        <p:spPr/>
        <p:txBody>
          <a:bodyPr/>
          <a:lstStyle>
            <a:lvl1pPr>
              <a:defRPr/>
            </a:lvl1pPr>
          </a:lstStyle>
          <a:p>
            <a:endParaRPr lang="ru-RU"/>
          </a:p>
        </p:txBody>
      </p:sp>
      <p:sp>
        <p:nvSpPr>
          <p:cNvPr id="5" name="Нижний колонтитул 4"/>
          <p:cNvSpPr>
            <a:spLocks noGrp="1"/>
          </p:cNvSpPr>
          <p:nvPr>
            <p:ph type="ftr" sz="quarter" idx="12"/>
          </p:nvPr>
        </p:nvSpPr>
        <p:spPr/>
        <p:txBody>
          <a:bodyPr/>
          <a:lstStyle>
            <a:lvl1pPr>
              <a:defRPr/>
            </a:lvl1pPr>
          </a:lstStyle>
          <a:p>
            <a:endParaRPr lang="ru-RU"/>
          </a:p>
        </p:txBody>
      </p:sp>
    </p:spTree>
  </p:cSld>
  <p:clrMapOvr>
    <a:masterClrMapping/>
  </p:clrMapOvr>
  <p:transition spd="med">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lvl1pPr>
              <a:defRPr/>
            </a:lvl1pPr>
          </a:lstStyle>
          <a:p>
            <a:fld id="{2DBAE34C-0393-412F-B73F-4BF9F51E0ADA}" type="slidenum">
              <a:rPr lang="ru-RU" smtClean="0"/>
              <a:pPr/>
              <a:t>‹#›</a:t>
            </a:fld>
            <a:endParaRPr lang="ru-RU"/>
          </a:p>
        </p:txBody>
      </p:sp>
      <p:sp>
        <p:nvSpPr>
          <p:cNvPr id="3" name="Дата 2"/>
          <p:cNvSpPr>
            <a:spLocks noGrp="1"/>
          </p:cNvSpPr>
          <p:nvPr>
            <p:ph type="dt" sz="half" idx="11"/>
          </p:nvPr>
        </p:nvSpPr>
        <p:spPr/>
        <p:txBody>
          <a:bodyPr/>
          <a:lstStyle>
            <a:lvl1pPr>
              <a:defRPr/>
            </a:lvl1pPr>
          </a:lstStyle>
          <a:p>
            <a:endParaRPr lang="ru-RU"/>
          </a:p>
        </p:txBody>
      </p:sp>
      <p:sp>
        <p:nvSpPr>
          <p:cNvPr id="4" name="Нижний колонтитул 3"/>
          <p:cNvSpPr>
            <a:spLocks noGrp="1"/>
          </p:cNvSpPr>
          <p:nvPr>
            <p:ph type="ftr" sz="quarter" idx="12"/>
          </p:nvPr>
        </p:nvSpPr>
        <p:spPr/>
        <p:txBody>
          <a:bodyPr/>
          <a:lstStyle>
            <a:lvl1pPr>
              <a:defRPr/>
            </a:lvl1pPr>
          </a:lstStyle>
          <a:p>
            <a:endParaRPr lang="ru-RU"/>
          </a:p>
        </p:txBody>
      </p:sp>
    </p:spTree>
  </p:cSld>
  <p:clrMapOvr>
    <a:masterClrMapping/>
  </p:clrMapOvr>
  <p:transition spd="med">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Номер слайда 4"/>
          <p:cNvSpPr>
            <a:spLocks noGrp="1"/>
          </p:cNvSpPr>
          <p:nvPr>
            <p:ph type="sldNum" sz="quarter" idx="10"/>
          </p:nvPr>
        </p:nvSpPr>
        <p:spPr/>
        <p:txBody>
          <a:bodyPr/>
          <a:lstStyle>
            <a:lvl1pPr>
              <a:defRPr/>
            </a:lvl1pPr>
          </a:lstStyle>
          <a:p>
            <a:fld id="{43778678-EB0E-452B-BABD-428B64540106}" type="slidenum">
              <a:rPr lang="ru-RU" smtClean="0"/>
              <a:pPr/>
              <a:t>‹#›</a:t>
            </a:fld>
            <a:endParaRPr lang="ru-RU"/>
          </a:p>
        </p:txBody>
      </p:sp>
      <p:sp>
        <p:nvSpPr>
          <p:cNvPr id="6" name="Дата 5"/>
          <p:cNvSpPr>
            <a:spLocks noGrp="1"/>
          </p:cNvSpPr>
          <p:nvPr>
            <p:ph type="dt" sz="half" idx="11"/>
          </p:nvPr>
        </p:nvSpPr>
        <p:spPr/>
        <p:txBody>
          <a:bodyPr/>
          <a:lstStyle>
            <a:lvl1pPr>
              <a:defRPr/>
            </a:lvl1pPr>
          </a:lstStyle>
          <a:p>
            <a:endParaRPr lang="ru-RU"/>
          </a:p>
        </p:txBody>
      </p:sp>
      <p:sp>
        <p:nvSpPr>
          <p:cNvPr id="7" name="Нижний колонтитул 6"/>
          <p:cNvSpPr>
            <a:spLocks noGrp="1"/>
          </p:cNvSpPr>
          <p:nvPr>
            <p:ph type="ftr" sz="quarter" idx="12"/>
          </p:nvPr>
        </p:nvSpPr>
        <p:spPr/>
        <p:txBody>
          <a:bodyPr/>
          <a:lstStyle>
            <a:lvl1pPr>
              <a:defRPr/>
            </a:lvl1pPr>
          </a:lstStyle>
          <a:p>
            <a:endParaRPr lang="ru-RU"/>
          </a:p>
        </p:txBody>
      </p:sp>
    </p:spTree>
  </p:cSld>
  <p:clrMapOvr>
    <a:masterClrMapping/>
  </p:clrMapOvr>
  <p:transition spd="med">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Номер слайда 4"/>
          <p:cNvSpPr>
            <a:spLocks noGrp="1"/>
          </p:cNvSpPr>
          <p:nvPr>
            <p:ph type="sldNum" sz="quarter" idx="10"/>
          </p:nvPr>
        </p:nvSpPr>
        <p:spPr/>
        <p:txBody>
          <a:bodyPr/>
          <a:lstStyle>
            <a:lvl1pPr>
              <a:defRPr/>
            </a:lvl1pPr>
          </a:lstStyle>
          <a:p>
            <a:fld id="{91475F1B-286A-47DE-B992-06013C144882}" type="slidenum">
              <a:rPr lang="ru-RU" smtClean="0"/>
              <a:pPr/>
              <a:t>‹#›</a:t>
            </a:fld>
            <a:endParaRPr lang="ru-RU"/>
          </a:p>
        </p:txBody>
      </p:sp>
      <p:sp>
        <p:nvSpPr>
          <p:cNvPr id="6" name="Дата 5"/>
          <p:cNvSpPr>
            <a:spLocks noGrp="1"/>
          </p:cNvSpPr>
          <p:nvPr>
            <p:ph type="dt" sz="half" idx="11"/>
          </p:nvPr>
        </p:nvSpPr>
        <p:spPr/>
        <p:txBody>
          <a:bodyPr/>
          <a:lstStyle>
            <a:lvl1pPr>
              <a:defRPr/>
            </a:lvl1pPr>
          </a:lstStyle>
          <a:p>
            <a:endParaRPr lang="ru-RU"/>
          </a:p>
        </p:txBody>
      </p:sp>
      <p:sp>
        <p:nvSpPr>
          <p:cNvPr id="7" name="Нижний колонтитул 6"/>
          <p:cNvSpPr>
            <a:spLocks noGrp="1"/>
          </p:cNvSpPr>
          <p:nvPr>
            <p:ph type="ftr" sz="quarter" idx="12"/>
          </p:nvPr>
        </p:nvSpPr>
        <p:spPr/>
        <p:txBody>
          <a:bodyPr/>
          <a:lstStyle>
            <a:lvl1pPr>
              <a:defRPr/>
            </a:lvl1pPr>
          </a:lstStyle>
          <a:p>
            <a:endParaRPr lang="ru-RU"/>
          </a:p>
        </p:txBody>
      </p:sp>
    </p:spTree>
  </p:cSld>
  <p:clrMapOvr>
    <a:masterClrMapping/>
  </p:clrMapOvr>
  <p:transition spd="med">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grpSp>
        <p:nvGrpSpPr>
          <p:cNvPr id="2" name="Group 2"/>
          <p:cNvGrpSpPr>
            <a:grpSpLocks/>
          </p:cNvGrpSpPr>
          <p:nvPr/>
        </p:nvGrpSpPr>
        <p:grpSpPr bwMode="auto">
          <a:xfrm>
            <a:off x="-496888" y="1308100"/>
            <a:ext cx="10429876" cy="5908675"/>
            <a:chOff x="-313" y="824"/>
            <a:chExt cx="6570" cy="3722"/>
          </a:xfrm>
        </p:grpSpPr>
        <p:sp>
          <p:nvSpPr>
            <p:cNvPr id="6147"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48"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49"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50"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51"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52"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53"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54"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55"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56"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57"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58"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59"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60"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61" name="Rectangle 17"/>
            <p:cNvSpPr>
              <a:spLocks noChangeArrowheads="1"/>
            </p:cNvSpPr>
            <p:nvPr userDrawn="1"/>
          </p:nvSpPr>
          <p:spPr bwMode="hidden">
            <a:xfrm rot="18603245" flipV="1">
              <a:off x="4052" y="3504"/>
              <a:ext cx="2079"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a:endParaRPr lang="ru-RU">
                <a:effectLst>
                  <a:outerShdw blurRad="38100" dist="38100" dir="2700000" algn="tl">
                    <a:srgbClr val="000000"/>
                  </a:outerShdw>
                </a:effectLst>
              </a:endParaRPr>
            </a:p>
          </p:txBody>
        </p:sp>
        <p:sp>
          <p:nvSpPr>
            <p:cNvPr id="6162" name="Rectangle 18"/>
            <p:cNvSpPr>
              <a:spLocks noChangeArrowheads="1"/>
            </p:cNvSpPr>
            <p:nvPr userDrawn="1"/>
          </p:nvSpPr>
          <p:spPr bwMode="hidden">
            <a:xfrm rot="39991575" flipH="1" flipV="1">
              <a:off x="5368" y="4167"/>
              <a:ext cx="501"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a:endParaRPr lang="ru-RU">
                <a:effectLst>
                  <a:outerShdw blurRad="38100" dist="38100" dir="2700000" algn="tl">
                    <a:srgbClr val="000000"/>
                  </a:outerShdw>
                </a:effectLst>
              </a:endParaRPr>
            </a:p>
          </p:txBody>
        </p:sp>
        <p:sp>
          <p:nvSpPr>
            <p:cNvPr id="6163"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a:lstStyle/>
            <a:p>
              <a:pPr algn="ctr"/>
              <a:endParaRPr lang="ru-RU">
                <a:effectLst>
                  <a:outerShdw blurRad="38100" dist="38100" dir="2700000" algn="tl">
                    <a:srgbClr val="000000"/>
                  </a:outerShdw>
                </a:effectLst>
              </a:endParaRPr>
            </a:p>
          </p:txBody>
        </p:sp>
        <p:sp>
          <p:nvSpPr>
            <p:cNvPr id="6164"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a:endParaRPr lang="ru-RU">
                <a:effectLst>
                  <a:outerShdw blurRad="38100" dist="38100" dir="2700000" algn="tl">
                    <a:srgbClr val="000000"/>
                  </a:outerShdw>
                </a:effectLst>
              </a:endParaRPr>
            </a:p>
          </p:txBody>
        </p:sp>
        <p:sp>
          <p:nvSpPr>
            <p:cNvPr id="6165"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a:endParaRPr lang="ru-RU">
                <a:effectLst>
                  <a:outerShdw blurRad="38100" dist="38100" dir="2700000" algn="tl">
                    <a:srgbClr val="000000"/>
                  </a:outerShdw>
                </a:effectLst>
              </a:endParaRPr>
            </a:p>
          </p:txBody>
        </p:sp>
        <p:sp>
          <p:nvSpPr>
            <p:cNvPr id="6166"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a:lstStyle/>
            <a:p>
              <a:pPr algn="ctr"/>
              <a:endParaRPr lang="ru-RU">
                <a:effectLst>
                  <a:outerShdw blurRad="38100" dist="38100" dir="2700000" algn="tl">
                    <a:srgbClr val="000000"/>
                  </a:outerShdw>
                </a:effectLst>
              </a:endParaRPr>
            </a:p>
          </p:txBody>
        </p:sp>
        <p:sp>
          <p:nvSpPr>
            <p:cNvPr id="6167"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w="9525">
              <a:noFill/>
              <a:miter lim="800000"/>
              <a:headEnd/>
              <a:tailEnd/>
            </a:ln>
            <a:effectLst/>
          </p:spPr>
          <p:txBody>
            <a:bodyPr/>
            <a:lstStyle/>
            <a:p>
              <a:pPr algn="ctr"/>
              <a:endParaRPr lang="ru-RU">
                <a:effectLst>
                  <a:outerShdw blurRad="38100" dist="38100" dir="2700000" algn="tl">
                    <a:srgbClr val="000000"/>
                  </a:outerShdw>
                </a:effectLst>
              </a:endParaRPr>
            </a:p>
          </p:txBody>
        </p:sp>
        <p:sp>
          <p:nvSpPr>
            <p:cNvPr id="6168"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w="9525">
              <a:noFill/>
              <a:miter lim="800000"/>
              <a:headEnd/>
              <a:tailEnd/>
            </a:ln>
            <a:effectLst/>
          </p:spPr>
          <p:txBody>
            <a:bodyPr/>
            <a:lstStyle/>
            <a:p>
              <a:pPr algn="ctr"/>
              <a:endParaRPr lang="ru-RU">
                <a:effectLst>
                  <a:outerShdw blurRad="38100" dist="38100" dir="2700000" algn="tl">
                    <a:srgbClr val="000000"/>
                  </a:outerShdw>
                </a:effectLst>
              </a:endParaRPr>
            </a:p>
          </p:txBody>
        </p:sp>
        <p:sp>
          <p:nvSpPr>
            <p:cNvPr id="6169"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70"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ru-RU">
                <a:effectLst>
                  <a:outerShdw blurRad="38100" dist="38100" dir="2700000" algn="tl">
                    <a:srgbClr val="000000"/>
                  </a:outerShdw>
                </a:effectLst>
              </a:endParaRPr>
            </a:p>
          </p:txBody>
        </p:sp>
        <p:sp>
          <p:nvSpPr>
            <p:cNvPr id="6171"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ru-RU">
                <a:effectLst>
                  <a:outerShdw blurRad="38100" dist="38100" dir="2700000" algn="tl">
                    <a:srgbClr val="000000"/>
                  </a:outerShdw>
                </a:effectLst>
              </a:endParaRPr>
            </a:p>
          </p:txBody>
        </p:sp>
        <p:sp>
          <p:nvSpPr>
            <p:cNvPr id="6172"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ru-RU">
                <a:effectLst>
                  <a:outerShdw blurRad="38100" dist="38100" dir="2700000" algn="tl">
                    <a:srgbClr val="000000"/>
                  </a:outerShdw>
                </a:effectLst>
              </a:endParaRPr>
            </a:p>
          </p:txBody>
        </p:sp>
        <p:sp>
          <p:nvSpPr>
            <p:cNvPr id="6173"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a:lstStyle/>
            <a:p>
              <a:pPr algn="ctr"/>
              <a:endParaRPr lang="ru-RU">
                <a:effectLst>
                  <a:outerShdw blurRad="38100" dist="38100" dir="2700000" algn="tl">
                    <a:srgbClr val="000000"/>
                  </a:outerShdw>
                </a:effectLst>
              </a:endParaRPr>
            </a:p>
          </p:txBody>
        </p:sp>
        <p:sp>
          <p:nvSpPr>
            <p:cNvPr id="6174"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75"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76"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77"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78"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w="9525">
              <a:noFill/>
              <a:miter lim="800000"/>
              <a:headEnd/>
              <a:tailEnd/>
            </a:ln>
            <a:effectLst/>
          </p:spPr>
          <p:txBody>
            <a:bodyPr rot="10800000"/>
            <a:lstStyle/>
            <a:p>
              <a:pPr algn="ctr"/>
              <a:endParaRPr lang="ru-RU">
                <a:effectLst>
                  <a:outerShdw blurRad="38100" dist="38100" dir="2700000" algn="tl">
                    <a:srgbClr val="000000"/>
                  </a:outerShdw>
                </a:effectLst>
              </a:endParaRPr>
            </a:p>
          </p:txBody>
        </p:sp>
        <p:sp>
          <p:nvSpPr>
            <p:cNvPr id="6179"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180"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181"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182"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183"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184"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185"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186"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187"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188"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189"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190"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191"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192"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193"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194"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195"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196"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ru-RU"/>
            </a:p>
          </p:txBody>
        </p:sp>
        <p:sp>
          <p:nvSpPr>
            <p:cNvPr id="6197"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ru-RU"/>
            </a:p>
          </p:txBody>
        </p:sp>
        <p:sp>
          <p:nvSpPr>
            <p:cNvPr id="6198"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199"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200"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201"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202"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03"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04"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05"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06"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07"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08"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09"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10"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11"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6212"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6213"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14"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15"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216"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217"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18"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19"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20"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21"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6222"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23"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24"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25"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26"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6227"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6228"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29"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6230"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231"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232"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33"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34"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35"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36"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237"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238"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39"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40"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41"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42"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43"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44"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45"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46"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47"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48"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249"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250"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ru-RU"/>
            </a:p>
          </p:txBody>
        </p:sp>
        <p:sp>
          <p:nvSpPr>
            <p:cNvPr id="6251"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ru-RU"/>
            </a:p>
          </p:txBody>
        </p:sp>
        <p:sp>
          <p:nvSpPr>
            <p:cNvPr id="6252"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53"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ru-RU"/>
            </a:p>
          </p:txBody>
        </p:sp>
        <p:sp>
          <p:nvSpPr>
            <p:cNvPr id="6254"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255"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256"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57"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58"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59"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60"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6261"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6262"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63"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6264"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65"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66"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67"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268"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269"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ru-RU"/>
            </a:p>
          </p:txBody>
        </p:sp>
        <p:sp>
          <p:nvSpPr>
            <p:cNvPr id="6270"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271"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72"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6273"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6274"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75"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76"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77"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78"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79"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80"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81"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282"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83"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84"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85"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6286"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287"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ru-RU"/>
            </a:p>
          </p:txBody>
        </p:sp>
        <p:sp>
          <p:nvSpPr>
            <p:cNvPr id="6288"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6289"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6290"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6291"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6292"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6293"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94"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6295"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ru-RU"/>
            </a:p>
          </p:txBody>
        </p:sp>
        <p:sp>
          <p:nvSpPr>
            <p:cNvPr id="6296"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97"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98"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299"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00"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01"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02"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03"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04"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05"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06"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07"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08"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09"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10"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11"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12"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ru-RU"/>
            </a:p>
          </p:txBody>
        </p:sp>
        <p:sp>
          <p:nvSpPr>
            <p:cNvPr id="6313"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ru-RU"/>
            </a:p>
          </p:txBody>
        </p:sp>
        <p:sp>
          <p:nvSpPr>
            <p:cNvPr id="6314"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315"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316"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17"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18"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19"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20"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21"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22"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23"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24"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25"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26"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27"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28"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29"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30"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31"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32"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33"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w="9525">
              <a:noFill/>
              <a:round/>
              <a:headEnd/>
              <a:tailEnd/>
            </a:ln>
            <a:effectLst/>
          </p:spPr>
          <p:txBody>
            <a:bodyPr/>
            <a:lstStyle/>
            <a:p>
              <a:endParaRPr lang="ru-RU"/>
            </a:p>
          </p:txBody>
        </p:sp>
        <p:sp>
          <p:nvSpPr>
            <p:cNvPr id="6334"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35"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36"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ru-RU"/>
            </a:p>
          </p:txBody>
        </p:sp>
        <p:sp>
          <p:nvSpPr>
            <p:cNvPr id="6337"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ru-RU"/>
            </a:p>
          </p:txBody>
        </p:sp>
        <p:sp>
          <p:nvSpPr>
            <p:cNvPr id="6338"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ru-RU"/>
            </a:p>
          </p:txBody>
        </p:sp>
        <p:sp>
          <p:nvSpPr>
            <p:cNvPr id="6339"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ru-RU"/>
            </a:p>
          </p:txBody>
        </p:sp>
        <p:sp>
          <p:nvSpPr>
            <p:cNvPr id="6340" name="Oval 196"/>
            <p:cNvSpPr>
              <a:spLocks noChangeArrowheads="1"/>
            </p:cNvSpPr>
            <p:nvPr/>
          </p:nvSpPr>
          <p:spPr bwMode="hidden">
            <a:xfrm>
              <a:off x="3255" y="4071"/>
              <a:ext cx="196" cy="106"/>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41" name="Oval 197"/>
            <p:cNvSpPr>
              <a:spLocks noChangeArrowheads="1"/>
            </p:cNvSpPr>
            <p:nvPr/>
          </p:nvSpPr>
          <p:spPr bwMode="hidden">
            <a:xfrm>
              <a:off x="3651" y="3693"/>
              <a:ext cx="196" cy="111"/>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42" name="Oval 198"/>
            <p:cNvSpPr>
              <a:spLocks noChangeArrowheads="1"/>
            </p:cNvSpPr>
            <p:nvPr/>
          </p:nvSpPr>
          <p:spPr bwMode="hidden">
            <a:xfrm>
              <a:off x="4773" y="3705"/>
              <a:ext cx="201" cy="106"/>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ru-RU"/>
            </a:p>
          </p:txBody>
        </p:sp>
        <p:sp>
          <p:nvSpPr>
            <p:cNvPr id="6343" name="Oval 199"/>
            <p:cNvSpPr>
              <a:spLocks noChangeArrowheads="1"/>
            </p:cNvSpPr>
            <p:nvPr/>
          </p:nvSpPr>
          <p:spPr bwMode="hidden">
            <a:xfrm>
              <a:off x="4491" y="4049"/>
              <a:ext cx="196" cy="105"/>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ru-RU"/>
            </a:p>
          </p:txBody>
        </p:sp>
        <p:sp>
          <p:nvSpPr>
            <p:cNvPr id="6344" name="Oval 200"/>
            <p:cNvSpPr>
              <a:spLocks noChangeArrowheads="1"/>
            </p:cNvSpPr>
            <p:nvPr/>
          </p:nvSpPr>
          <p:spPr bwMode="hidden">
            <a:xfrm>
              <a:off x="3989" y="3396"/>
              <a:ext cx="168" cy="96"/>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45" name="Oval 201"/>
            <p:cNvSpPr>
              <a:spLocks noChangeArrowheads="1"/>
            </p:cNvSpPr>
            <p:nvPr/>
          </p:nvSpPr>
          <p:spPr bwMode="hidden">
            <a:xfrm>
              <a:off x="4263" y="3141"/>
              <a:ext cx="167" cy="95"/>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46" name="Oval 202"/>
            <p:cNvSpPr>
              <a:spLocks noChangeArrowheads="1"/>
            </p:cNvSpPr>
            <p:nvPr/>
          </p:nvSpPr>
          <p:spPr bwMode="hidden">
            <a:xfrm>
              <a:off x="5044" y="3418"/>
              <a:ext cx="167" cy="95"/>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ru-RU"/>
            </a:p>
          </p:txBody>
        </p:sp>
        <p:sp>
          <p:nvSpPr>
            <p:cNvPr id="6347" name="Oval 203"/>
            <p:cNvSpPr>
              <a:spLocks noChangeArrowheads="1"/>
            </p:cNvSpPr>
            <p:nvPr/>
          </p:nvSpPr>
          <p:spPr bwMode="hidden">
            <a:xfrm>
              <a:off x="4553" y="2873"/>
              <a:ext cx="156" cy="8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48" name="Oval 204"/>
            <p:cNvSpPr>
              <a:spLocks noChangeArrowheads="1"/>
            </p:cNvSpPr>
            <p:nvPr/>
          </p:nvSpPr>
          <p:spPr bwMode="hidden">
            <a:xfrm>
              <a:off x="5293" y="3116"/>
              <a:ext cx="168" cy="95"/>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49" name="Oval 205"/>
            <p:cNvSpPr>
              <a:spLocks noChangeArrowheads="1"/>
            </p:cNvSpPr>
            <p:nvPr/>
          </p:nvSpPr>
          <p:spPr bwMode="hidden">
            <a:xfrm>
              <a:off x="5497" y="2879"/>
              <a:ext cx="156" cy="89"/>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ru-RU"/>
            </a:p>
          </p:txBody>
        </p:sp>
        <p:sp>
          <p:nvSpPr>
            <p:cNvPr id="6350" name="Oval 206"/>
            <p:cNvSpPr>
              <a:spLocks noChangeArrowheads="1"/>
            </p:cNvSpPr>
            <p:nvPr/>
          </p:nvSpPr>
          <p:spPr bwMode="hidden">
            <a:xfrm>
              <a:off x="4772" y="2673"/>
              <a:ext cx="156" cy="8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51" name="Oval 207"/>
            <p:cNvSpPr>
              <a:spLocks noChangeArrowheads="1"/>
            </p:cNvSpPr>
            <p:nvPr/>
          </p:nvSpPr>
          <p:spPr bwMode="hidden">
            <a:xfrm>
              <a:off x="4966" y="2488"/>
              <a:ext cx="156" cy="84"/>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52" name="Oval 208"/>
            <p:cNvSpPr>
              <a:spLocks noChangeArrowheads="1"/>
            </p:cNvSpPr>
            <p:nvPr/>
          </p:nvSpPr>
          <p:spPr bwMode="hidden">
            <a:xfrm>
              <a:off x="5444" y="2052"/>
              <a:ext cx="134" cy="7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53" name="Oval 209"/>
            <p:cNvSpPr>
              <a:spLocks noChangeArrowheads="1"/>
            </p:cNvSpPr>
            <p:nvPr/>
          </p:nvSpPr>
          <p:spPr bwMode="hidden">
            <a:xfrm>
              <a:off x="5161" y="2314"/>
              <a:ext cx="140" cy="7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54" name="Oval 210"/>
            <p:cNvSpPr>
              <a:spLocks noChangeArrowheads="1"/>
            </p:cNvSpPr>
            <p:nvPr/>
          </p:nvSpPr>
          <p:spPr bwMode="hidden">
            <a:xfrm>
              <a:off x="5318" y="2176"/>
              <a:ext cx="134" cy="61"/>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55" name="Oval 211"/>
            <p:cNvSpPr>
              <a:spLocks noChangeArrowheads="1"/>
            </p:cNvSpPr>
            <p:nvPr/>
          </p:nvSpPr>
          <p:spPr bwMode="hidden">
            <a:xfrm>
              <a:off x="5581" y="1933"/>
              <a:ext cx="128" cy="61"/>
            </a:xfrm>
            <a:prstGeom prst="ellipse">
              <a:avLst/>
            </a:prstGeom>
            <a:gradFill rotWithShape="0">
              <a:gsLst>
                <a:gs pos="0">
                  <a:schemeClr val="accent2"/>
                </a:gs>
                <a:gs pos="100000">
                  <a:schemeClr val="accent2">
                    <a:gamma/>
                    <a:shade val="57647"/>
                    <a:invGamma/>
                  </a:schemeClr>
                </a:gs>
              </a:gsLst>
              <a:lin ang="2700000" scaled="1"/>
            </a:gradFill>
            <a:ln w="9525">
              <a:noFill/>
              <a:round/>
              <a:headEnd/>
              <a:tailEnd/>
            </a:ln>
            <a:effectLst/>
          </p:spPr>
          <p:txBody>
            <a:bodyPr/>
            <a:lstStyle/>
            <a:p>
              <a:endParaRPr lang="ru-RU"/>
            </a:p>
          </p:txBody>
        </p:sp>
        <p:sp>
          <p:nvSpPr>
            <p:cNvPr id="6356" name="Oval 212"/>
            <p:cNvSpPr>
              <a:spLocks noChangeArrowheads="1"/>
            </p:cNvSpPr>
            <p:nvPr/>
          </p:nvSpPr>
          <p:spPr bwMode="hidden">
            <a:xfrm>
              <a:off x="5689" y="1811"/>
              <a:ext cx="128" cy="61"/>
            </a:xfrm>
            <a:prstGeom prst="ellipse">
              <a:avLst/>
            </a:prstGeom>
            <a:gradFill rotWithShape="0">
              <a:gsLst>
                <a:gs pos="0">
                  <a:schemeClr val="accent2"/>
                </a:gs>
                <a:gs pos="100000">
                  <a:schemeClr val="accent2">
                    <a:gamma/>
                    <a:shade val="57647"/>
                    <a:invGamma/>
                  </a:schemeClr>
                </a:gs>
              </a:gsLst>
              <a:lin ang="2700000" scaled="1"/>
            </a:gradFill>
            <a:ln w="9525">
              <a:noFill/>
              <a:round/>
              <a:headEnd/>
              <a:tailEnd/>
            </a:ln>
            <a:effectLst/>
          </p:spPr>
          <p:txBody>
            <a:bodyPr/>
            <a:lstStyle/>
            <a:p>
              <a:endParaRPr lang="ru-RU"/>
            </a:p>
          </p:txBody>
        </p:sp>
        <p:sp>
          <p:nvSpPr>
            <p:cNvPr id="6357" name="Oval 213"/>
            <p:cNvSpPr>
              <a:spLocks noChangeArrowheads="1"/>
            </p:cNvSpPr>
            <p:nvPr/>
          </p:nvSpPr>
          <p:spPr bwMode="hidden">
            <a:xfrm>
              <a:off x="5663" y="2680"/>
              <a:ext cx="156" cy="8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ru-RU"/>
            </a:p>
          </p:txBody>
        </p:sp>
        <p:sp>
          <p:nvSpPr>
            <p:cNvPr id="6358"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ru-RU"/>
            </a:p>
          </p:txBody>
        </p:sp>
        <p:sp>
          <p:nvSpPr>
            <p:cNvPr id="6359"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ru-RU"/>
            </a:p>
          </p:txBody>
        </p:sp>
        <p:sp>
          <p:nvSpPr>
            <p:cNvPr id="6360"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ru-RU"/>
            </a:p>
          </p:txBody>
        </p:sp>
        <p:sp>
          <p:nvSpPr>
            <p:cNvPr id="6361" name="Oval 217"/>
            <p:cNvSpPr>
              <a:spLocks noChangeArrowheads="1"/>
            </p:cNvSpPr>
            <p:nvPr/>
          </p:nvSpPr>
          <p:spPr bwMode="hidden">
            <a:xfrm>
              <a:off x="5624" y="4010"/>
              <a:ext cx="201" cy="106"/>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ru-RU"/>
            </a:p>
          </p:txBody>
        </p:sp>
      </p:grpSp>
      <p:sp>
        <p:nvSpPr>
          <p:cNvPr id="6362" name="Rectangle 218"/>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D45302A2-62D5-4C36-B14D-4F4834B68454}" type="slidenum">
              <a:rPr lang="ru-RU" smtClean="0"/>
              <a:pPr/>
              <a:t>‹#›</a:t>
            </a:fld>
            <a:endParaRPr lang="ru-RU"/>
          </a:p>
        </p:txBody>
      </p:sp>
      <p:sp>
        <p:nvSpPr>
          <p:cNvPr id="6363" name="Rectangle 2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ru-RU"/>
          </a:p>
        </p:txBody>
      </p:sp>
      <p:sp>
        <p:nvSpPr>
          <p:cNvPr id="6364" name="Rectangle 220"/>
          <p:cNvSpPr>
            <a:spLocks noGrp="1" noChangeArrowheads="1"/>
          </p:cNvSpPr>
          <p:nvPr>
            <p:ph type="ftr" sz="quarter" idx="3"/>
          </p:nvPr>
        </p:nvSpPr>
        <p:spPr bwMode="auto">
          <a:xfrm>
            <a:off x="31242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ru-RU"/>
          </a:p>
        </p:txBody>
      </p:sp>
      <p:sp>
        <p:nvSpPr>
          <p:cNvPr id="6365" name="Rectangle 221"/>
          <p:cNvSpPr>
            <a:spLocks noGrp="1" noChangeArrowheads="1"/>
          </p:cNvSpPr>
          <p:nvPr>
            <p:ph type="body" idx="1"/>
          </p:nvPr>
        </p:nvSpPr>
        <p:spPr bwMode="auto">
          <a:xfrm>
            <a:off x="457200" y="1600200"/>
            <a:ext cx="8229600" cy="4533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6366" name="Rectangle 22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Tree>
  </p:cSld>
  <p:clrMap bg1="dk1" tx1="lt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ransition spd="med">
    <p:wipe dir="d"/>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chemeClr val="hlink"/>
        </a:buClr>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folHlink"/>
        </a:buClr>
        <a:buSzPct val="5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Font typeface="Wingdings" pitchFamily="2" charset="2"/>
        <a:buBlip>
          <a:blip r:embed="rId13"/>
        </a:buBlip>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folHlink"/>
        </a:buClr>
        <a:buSzPct val="5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4716463" y="5345113"/>
            <a:ext cx="4427537" cy="1512887"/>
            <a:chOff x="2971" y="3367"/>
            <a:chExt cx="2789" cy="953"/>
          </a:xfrm>
        </p:grpSpPr>
        <p:sp>
          <p:nvSpPr>
            <p:cNvPr id="9219"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ru-RU"/>
            </a:p>
          </p:txBody>
        </p:sp>
        <p:sp>
          <p:nvSpPr>
            <p:cNvPr id="9220"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21"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22"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23"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24"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25"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26"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27"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28"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29"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30"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31"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32"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sp>
          <p:nvSpPr>
            <p:cNvPr id="9233"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ru-RU"/>
            </a:p>
          </p:txBody>
        </p:sp>
      </p:grpSp>
      <p:sp>
        <p:nvSpPr>
          <p:cNvPr id="9234"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9235"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fld id="{5B106E36-FD25-4E2D-B0AA-010F637433A0}" type="datetimeFigureOut">
              <a:rPr lang="ru-RU" smtClean="0"/>
              <a:pPr/>
              <a:t>05.11.2018</a:t>
            </a:fld>
            <a:endParaRPr lang="ru-RU"/>
          </a:p>
        </p:txBody>
      </p:sp>
      <p:sp>
        <p:nvSpPr>
          <p:cNvPr id="9236"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ru-RU"/>
          </a:p>
        </p:txBody>
      </p:sp>
      <p:sp>
        <p:nvSpPr>
          <p:cNvPr id="9237"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725C68B6-61C2-468F-89AB-4B9F7531AA68}" type="slidenum">
              <a:rPr lang="ru-RU" smtClean="0"/>
              <a:pPr/>
              <a:t>‹#›</a:t>
            </a:fld>
            <a:endParaRPr lang="ru-RU"/>
          </a:p>
        </p:txBody>
      </p:sp>
      <p:sp>
        <p:nvSpPr>
          <p:cNvPr id="923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D45302A2-62D5-4C36-B14D-4F4834B6845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ransition spd="med">
    <p:wipe dir="d"/>
  </p:transition>
  <p:timing>
    <p:tnLst>
      <p:par>
        <p:cTn id="1" dur="indefinite" restart="never" nodeType="tmRoot"/>
      </p:par>
    </p:tnLst>
  </p:timing>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8.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8.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8.xml"/><Relationship Id="rId1" Type="http://schemas.openxmlformats.org/officeDocument/2006/relationships/vmlDrawing" Target="../drawings/vmlDrawing1.vml"/><Relationship Id="rId5" Type="http://schemas.openxmlformats.org/officeDocument/2006/relationships/image" Target="../media/image18.png"/><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8.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8.xml"/><Relationship Id="rId1" Type="http://schemas.openxmlformats.org/officeDocument/2006/relationships/tags" Target="../tags/tag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8.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8.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8.xml"/><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060848"/>
            <a:ext cx="9144000" cy="1569660"/>
          </a:xfrm>
          <a:prstGeom prst="rect">
            <a:avLst/>
          </a:prstGeom>
          <a:noFill/>
        </p:spPr>
        <p:txBody>
          <a:bodyPr wrap="square" rtlCol="0">
            <a:spAutoFit/>
          </a:bodyPr>
          <a:lstStyle/>
          <a:p>
            <a:pPr algn="ctr"/>
            <a:r>
              <a:rPr lang="ru-RU" sz="3200" dirty="0" smtClean="0">
                <a:ln w="6350">
                  <a:solidFill>
                    <a:schemeClr val="tx1"/>
                  </a:solidFill>
                </a:ln>
                <a:solidFill>
                  <a:schemeClr val="accent1">
                    <a:lumMod val="60000"/>
                    <a:lumOff val="40000"/>
                  </a:schemeClr>
                </a:solidFill>
                <a:latin typeface="Monotype Corsiva" pitchFamily="66" charset="0"/>
              </a:rPr>
              <a:t>Исследовательская работа по физической культуре   </a:t>
            </a:r>
          </a:p>
          <a:p>
            <a:pPr algn="ctr"/>
            <a:r>
              <a:rPr lang="ru-RU" sz="3200" dirty="0" smtClean="0">
                <a:ln w="6350">
                  <a:solidFill>
                    <a:schemeClr val="tx1"/>
                  </a:solidFill>
                </a:ln>
                <a:solidFill>
                  <a:schemeClr val="accent1">
                    <a:lumMod val="60000"/>
                    <a:lumOff val="40000"/>
                  </a:schemeClr>
                </a:solidFill>
                <a:latin typeface="Monotype Corsiva" pitchFamily="66" charset="0"/>
              </a:rPr>
              <a:t>«Роль физических упражнений </a:t>
            </a:r>
          </a:p>
          <a:p>
            <a:pPr algn="ctr"/>
            <a:r>
              <a:rPr lang="ru-RU" sz="3200" dirty="0" smtClean="0">
                <a:ln w="6350">
                  <a:solidFill>
                    <a:schemeClr val="tx1"/>
                  </a:solidFill>
                </a:ln>
                <a:solidFill>
                  <a:schemeClr val="accent1">
                    <a:lumMod val="60000"/>
                    <a:lumOff val="40000"/>
                  </a:schemeClr>
                </a:solidFill>
                <a:latin typeface="Monotype Corsiva" pitchFamily="66" charset="0"/>
              </a:rPr>
              <a:t>в  формировании осанки школьников»</a:t>
            </a:r>
            <a:endParaRPr lang="ru-RU" sz="3200" dirty="0">
              <a:ln w="6350">
                <a:solidFill>
                  <a:schemeClr val="tx1"/>
                </a:solidFill>
              </a:ln>
              <a:solidFill>
                <a:schemeClr val="accent1">
                  <a:lumMod val="60000"/>
                  <a:lumOff val="40000"/>
                </a:schemeClr>
              </a:solidFill>
              <a:latin typeface="Monotype Corsiva" pitchFamily="66" charset="0"/>
            </a:endParaRPr>
          </a:p>
        </p:txBody>
      </p:sp>
      <p:sp>
        <p:nvSpPr>
          <p:cNvPr id="5" name="TextBox 4"/>
          <p:cNvSpPr txBox="1"/>
          <p:nvPr/>
        </p:nvSpPr>
        <p:spPr>
          <a:xfrm>
            <a:off x="5076056" y="4293096"/>
            <a:ext cx="3960440" cy="2308324"/>
          </a:xfrm>
          <a:prstGeom prst="rect">
            <a:avLst/>
          </a:prstGeom>
          <a:noFill/>
        </p:spPr>
        <p:txBody>
          <a:bodyPr wrap="square" rtlCol="0">
            <a:spAutoFit/>
          </a:bodyPr>
          <a:lstStyle/>
          <a:p>
            <a:pPr algn="r"/>
            <a:r>
              <a:rPr lang="ru-RU" b="0" dirty="0" smtClean="0">
                <a:latin typeface="Monotype Corsiva" pitchFamily="66" charset="0"/>
              </a:rPr>
              <a:t>Выполнила:</a:t>
            </a:r>
            <a:endParaRPr lang="ru-RU" b="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r"/>
            <a:r>
              <a:rPr lang="ru-RU" b="0" dirty="0" smtClean="0">
                <a:latin typeface="Monotype Corsiva" pitchFamily="66" charset="0"/>
              </a:rPr>
              <a:t>Шарафутдинова Василя,</a:t>
            </a:r>
          </a:p>
          <a:p>
            <a:pPr algn="r"/>
            <a:r>
              <a:rPr lang="ru-RU" b="0" dirty="0">
                <a:latin typeface="Monotype Corsiva" pitchFamily="66" charset="0"/>
              </a:rPr>
              <a:t>у</a:t>
            </a:r>
            <a:r>
              <a:rPr lang="ru-RU" b="0" dirty="0" smtClean="0">
                <a:latin typeface="Monotype Corsiva" pitchFamily="66" charset="0"/>
              </a:rPr>
              <a:t>ченица </a:t>
            </a:r>
            <a:r>
              <a:rPr lang="ru-RU" b="0" dirty="0" smtClean="0">
                <a:latin typeface="Monotype Corsiva" pitchFamily="66" charset="0"/>
              </a:rPr>
              <a:t>9 </a:t>
            </a:r>
            <a:r>
              <a:rPr lang="ru-RU" b="0" dirty="0" smtClean="0">
                <a:latin typeface="Monotype Corsiva" pitchFamily="66" charset="0"/>
              </a:rPr>
              <a:t>класса</a:t>
            </a:r>
            <a:endParaRPr lang="ru-RU" b="0" dirty="0" smtClean="0">
              <a:latin typeface="Monotype Corsiva" pitchFamily="66" charset="0"/>
            </a:endParaRPr>
          </a:p>
          <a:p>
            <a:pPr algn="r"/>
            <a:r>
              <a:rPr lang="ru-RU" sz="2400" b="0" dirty="0" smtClean="0">
                <a:latin typeface="Monotype Corsiva" pitchFamily="66" charset="0"/>
              </a:rPr>
              <a:t> Проверила: учитель физической культуры </a:t>
            </a:r>
            <a:r>
              <a:rPr lang="ru-RU" sz="2400" b="0" dirty="0" err="1" smtClean="0">
                <a:latin typeface="Monotype Corsiva" pitchFamily="66" charset="0"/>
              </a:rPr>
              <a:t>Бедункович</a:t>
            </a:r>
            <a:r>
              <a:rPr lang="ru-RU" sz="2400" b="0" dirty="0" smtClean="0">
                <a:latin typeface="Monotype Corsiva" pitchFamily="66" charset="0"/>
              </a:rPr>
              <a:t> Марина Николаевна</a:t>
            </a:r>
            <a:endParaRPr lang="ru-RU" sz="2400" b="0" dirty="0" smtClean="0">
              <a:latin typeface="Monotype Corsiva" pitchFamily="66" charset="0"/>
            </a:endParaRPr>
          </a:p>
        </p:txBody>
      </p:sp>
      <p:sp>
        <p:nvSpPr>
          <p:cNvPr id="6" name="Прямоугольник 5"/>
          <p:cNvSpPr/>
          <p:nvPr/>
        </p:nvSpPr>
        <p:spPr>
          <a:xfrm>
            <a:off x="323528" y="188640"/>
            <a:ext cx="8424936" cy="1200329"/>
          </a:xfrm>
          <a:prstGeom prst="rect">
            <a:avLst/>
          </a:prstGeom>
        </p:spPr>
        <p:txBody>
          <a:bodyPr wrap="square">
            <a:spAutoFit/>
          </a:bodyPr>
          <a:lstStyle/>
          <a:p>
            <a:pPr algn="ctr"/>
            <a:r>
              <a:rPr lang="ru-RU" dirty="0" smtClean="0">
                <a:latin typeface="Monotype Corsiva" pitchFamily="66" charset="0"/>
              </a:rPr>
              <a:t>Муниципальное казённое общеобразовательное учреждение</a:t>
            </a:r>
          </a:p>
          <a:p>
            <a:pPr algn="ctr"/>
            <a:r>
              <a:rPr lang="ru-RU" dirty="0" smtClean="0">
                <a:latin typeface="Monotype Corsiva" pitchFamily="66" charset="0"/>
              </a:rPr>
              <a:t>«Владимировская средняя школа»</a:t>
            </a:r>
          </a:p>
          <a:p>
            <a:pPr algn="ctr"/>
            <a:r>
              <a:rPr lang="ru-RU" dirty="0" smtClean="0">
                <a:latin typeface="Monotype Corsiva" pitchFamily="66" charset="0"/>
              </a:rPr>
              <a:t>Убинского района Новосибирской области</a:t>
            </a:r>
          </a:p>
        </p:txBody>
      </p:sp>
    </p:spTree>
  </p:cSld>
  <p:clrMapOvr>
    <a:masterClrMapping/>
  </p:clrMapOvr>
  <mc:AlternateContent xmlns:mc="http://schemas.openxmlformats.org/markup-compatibility/2006">
    <mc:Choice xmlns:p14="http://schemas.microsoft.com/office/powerpoint/2010/main" Requires="p14">
      <p:transition spd="slow" p14:dur="1300" advTm="4816">
        <p14:pan dir="u"/>
      </p:transition>
    </mc:Choice>
    <mc:Fallback>
      <p:transition spd="slow" advTm="4816">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182563"/>
            <a:ext cx="7772400" cy="579437"/>
          </a:xfrm>
        </p:spPr>
        <p:txBody>
          <a:bodyPr>
            <a:normAutofit fontScale="90000"/>
          </a:bodyPr>
          <a:lstStyle/>
          <a:p>
            <a:r>
              <a:rPr kumimoji="1" lang="ru-RU" sz="3600" b="1" kern="1200" dirty="0">
                <a:latin typeface="Times New Roman" pitchFamily="18" charset="0"/>
                <a:cs typeface="Times New Roman" pitchFamily="18" charset="0"/>
              </a:rPr>
              <a:t>Разновидности нарушений осанки</a:t>
            </a:r>
          </a:p>
        </p:txBody>
      </p:sp>
      <p:sp>
        <p:nvSpPr>
          <p:cNvPr id="8249" name="Text Box 57"/>
          <p:cNvSpPr txBox="1">
            <a:spLocks noChangeArrowheads="1"/>
          </p:cNvSpPr>
          <p:nvPr/>
        </p:nvSpPr>
        <p:spPr bwMode="auto">
          <a:xfrm>
            <a:off x="381000" y="762000"/>
            <a:ext cx="8382000" cy="366713"/>
          </a:xfrm>
          <a:prstGeom prst="rect">
            <a:avLst/>
          </a:prstGeom>
          <a:noFill/>
          <a:ln w="9525">
            <a:noFill/>
            <a:miter lim="800000"/>
            <a:headEnd/>
            <a:tailEnd/>
          </a:ln>
          <a:effectLst/>
        </p:spPr>
        <p:txBody>
          <a:bodyPr>
            <a:spAutoFit/>
          </a:bodyPr>
          <a:lstStyle/>
          <a:p>
            <a:pPr algn="ctr">
              <a:spcBef>
                <a:spcPct val="50000"/>
              </a:spcBef>
            </a:pPr>
            <a:r>
              <a:rPr kumimoji="0" lang="ru-RU" sz="1800" dirty="0"/>
              <a:t>Нарушение </a:t>
            </a:r>
            <a:r>
              <a:rPr kumimoji="0" lang="ru-RU" sz="1800" dirty="0" smtClean="0"/>
              <a:t>осанки - это </a:t>
            </a:r>
            <a:r>
              <a:rPr kumimoji="0" lang="ru-RU" sz="1800" dirty="0"/>
              <a:t>отклонения в положении позвоночника.</a:t>
            </a:r>
          </a:p>
        </p:txBody>
      </p:sp>
      <p:pic>
        <p:nvPicPr>
          <p:cNvPr id="8250" name="Picture 58"/>
          <p:cNvPicPr>
            <a:picLocks noChangeAspect="1" noChangeArrowheads="1"/>
          </p:cNvPicPr>
          <p:nvPr/>
        </p:nvPicPr>
        <p:blipFill>
          <a:blip r:embed="rId2" cstate="print"/>
          <a:srcRect/>
          <a:stretch>
            <a:fillRect/>
          </a:stretch>
        </p:blipFill>
        <p:spPr bwMode="auto">
          <a:xfrm>
            <a:off x="990600" y="3276600"/>
            <a:ext cx="1322388" cy="2286000"/>
          </a:xfrm>
          <a:prstGeom prst="rect">
            <a:avLst/>
          </a:prstGeom>
          <a:noFill/>
        </p:spPr>
      </p:pic>
      <p:sp>
        <p:nvSpPr>
          <p:cNvPr id="8253" name="Text Box 61"/>
          <p:cNvSpPr txBox="1">
            <a:spLocks noChangeArrowheads="1"/>
          </p:cNvSpPr>
          <p:nvPr/>
        </p:nvSpPr>
        <p:spPr bwMode="auto">
          <a:xfrm>
            <a:off x="304800" y="1143000"/>
            <a:ext cx="8077200" cy="2116138"/>
          </a:xfrm>
          <a:prstGeom prst="rect">
            <a:avLst/>
          </a:prstGeom>
          <a:noFill/>
          <a:ln w="9525">
            <a:solidFill>
              <a:schemeClr val="tx2"/>
            </a:solidFill>
            <a:miter lim="800000"/>
            <a:headEnd/>
            <a:tailEnd/>
          </a:ln>
          <a:effectLst/>
        </p:spPr>
        <p:txBody>
          <a:bodyPr>
            <a:spAutoFit/>
          </a:bodyPr>
          <a:lstStyle/>
          <a:p>
            <a:pPr algn="just">
              <a:spcBef>
                <a:spcPct val="50000"/>
              </a:spcBef>
            </a:pPr>
            <a:r>
              <a:rPr kumimoji="0" lang="ru-RU" sz="1800" i="1" dirty="0">
                <a:solidFill>
                  <a:srgbClr val="FF0000"/>
                </a:solidFill>
                <a:cs typeface="Times New Roman" pitchFamily="18" charset="0"/>
              </a:rPr>
              <a:t>Круглая спина:</a:t>
            </a:r>
            <a:r>
              <a:rPr kumimoji="0" lang="ru-RU" sz="1800" i="1" dirty="0">
                <a:solidFill>
                  <a:srgbClr val="000000"/>
                </a:solidFill>
                <a:cs typeface="Times New Roman" pitchFamily="18" charset="0"/>
              </a:rPr>
              <a:t> </a:t>
            </a:r>
            <a:r>
              <a:rPr kumimoji="0" lang="ru-RU" sz="1800" dirty="0">
                <a:solidFill>
                  <a:srgbClr val="000000"/>
                </a:solidFill>
                <a:cs typeface="Times New Roman" pitchFamily="18" charset="0"/>
              </a:rPr>
              <a:t>увеличен грудной кифоз и несколько уменьшен поясничный лордоз. Это состояние называется сутулостью.</a:t>
            </a:r>
            <a:endParaRPr kumimoji="0" lang="ru-RU" sz="1800" dirty="0">
              <a:cs typeface="Times New Roman" pitchFamily="18" charset="0"/>
            </a:endParaRPr>
          </a:p>
          <a:p>
            <a:pPr algn="just">
              <a:spcBef>
                <a:spcPct val="50000"/>
              </a:spcBef>
            </a:pPr>
            <a:r>
              <a:rPr kumimoji="0" lang="ru-RU" sz="1800" i="1" dirty="0">
                <a:solidFill>
                  <a:srgbClr val="FF0000"/>
                </a:solidFill>
                <a:cs typeface="Times New Roman" pitchFamily="18" charset="0"/>
              </a:rPr>
              <a:t>Плоская спина</a:t>
            </a:r>
            <a:r>
              <a:rPr kumimoji="0" lang="ru-RU" sz="1800" i="1" dirty="0">
                <a:solidFill>
                  <a:srgbClr val="000000"/>
                </a:solidFill>
                <a:cs typeface="Times New Roman" pitchFamily="18" charset="0"/>
              </a:rPr>
              <a:t>: </a:t>
            </a:r>
            <a:r>
              <a:rPr kumimoji="0" lang="ru-RU" sz="1800" dirty="0">
                <a:solidFill>
                  <a:srgbClr val="000000"/>
                </a:solidFill>
                <a:cs typeface="Times New Roman" pitchFamily="18" charset="0"/>
              </a:rPr>
              <a:t>грудной и поясничный изгибы уменьшены, амортизационная способность позвоночника снижена.</a:t>
            </a:r>
            <a:endParaRPr kumimoji="0" lang="ru-RU" sz="1800" dirty="0">
              <a:cs typeface="Times New Roman" pitchFamily="18" charset="0"/>
            </a:endParaRPr>
          </a:p>
          <a:p>
            <a:pPr algn="ctr">
              <a:spcBef>
                <a:spcPct val="50000"/>
              </a:spcBef>
            </a:pPr>
            <a:r>
              <a:rPr kumimoji="0" lang="ru-RU" sz="1800" i="1" dirty="0">
                <a:solidFill>
                  <a:srgbClr val="FF0000"/>
                </a:solidFill>
                <a:cs typeface="Times New Roman" pitchFamily="18" charset="0"/>
              </a:rPr>
              <a:t>Седлообразная (</a:t>
            </a:r>
            <a:r>
              <a:rPr kumimoji="0" lang="ru-RU" sz="1800" i="1" dirty="0" err="1">
                <a:solidFill>
                  <a:srgbClr val="FF0000"/>
                </a:solidFill>
                <a:cs typeface="Times New Roman" pitchFamily="18" charset="0"/>
              </a:rPr>
              <a:t>кругловогнутая</a:t>
            </a:r>
            <a:r>
              <a:rPr kumimoji="0" lang="ru-RU" sz="1800" i="1" dirty="0">
                <a:solidFill>
                  <a:srgbClr val="FF0000"/>
                </a:solidFill>
                <a:cs typeface="Times New Roman" pitchFamily="18" charset="0"/>
              </a:rPr>
              <a:t>) спина:</a:t>
            </a:r>
            <a:r>
              <a:rPr kumimoji="0" lang="ru-RU" sz="1800" i="1" dirty="0">
                <a:solidFill>
                  <a:srgbClr val="000000"/>
                </a:solidFill>
                <a:cs typeface="Times New Roman" pitchFamily="18" charset="0"/>
              </a:rPr>
              <a:t> </a:t>
            </a:r>
            <a:r>
              <a:rPr kumimoji="0" lang="ru-RU" sz="1800" dirty="0">
                <a:solidFill>
                  <a:srgbClr val="000000"/>
                </a:solidFill>
                <a:cs typeface="Times New Roman" pitchFamily="18" charset="0"/>
              </a:rPr>
              <a:t>увеличены грудной кифоз и поясничный лордоз, живот выпячен</a:t>
            </a:r>
            <a:r>
              <a:rPr kumimoji="0" lang="ru-RU" dirty="0">
                <a:solidFill>
                  <a:srgbClr val="000000"/>
                </a:solidFill>
              </a:rPr>
              <a:t>.</a:t>
            </a:r>
            <a:r>
              <a:rPr kumimoji="0" lang="ru-RU" dirty="0"/>
              <a:t> </a:t>
            </a:r>
          </a:p>
        </p:txBody>
      </p:sp>
      <p:pic>
        <p:nvPicPr>
          <p:cNvPr id="8254" name="Picture 62"/>
          <p:cNvPicPr>
            <a:picLocks noChangeAspect="1" noChangeArrowheads="1"/>
          </p:cNvPicPr>
          <p:nvPr/>
        </p:nvPicPr>
        <p:blipFill>
          <a:blip r:embed="rId3" cstate="print"/>
          <a:srcRect/>
          <a:stretch>
            <a:fillRect/>
          </a:stretch>
        </p:blipFill>
        <p:spPr bwMode="auto">
          <a:xfrm>
            <a:off x="3505200" y="3276600"/>
            <a:ext cx="1066800" cy="2362200"/>
          </a:xfrm>
          <a:prstGeom prst="rect">
            <a:avLst/>
          </a:prstGeom>
          <a:noFill/>
        </p:spPr>
      </p:pic>
      <p:pic>
        <p:nvPicPr>
          <p:cNvPr id="8256" name="Picture 64"/>
          <p:cNvPicPr>
            <a:picLocks noChangeAspect="1" noChangeArrowheads="1"/>
          </p:cNvPicPr>
          <p:nvPr/>
        </p:nvPicPr>
        <p:blipFill>
          <a:blip r:embed="rId4" cstate="print"/>
          <a:srcRect/>
          <a:stretch>
            <a:fillRect/>
          </a:stretch>
        </p:blipFill>
        <p:spPr bwMode="auto">
          <a:xfrm>
            <a:off x="6248400" y="3352800"/>
            <a:ext cx="762000" cy="2362200"/>
          </a:xfrm>
          <a:prstGeom prst="rect">
            <a:avLst/>
          </a:prstGeom>
          <a:noFill/>
        </p:spPr>
      </p:pic>
      <p:sp>
        <p:nvSpPr>
          <p:cNvPr id="8258" name="Text Box 66"/>
          <p:cNvSpPr txBox="1">
            <a:spLocks noChangeArrowheads="1"/>
          </p:cNvSpPr>
          <p:nvPr/>
        </p:nvSpPr>
        <p:spPr bwMode="auto">
          <a:xfrm>
            <a:off x="533400" y="5867400"/>
            <a:ext cx="2667000" cy="366713"/>
          </a:xfrm>
          <a:prstGeom prst="rect">
            <a:avLst/>
          </a:prstGeom>
          <a:noFill/>
          <a:ln w="9525">
            <a:noFill/>
            <a:miter lim="800000"/>
            <a:headEnd/>
            <a:tailEnd/>
          </a:ln>
          <a:effectLst/>
        </p:spPr>
        <p:txBody>
          <a:bodyPr>
            <a:spAutoFit/>
          </a:bodyPr>
          <a:lstStyle/>
          <a:p>
            <a:pPr algn="ctr">
              <a:spcBef>
                <a:spcPct val="50000"/>
              </a:spcBef>
            </a:pPr>
            <a:r>
              <a:rPr kumimoji="0" lang="ru-RU" sz="1800" i="1">
                <a:solidFill>
                  <a:srgbClr val="000000"/>
                </a:solidFill>
                <a:cs typeface="Times New Roman" pitchFamily="18" charset="0"/>
              </a:rPr>
              <a:t>Круглая спина</a:t>
            </a:r>
            <a:r>
              <a:rPr kumimoji="0" lang="ru-RU" sz="1800"/>
              <a:t> </a:t>
            </a:r>
          </a:p>
        </p:txBody>
      </p:sp>
      <p:sp>
        <p:nvSpPr>
          <p:cNvPr id="8259" name="Text Box 67"/>
          <p:cNvSpPr txBox="1">
            <a:spLocks noChangeArrowheads="1"/>
          </p:cNvSpPr>
          <p:nvPr/>
        </p:nvSpPr>
        <p:spPr bwMode="auto">
          <a:xfrm>
            <a:off x="5715000" y="5943600"/>
            <a:ext cx="2819400" cy="366713"/>
          </a:xfrm>
          <a:prstGeom prst="rect">
            <a:avLst/>
          </a:prstGeom>
          <a:noFill/>
          <a:ln w="9525">
            <a:noFill/>
            <a:miter lim="800000"/>
            <a:headEnd/>
            <a:tailEnd/>
          </a:ln>
          <a:effectLst/>
        </p:spPr>
        <p:txBody>
          <a:bodyPr>
            <a:spAutoFit/>
          </a:bodyPr>
          <a:lstStyle/>
          <a:p>
            <a:pPr algn="ctr">
              <a:spcBef>
                <a:spcPct val="50000"/>
              </a:spcBef>
            </a:pPr>
            <a:r>
              <a:rPr kumimoji="0" lang="ru-RU" sz="1800" i="1">
                <a:solidFill>
                  <a:srgbClr val="000000"/>
                </a:solidFill>
              </a:rPr>
              <a:t>Кругловогнутая </a:t>
            </a:r>
            <a:r>
              <a:rPr kumimoji="0" lang="ru-RU" sz="1800" i="1">
                <a:solidFill>
                  <a:srgbClr val="000000"/>
                </a:solidFill>
                <a:cs typeface="Times New Roman" pitchFamily="18" charset="0"/>
              </a:rPr>
              <a:t>спина</a:t>
            </a:r>
            <a:r>
              <a:rPr kumimoji="0" lang="ru-RU" sz="1800"/>
              <a:t> </a:t>
            </a:r>
          </a:p>
        </p:txBody>
      </p:sp>
      <p:sp>
        <p:nvSpPr>
          <p:cNvPr id="8260" name="Text Box 68"/>
          <p:cNvSpPr txBox="1">
            <a:spLocks noChangeArrowheads="1"/>
          </p:cNvSpPr>
          <p:nvPr/>
        </p:nvSpPr>
        <p:spPr bwMode="auto">
          <a:xfrm>
            <a:off x="2819400" y="5861050"/>
            <a:ext cx="2819400" cy="366713"/>
          </a:xfrm>
          <a:prstGeom prst="rect">
            <a:avLst/>
          </a:prstGeom>
          <a:noFill/>
          <a:ln w="9525">
            <a:noFill/>
            <a:miter lim="800000"/>
            <a:headEnd/>
            <a:tailEnd/>
          </a:ln>
          <a:effectLst/>
        </p:spPr>
        <p:txBody>
          <a:bodyPr>
            <a:spAutoFit/>
          </a:bodyPr>
          <a:lstStyle/>
          <a:p>
            <a:pPr algn="ctr">
              <a:spcBef>
                <a:spcPct val="50000"/>
              </a:spcBef>
            </a:pPr>
            <a:r>
              <a:rPr kumimoji="0" lang="ru-RU" sz="1800" i="1">
                <a:solidFill>
                  <a:srgbClr val="000000"/>
                </a:solidFill>
              </a:rPr>
              <a:t>Плоская спина</a:t>
            </a:r>
            <a:r>
              <a:rPr kumimoji="0" lang="ru-RU" sz="1800"/>
              <a:t> </a:t>
            </a:r>
          </a:p>
        </p:txBody>
      </p:sp>
    </p:spTree>
  </p:cSld>
  <p:clrMapOvr>
    <a:masterClrMapping/>
  </p:clrMapOvr>
  <mc:AlternateContent xmlns:mc="http://schemas.openxmlformats.org/markup-compatibility/2006">
    <mc:Choice xmlns:p14="http://schemas.microsoft.com/office/powerpoint/2010/main" Requires="p14">
      <p:transition spd="slow" p14:dur="1600" advTm="5544">
        <p:blinds dir="vert"/>
      </p:transition>
    </mc:Choice>
    <mc:Fallback>
      <p:transition spd="slow" advTm="5544">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8249"/>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8253"/>
                                        </p:tgtEl>
                                        <p:attrNameLst>
                                          <p:attrName>style.visibility</p:attrName>
                                        </p:attrNameLst>
                                      </p:cBhvr>
                                      <p:to>
                                        <p:strVal val="visible"/>
                                      </p:to>
                                    </p:se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250"/>
                                        </p:tgtEl>
                                        <p:attrNameLst>
                                          <p:attrName>style.visibility</p:attrName>
                                        </p:attrNameLst>
                                      </p:cBhvr>
                                      <p:to>
                                        <p:strVal val="visible"/>
                                      </p:to>
                                    </p:set>
                                    <p:animEffect transition="in" filter="wipe(left)">
                                      <p:cBhvr>
                                        <p:cTn id="13" dur="500"/>
                                        <p:tgtEl>
                                          <p:spTgt spid="8250"/>
                                        </p:tgtEl>
                                      </p:cBhvr>
                                    </p:animEffect>
                                  </p:childTnLst>
                                </p:cTn>
                              </p:par>
                            </p:childTnLst>
                          </p:cTn>
                        </p:par>
                        <p:par>
                          <p:cTn id="14" fill="hold">
                            <p:stCondLst>
                              <p:cond delay="1500"/>
                            </p:stCondLst>
                            <p:childTnLst>
                              <p:par>
                                <p:cTn id="15" presetID="1" presetClass="entr" presetSubtype="0" fill="hold" grpId="0" nodeType="afterEffect">
                                  <p:stCondLst>
                                    <p:cond delay="0"/>
                                  </p:stCondLst>
                                  <p:childTnLst>
                                    <p:set>
                                      <p:cBhvr>
                                        <p:cTn id="16" dur="1" fill="hold">
                                          <p:stCondLst>
                                            <p:cond delay="499"/>
                                          </p:stCondLst>
                                        </p:cTn>
                                        <p:tgtEl>
                                          <p:spTgt spid="8258"/>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nodeType="afterEffect">
                                  <p:stCondLst>
                                    <p:cond delay="0"/>
                                  </p:stCondLst>
                                  <p:childTnLst>
                                    <p:set>
                                      <p:cBhvr>
                                        <p:cTn id="19" dur="1" fill="hold">
                                          <p:stCondLst>
                                            <p:cond delay="499"/>
                                          </p:stCondLst>
                                        </p:cTn>
                                        <p:tgtEl>
                                          <p:spTgt spid="8254"/>
                                        </p:tgtEl>
                                        <p:attrNameLst>
                                          <p:attrName>style.visibility</p:attrName>
                                        </p:attrNameLst>
                                      </p:cBhvr>
                                      <p:to>
                                        <p:strVal val="visible"/>
                                      </p:to>
                                    </p:set>
                                  </p:childTnLst>
                                </p:cTn>
                              </p:par>
                            </p:childTnLst>
                          </p:cTn>
                        </p:par>
                        <p:par>
                          <p:cTn id="20" fill="hold">
                            <p:stCondLst>
                              <p:cond delay="2500"/>
                            </p:stCondLst>
                            <p:childTnLst>
                              <p:par>
                                <p:cTn id="21" presetID="1" presetClass="entr" presetSubtype="0" fill="hold" grpId="0" nodeType="afterEffect">
                                  <p:stCondLst>
                                    <p:cond delay="0"/>
                                  </p:stCondLst>
                                  <p:childTnLst>
                                    <p:set>
                                      <p:cBhvr>
                                        <p:cTn id="22" dur="1" fill="hold">
                                          <p:stCondLst>
                                            <p:cond delay="499"/>
                                          </p:stCondLst>
                                        </p:cTn>
                                        <p:tgtEl>
                                          <p:spTgt spid="8260"/>
                                        </p:tgtEl>
                                        <p:attrNameLst>
                                          <p:attrName>style.visibility</p:attrName>
                                        </p:attrNameLst>
                                      </p:cBhvr>
                                      <p:to>
                                        <p:strVal val="visible"/>
                                      </p:to>
                                    </p:set>
                                  </p:childTnLst>
                                </p:cTn>
                              </p:par>
                            </p:childTnLst>
                          </p:cTn>
                        </p:par>
                        <p:par>
                          <p:cTn id="23" fill="hold">
                            <p:stCondLst>
                              <p:cond delay="3000"/>
                            </p:stCondLst>
                            <p:childTnLst>
                              <p:par>
                                <p:cTn id="24" presetID="1" presetClass="entr" presetSubtype="0" fill="hold" nodeType="afterEffect">
                                  <p:stCondLst>
                                    <p:cond delay="0"/>
                                  </p:stCondLst>
                                  <p:childTnLst>
                                    <p:set>
                                      <p:cBhvr>
                                        <p:cTn id="25" dur="1" fill="hold">
                                          <p:stCondLst>
                                            <p:cond delay="499"/>
                                          </p:stCondLst>
                                        </p:cTn>
                                        <p:tgtEl>
                                          <p:spTgt spid="8256"/>
                                        </p:tgtEl>
                                        <p:attrNameLst>
                                          <p:attrName>style.visibility</p:attrName>
                                        </p:attrNameLst>
                                      </p:cBhvr>
                                      <p:to>
                                        <p:strVal val="visible"/>
                                      </p:to>
                                    </p:set>
                                  </p:childTnLst>
                                </p:cTn>
                              </p:par>
                            </p:childTnLst>
                          </p:cTn>
                        </p:par>
                        <p:par>
                          <p:cTn id="26" fill="hold">
                            <p:stCondLst>
                              <p:cond delay="3500"/>
                            </p:stCondLst>
                            <p:childTnLst>
                              <p:par>
                                <p:cTn id="27" presetID="1" presetClass="entr" presetSubtype="0" fill="hold" grpId="0" nodeType="afterEffect">
                                  <p:stCondLst>
                                    <p:cond delay="0"/>
                                  </p:stCondLst>
                                  <p:childTnLst>
                                    <p:set>
                                      <p:cBhvr>
                                        <p:cTn id="28" dur="1" fill="hold">
                                          <p:stCondLst>
                                            <p:cond delay="499"/>
                                          </p:stCondLst>
                                        </p:cTn>
                                        <p:tgtEl>
                                          <p:spTgt spid="82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49" grpId="0" autoUpdateAnimBg="0"/>
      <p:bldP spid="8253" grpId="0" animBg="1" autoUpdateAnimBg="0"/>
      <p:bldP spid="8258" grpId="0" autoUpdateAnimBg="0"/>
      <p:bldP spid="8259" grpId="0" autoUpdateAnimBg="0"/>
      <p:bldP spid="826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188640"/>
            <a:ext cx="7772400" cy="504056"/>
          </a:xfrm>
        </p:spPr>
        <p:txBody>
          <a:bodyPr/>
          <a:lstStyle/>
          <a:p>
            <a:r>
              <a:rPr kumimoji="1" lang="ru-RU" sz="2400" b="1" kern="1200" dirty="0">
                <a:latin typeface="Times New Roman" pitchFamily="18" charset="0"/>
                <a:cs typeface="Times New Roman" pitchFamily="18" charset="0"/>
              </a:rPr>
              <a:t>Проявления боковых искривлений позвоночника</a:t>
            </a:r>
          </a:p>
        </p:txBody>
      </p:sp>
      <p:sp>
        <p:nvSpPr>
          <p:cNvPr id="9219" name="Text Box 3"/>
          <p:cNvSpPr txBox="1">
            <a:spLocks noChangeArrowheads="1"/>
          </p:cNvSpPr>
          <p:nvPr/>
        </p:nvSpPr>
        <p:spPr bwMode="auto">
          <a:xfrm>
            <a:off x="533400" y="1066800"/>
            <a:ext cx="8153400" cy="1938992"/>
          </a:xfrm>
          <a:prstGeom prst="rect">
            <a:avLst/>
          </a:prstGeom>
          <a:noFill/>
          <a:ln w="9525">
            <a:noFill/>
            <a:miter lim="800000"/>
            <a:headEnd/>
            <a:tailEnd/>
          </a:ln>
          <a:effectLst/>
        </p:spPr>
        <p:txBody>
          <a:bodyPr>
            <a:spAutoFit/>
          </a:bodyPr>
          <a:lstStyle/>
          <a:p>
            <a:pPr algn="just">
              <a:spcBef>
                <a:spcPct val="50000"/>
              </a:spcBef>
            </a:pPr>
            <a:r>
              <a:rPr kumimoji="0" lang="ru-RU" sz="1600" dirty="0">
                <a:solidFill>
                  <a:srgbClr val="FF0000"/>
                </a:solidFill>
              </a:rPr>
              <a:t>Возможность проявления сколиоза </a:t>
            </a:r>
            <a:r>
              <a:rPr kumimoji="0" lang="ru-RU" sz="1600" dirty="0">
                <a:solidFill>
                  <a:schemeClr val="tx2"/>
                </a:solidFill>
              </a:rPr>
              <a:t>особенно велика в возрасте 11-15лет, когда быстро растет скелет, а мышечная система отстает в своем развитии</a:t>
            </a:r>
            <a:r>
              <a:rPr kumimoji="0" lang="ru-RU" sz="1600" dirty="0" smtClean="0">
                <a:solidFill>
                  <a:schemeClr val="tx2"/>
                </a:solidFill>
              </a:rPr>
              <a:t>. Именно </a:t>
            </a:r>
            <a:r>
              <a:rPr kumimoji="0" lang="ru-RU" sz="1600" dirty="0">
                <a:solidFill>
                  <a:schemeClr val="tx2"/>
                </a:solidFill>
              </a:rPr>
              <a:t>в этот период на осанку влияют сон на мягкой постели, неправильное положение туловища во время сидения и стояния, неравномерная нагрузка на позвоночник.</a:t>
            </a:r>
          </a:p>
          <a:p>
            <a:pPr algn="just">
              <a:spcBef>
                <a:spcPct val="50000"/>
              </a:spcBef>
            </a:pPr>
            <a:r>
              <a:rPr kumimoji="0" lang="ru-RU" sz="1600" dirty="0">
                <a:solidFill>
                  <a:schemeClr val="tx2"/>
                </a:solidFill>
              </a:rPr>
              <a:t>Одна из </a:t>
            </a:r>
            <a:r>
              <a:rPr kumimoji="0" lang="ru-RU" sz="1600" dirty="0">
                <a:solidFill>
                  <a:srgbClr val="FF0000"/>
                </a:solidFill>
              </a:rPr>
              <a:t>причин нарушения</a:t>
            </a:r>
            <a:r>
              <a:rPr kumimoji="0" lang="ru-RU" sz="1600" dirty="0">
                <a:solidFill>
                  <a:schemeClr val="tx2"/>
                </a:solidFill>
              </a:rPr>
              <a:t> осанки у детей школьного возраста- неправильная посадка(положение) за письменным столом во время школьных уроков, а также при выполнении домашних заданий или при чтении.</a:t>
            </a:r>
          </a:p>
        </p:txBody>
      </p:sp>
      <p:pic>
        <p:nvPicPr>
          <p:cNvPr id="9221" name="Picture 5"/>
          <p:cNvPicPr>
            <a:picLocks noChangeAspect="1" noChangeArrowheads="1"/>
          </p:cNvPicPr>
          <p:nvPr/>
        </p:nvPicPr>
        <p:blipFill>
          <a:blip r:embed="rId2" cstate="print"/>
          <a:srcRect/>
          <a:stretch>
            <a:fillRect/>
          </a:stretch>
        </p:blipFill>
        <p:spPr bwMode="auto">
          <a:xfrm>
            <a:off x="533400" y="3048000"/>
            <a:ext cx="1728788" cy="2743200"/>
          </a:xfrm>
          <a:prstGeom prst="rect">
            <a:avLst/>
          </a:prstGeom>
          <a:noFill/>
        </p:spPr>
      </p:pic>
      <p:sp>
        <p:nvSpPr>
          <p:cNvPr id="9223" name="Text Box 7"/>
          <p:cNvSpPr txBox="1">
            <a:spLocks noChangeArrowheads="1"/>
          </p:cNvSpPr>
          <p:nvPr/>
        </p:nvSpPr>
        <p:spPr bwMode="auto">
          <a:xfrm>
            <a:off x="381000" y="5791200"/>
            <a:ext cx="2362200" cy="731838"/>
          </a:xfrm>
          <a:prstGeom prst="rect">
            <a:avLst/>
          </a:prstGeom>
          <a:noFill/>
          <a:ln w="9525">
            <a:noFill/>
            <a:miter lim="800000"/>
            <a:headEnd/>
            <a:tailEnd/>
          </a:ln>
          <a:effectLst/>
        </p:spPr>
        <p:txBody>
          <a:bodyPr>
            <a:spAutoFit/>
          </a:bodyPr>
          <a:lstStyle/>
          <a:p>
            <a:pPr algn="ctr">
              <a:spcBef>
                <a:spcPct val="50000"/>
              </a:spcBef>
            </a:pPr>
            <a:r>
              <a:rPr kumimoji="0" lang="ru-RU" sz="1800">
                <a:solidFill>
                  <a:srgbClr val="000000"/>
                </a:solidFill>
                <a:cs typeface="Times New Roman" pitchFamily="18" charset="0"/>
              </a:rPr>
              <a:t>Правосторонний сколиоз</a:t>
            </a:r>
            <a:r>
              <a:rPr kumimoji="0" lang="ru-RU"/>
              <a:t> </a:t>
            </a:r>
          </a:p>
        </p:txBody>
      </p:sp>
      <p:pic>
        <p:nvPicPr>
          <p:cNvPr id="9224" name="Picture 8"/>
          <p:cNvPicPr>
            <a:picLocks noChangeAspect="1" noChangeArrowheads="1"/>
          </p:cNvPicPr>
          <p:nvPr/>
        </p:nvPicPr>
        <p:blipFill>
          <a:blip r:embed="rId3" cstate="print"/>
          <a:srcRect/>
          <a:stretch>
            <a:fillRect/>
          </a:stretch>
        </p:blipFill>
        <p:spPr bwMode="auto">
          <a:xfrm>
            <a:off x="3352800" y="3276600"/>
            <a:ext cx="1662113" cy="2590800"/>
          </a:xfrm>
          <a:prstGeom prst="rect">
            <a:avLst/>
          </a:prstGeom>
          <a:noFill/>
        </p:spPr>
      </p:pic>
      <p:sp>
        <p:nvSpPr>
          <p:cNvPr id="9226" name="Text Box 10"/>
          <p:cNvSpPr txBox="1">
            <a:spLocks noChangeArrowheads="1"/>
          </p:cNvSpPr>
          <p:nvPr/>
        </p:nvSpPr>
        <p:spPr bwMode="auto">
          <a:xfrm>
            <a:off x="3124200" y="5867400"/>
            <a:ext cx="2209800" cy="701675"/>
          </a:xfrm>
          <a:prstGeom prst="rect">
            <a:avLst/>
          </a:prstGeom>
          <a:noFill/>
          <a:ln w="9525">
            <a:noFill/>
            <a:miter lim="800000"/>
            <a:headEnd/>
            <a:tailEnd/>
          </a:ln>
          <a:effectLst/>
        </p:spPr>
        <p:txBody>
          <a:bodyPr>
            <a:spAutoFit/>
          </a:bodyPr>
          <a:lstStyle/>
          <a:p>
            <a:pPr algn="ctr">
              <a:spcBef>
                <a:spcPct val="50000"/>
              </a:spcBef>
            </a:pPr>
            <a:r>
              <a:rPr kumimoji="0" lang="ru-RU" sz="2000">
                <a:solidFill>
                  <a:srgbClr val="000000"/>
                </a:solidFill>
                <a:cs typeface="Times New Roman" pitchFamily="18" charset="0"/>
              </a:rPr>
              <a:t>Левосторонний сколиоз</a:t>
            </a:r>
            <a:r>
              <a:rPr kumimoji="0" lang="ru-RU" sz="2000"/>
              <a:t> </a:t>
            </a:r>
          </a:p>
        </p:txBody>
      </p:sp>
      <p:pic>
        <p:nvPicPr>
          <p:cNvPr id="9227" name="Picture 11"/>
          <p:cNvPicPr>
            <a:picLocks noChangeAspect="1" noChangeArrowheads="1"/>
          </p:cNvPicPr>
          <p:nvPr/>
        </p:nvPicPr>
        <p:blipFill>
          <a:blip r:embed="rId4" cstate="print"/>
          <a:srcRect/>
          <a:stretch>
            <a:fillRect/>
          </a:stretch>
        </p:blipFill>
        <p:spPr bwMode="auto">
          <a:xfrm>
            <a:off x="5486400" y="3200400"/>
            <a:ext cx="3429000" cy="2689225"/>
          </a:xfrm>
          <a:prstGeom prst="rect">
            <a:avLst/>
          </a:prstGeom>
          <a:noFill/>
        </p:spPr>
      </p:pic>
      <p:sp>
        <p:nvSpPr>
          <p:cNvPr id="9229" name="Text Box 13"/>
          <p:cNvSpPr txBox="1">
            <a:spLocks noChangeArrowheads="1"/>
          </p:cNvSpPr>
          <p:nvPr/>
        </p:nvSpPr>
        <p:spPr bwMode="auto">
          <a:xfrm>
            <a:off x="6248400" y="5791200"/>
            <a:ext cx="2286000" cy="762000"/>
          </a:xfrm>
          <a:prstGeom prst="rect">
            <a:avLst/>
          </a:prstGeom>
          <a:noFill/>
          <a:ln w="9525">
            <a:noFill/>
            <a:miter lim="800000"/>
            <a:headEnd/>
            <a:tailEnd/>
          </a:ln>
          <a:effectLst/>
        </p:spPr>
        <p:txBody>
          <a:bodyPr>
            <a:spAutoFit/>
          </a:bodyPr>
          <a:lstStyle/>
          <a:p>
            <a:pPr algn="ctr">
              <a:spcBef>
                <a:spcPct val="50000"/>
              </a:spcBef>
            </a:pPr>
            <a:r>
              <a:rPr kumimoji="0" lang="en-US" sz="2000">
                <a:solidFill>
                  <a:srgbClr val="000000"/>
                </a:solidFill>
                <a:cs typeface="Times New Roman" pitchFamily="18" charset="0"/>
              </a:rPr>
              <a:t>S</a:t>
            </a:r>
            <a:r>
              <a:rPr kumimoji="0" lang="ru-RU" sz="2000">
                <a:solidFill>
                  <a:srgbClr val="000000"/>
                </a:solidFill>
                <a:cs typeface="Times New Roman" pitchFamily="18" charset="0"/>
              </a:rPr>
              <a:t>-образные сколиозы</a:t>
            </a:r>
            <a:r>
              <a:rPr kumimoji="0" lang="ru-RU"/>
              <a:t> </a:t>
            </a:r>
          </a:p>
        </p:txBody>
      </p:sp>
    </p:spTree>
  </p:cSld>
  <p:clrMapOvr>
    <a:masterClrMapping/>
  </p:clrMapOvr>
  <mc:AlternateContent xmlns:mc="http://schemas.openxmlformats.org/markup-compatibility/2006">
    <mc:Choice xmlns:p14="http://schemas.microsoft.com/office/powerpoint/2010/main" Requires="p14">
      <p:transition spd="slow" p14:dur="2500" advTm="5113">
        <p:checker/>
      </p:transition>
    </mc:Choice>
    <mc:Fallback>
      <p:transition spd="slow" advTm="5113">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9219"/>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9221"/>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9223"/>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nodeType="afterEffect">
                                  <p:stCondLst>
                                    <p:cond delay="0"/>
                                  </p:stCondLst>
                                  <p:childTnLst>
                                    <p:set>
                                      <p:cBhvr>
                                        <p:cTn id="15" dur="1" fill="hold">
                                          <p:stCondLst>
                                            <p:cond delay="499"/>
                                          </p:stCondLst>
                                        </p:cTn>
                                        <p:tgtEl>
                                          <p:spTgt spid="9224"/>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499"/>
                                          </p:stCondLst>
                                        </p:cTn>
                                        <p:tgtEl>
                                          <p:spTgt spid="9226"/>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nodeType="afterEffect">
                                  <p:stCondLst>
                                    <p:cond delay="0"/>
                                  </p:stCondLst>
                                  <p:childTnLst>
                                    <p:set>
                                      <p:cBhvr>
                                        <p:cTn id="21" dur="1" fill="hold">
                                          <p:stCondLst>
                                            <p:cond delay="499"/>
                                          </p:stCondLst>
                                        </p:cTn>
                                        <p:tgtEl>
                                          <p:spTgt spid="9227"/>
                                        </p:tgtEl>
                                        <p:attrNameLst>
                                          <p:attrName>style.visibility</p:attrName>
                                        </p:attrNameLst>
                                      </p:cBhvr>
                                      <p:to>
                                        <p:strVal val="visible"/>
                                      </p:to>
                                    </p:set>
                                  </p:childTnLst>
                                </p:cTn>
                              </p:par>
                            </p:childTnLst>
                          </p:cTn>
                        </p:par>
                        <p:par>
                          <p:cTn id="22" fill="hold">
                            <p:stCondLst>
                              <p:cond delay="3000"/>
                            </p:stCondLst>
                            <p:childTnLst>
                              <p:par>
                                <p:cTn id="23" presetID="1" presetClass="entr" presetSubtype="0" fill="hold" grpId="0" nodeType="afterEffect">
                                  <p:stCondLst>
                                    <p:cond delay="0"/>
                                  </p:stCondLst>
                                  <p:childTnLst>
                                    <p:set>
                                      <p:cBhvr>
                                        <p:cTn id="24" dur="1" fill="hold">
                                          <p:stCondLst>
                                            <p:cond delay="499"/>
                                          </p:stCondLst>
                                        </p:cTn>
                                        <p:tgtEl>
                                          <p:spTgt spid="92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autoUpdateAnimBg="0"/>
      <p:bldP spid="9223" grpId="0" autoUpdateAnimBg="0"/>
      <p:bldP spid="9226" grpId="0" autoUpdateAnimBg="0"/>
      <p:bldP spid="922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62000" y="152400"/>
            <a:ext cx="7772400" cy="579438"/>
          </a:xfrm>
        </p:spPr>
        <p:txBody>
          <a:bodyPr>
            <a:normAutofit fontScale="90000"/>
          </a:bodyPr>
          <a:lstStyle/>
          <a:p>
            <a:r>
              <a:rPr kumimoji="1" lang="ru-RU" sz="3600" b="1" kern="1200" dirty="0">
                <a:latin typeface="Times New Roman" pitchFamily="18" charset="0"/>
                <a:cs typeface="Times New Roman" pitchFamily="18" charset="0"/>
              </a:rPr>
              <a:t>Положение позвоночного столба</a:t>
            </a:r>
          </a:p>
        </p:txBody>
      </p:sp>
      <p:pic>
        <p:nvPicPr>
          <p:cNvPr id="10243" name="Picture 3"/>
          <p:cNvPicPr>
            <a:picLocks noChangeAspect="1" noChangeArrowheads="1"/>
          </p:cNvPicPr>
          <p:nvPr/>
        </p:nvPicPr>
        <p:blipFill>
          <a:blip r:embed="rId2" cstate="print"/>
          <a:srcRect/>
          <a:stretch>
            <a:fillRect/>
          </a:stretch>
        </p:blipFill>
        <p:spPr bwMode="auto">
          <a:xfrm>
            <a:off x="609600" y="1905000"/>
            <a:ext cx="2814638" cy="3429000"/>
          </a:xfrm>
          <a:prstGeom prst="rect">
            <a:avLst/>
          </a:prstGeom>
          <a:noFill/>
        </p:spPr>
      </p:pic>
      <p:pic>
        <p:nvPicPr>
          <p:cNvPr id="10245" name="Picture 5"/>
          <p:cNvPicPr>
            <a:picLocks noChangeAspect="1" noChangeArrowheads="1"/>
          </p:cNvPicPr>
          <p:nvPr/>
        </p:nvPicPr>
        <p:blipFill>
          <a:blip r:embed="rId3" cstate="print"/>
          <a:srcRect/>
          <a:stretch>
            <a:fillRect/>
          </a:stretch>
        </p:blipFill>
        <p:spPr bwMode="auto">
          <a:xfrm>
            <a:off x="4138613" y="1905000"/>
            <a:ext cx="3392487" cy="3810000"/>
          </a:xfrm>
          <a:prstGeom prst="rect">
            <a:avLst/>
          </a:prstGeom>
          <a:noFill/>
        </p:spPr>
      </p:pic>
      <p:sp>
        <p:nvSpPr>
          <p:cNvPr id="10247" name="Text Box 7"/>
          <p:cNvSpPr txBox="1">
            <a:spLocks noChangeArrowheads="1"/>
          </p:cNvSpPr>
          <p:nvPr/>
        </p:nvSpPr>
        <p:spPr bwMode="auto">
          <a:xfrm>
            <a:off x="3352800" y="1143000"/>
            <a:ext cx="1905000" cy="457200"/>
          </a:xfrm>
          <a:prstGeom prst="rect">
            <a:avLst/>
          </a:prstGeom>
          <a:noFill/>
          <a:ln w="9525">
            <a:noFill/>
            <a:miter lim="800000"/>
            <a:headEnd/>
            <a:tailEnd/>
          </a:ln>
          <a:effectLst/>
        </p:spPr>
        <p:txBody>
          <a:bodyPr>
            <a:spAutoFit/>
          </a:bodyPr>
          <a:lstStyle/>
          <a:p>
            <a:pPr algn="ctr">
              <a:spcBef>
                <a:spcPct val="50000"/>
              </a:spcBef>
            </a:pPr>
            <a:r>
              <a:rPr kumimoji="0" lang="ru-RU" dirty="0">
                <a:solidFill>
                  <a:srgbClr val="FF0000"/>
                </a:solidFill>
                <a:cs typeface="Times New Roman" pitchFamily="18" charset="0"/>
              </a:rPr>
              <a:t>правильное</a:t>
            </a:r>
          </a:p>
        </p:txBody>
      </p:sp>
    </p:spTree>
  </p:cSld>
  <p:clrMapOvr>
    <a:masterClrMapping/>
  </p:clrMapOvr>
  <mc:AlternateContent xmlns:mc="http://schemas.openxmlformats.org/markup-compatibility/2006">
    <mc:Choice xmlns:p14="http://schemas.microsoft.com/office/powerpoint/2010/main" Requires="p14">
      <p:transition spd="slow" p14:dur="1200" advTm="4614">
        <p:dissolve/>
      </p:transition>
    </mc:Choice>
    <mc:Fallback>
      <p:transition spd="slow" advTm="4614">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7"/>
                                        </p:tgtEl>
                                        <p:attrNameLst>
                                          <p:attrName>style.visibility</p:attrName>
                                        </p:attrNameLst>
                                      </p:cBhvr>
                                      <p:to>
                                        <p:strVal val="visible"/>
                                      </p:to>
                                    </p:set>
                                    <p:anim calcmode="lin" valueType="num">
                                      <p:cBhvr additive="base">
                                        <p:cTn id="7" dur="500" fill="hold"/>
                                        <p:tgtEl>
                                          <p:spTgt spid="10247"/>
                                        </p:tgtEl>
                                        <p:attrNameLst>
                                          <p:attrName>ppt_x</p:attrName>
                                        </p:attrNameLst>
                                      </p:cBhvr>
                                      <p:tavLst>
                                        <p:tav tm="0">
                                          <p:val>
                                            <p:strVal val="0-#ppt_w/2"/>
                                          </p:val>
                                        </p:tav>
                                        <p:tav tm="100000">
                                          <p:val>
                                            <p:strVal val="#ppt_x"/>
                                          </p:val>
                                        </p:tav>
                                      </p:tavLst>
                                    </p:anim>
                                    <p:anim calcmode="lin" valueType="num">
                                      <p:cBhvr additive="base">
                                        <p:cTn id="8" dur="500" fill="hold"/>
                                        <p:tgtEl>
                                          <p:spTgt spid="102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wipe(left)">
                                      <p:cBhvr>
                                        <p:cTn id="12" dur="500"/>
                                        <p:tgtEl>
                                          <p:spTgt spid="10243"/>
                                        </p:tgtEl>
                                      </p:cBhvr>
                                    </p:animEffect>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10245"/>
                                        </p:tgtEl>
                                        <p:attrNameLst>
                                          <p:attrName>style.visibility</p:attrName>
                                        </p:attrNameLst>
                                      </p:cBhvr>
                                      <p:to>
                                        <p:strVal val="visible"/>
                                      </p:to>
                                    </p:set>
                                    <p:animEffect transition="in" filter="wipe(right)">
                                      <p:cBhvr>
                                        <p:cTn id="16" dur="5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30163"/>
            <a:ext cx="7772400" cy="579437"/>
          </a:xfrm>
        </p:spPr>
        <p:txBody>
          <a:bodyPr>
            <a:normAutofit fontScale="90000"/>
          </a:bodyPr>
          <a:lstStyle/>
          <a:p>
            <a:r>
              <a:rPr kumimoji="1" lang="ru-RU" sz="3600" b="1" kern="1200" dirty="0">
                <a:latin typeface="Times New Roman" pitchFamily="18" charset="0"/>
                <a:cs typeface="Times New Roman" pitchFamily="18" charset="0"/>
              </a:rPr>
              <a:t>Положение позвоночного столба</a:t>
            </a:r>
          </a:p>
        </p:txBody>
      </p:sp>
      <p:pic>
        <p:nvPicPr>
          <p:cNvPr id="11267" name="Picture 3"/>
          <p:cNvPicPr>
            <a:picLocks noChangeAspect="1" noChangeArrowheads="1"/>
          </p:cNvPicPr>
          <p:nvPr/>
        </p:nvPicPr>
        <p:blipFill>
          <a:blip r:embed="rId2" cstate="print"/>
          <a:srcRect/>
          <a:stretch>
            <a:fillRect/>
          </a:stretch>
        </p:blipFill>
        <p:spPr bwMode="auto">
          <a:xfrm>
            <a:off x="1547664" y="1556792"/>
            <a:ext cx="5791200" cy="5105400"/>
          </a:xfrm>
          <a:prstGeom prst="rect">
            <a:avLst/>
          </a:prstGeom>
          <a:noFill/>
        </p:spPr>
      </p:pic>
      <p:sp>
        <p:nvSpPr>
          <p:cNvPr id="11271" name="Text Box 7"/>
          <p:cNvSpPr txBox="1">
            <a:spLocks noChangeArrowheads="1"/>
          </p:cNvSpPr>
          <p:nvPr/>
        </p:nvSpPr>
        <p:spPr bwMode="auto">
          <a:xfrm>
            <a:off x="2915816" y="685800"/>
            <a:ext cx="2722984" cy="461665"/>
          </a:xfrm>
          <a:prstGeom prst="rect">
            <a:avLst/>
          </a:prstGeom>
          <a:noFill/>
          <a:ln w="9525">
            <a:noFill/>
            <a:miter lim="800000"/>
            <a:headEnd/>
            <a:tailEnd/>
          </a:ln>
          <a:effectLst/>
        </p:spPr>
        <p:txBody>
          <a:bodyPr wrap="square">
            <a:spAutoFit/>
          </a:bodyPr>
          <a:lstStyle/>
          <a:p>
            <a:pPr algn="ctr">
              <a:spcBef>
                <a:spcPct val="50000"/>
              </a:spcBef>
            </a:pPr>
            <a:r>
              <a:rPr kumimoji="0" lang="ru-RU" dirty="0">
                <a:solidFill>
                  <a:srgbClr val="FF0000"/>
                </a:solidFill>
                <a:cs typeface="Times New Roman" pitchFamily="18" charset="0"/>
              </a:rPr>
              <a:t>неправильное</a:t>
            </a:r>
          </a:p>
        </p:txBody>
      </p:sp>
    </p:spTree>
  </p:cSld>
  <p:clrMapOvr>
    <a:masterClrMapping/>
  </p:clrMapOvr>
  <mc:AlternateContent xmlns:mc="http://schemas.openxmlformats.org/markup-compatibility/2006">
    <mc:Choice xmlns:p14="http://schemas.microsoft.com/office/powerpoint/2010/main" Requires="p14">
      <p:transition spd="slow" p14:dur="1500" advTm="3519">
        <p:split orient="vert"/>
      </p:transition>
    </mc:Choice>
    <mc:Fallback>
      <p:transition spd="slow" advTm="3519">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wipe(right)">
                                      <p:cBhvr>
                                        <p:cTn id="7" dur="500"/>
                                        <p:tgtEl>
                                          <p:spTgt spid="11267"/>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1271"/>
                                        </p:tgtEl>
                                        <p:attrNameLst>
                                          <p:attrName>style.visibility</p:attrName>
                                        </p:attrNameLst>
                                      </p:cBhvr>
                                      <p:to>
                                        <p:strVal val="visible"/>
                                      </p:to>
                                    </p:set>
                                    <p:anim calcmode="lin" valueType="num">
                                      <p:cBhvr additive="base">
                                        <p:cTn id="11" dur="500" fill="hold"/>
                                        <p:tgtEl>
                                          <p:spTgt spid="11271"/>
                                        </p:tgtEl>
                                        <p:attrNameLst>
                                          <p:attrName>ppt_x</p:attrName>
                                        </p:attrNameLst>
                                      </p:cBhvr>
                                      <p:tavLst>
                                        <p:tav tm="0">
                                          <p:val>
                                            <p:strVal val="0-#ppt_w/2"/>
                                          </p:val>
                                        </p:tav>
                                        <p:tav tm="100000">
                                          <p:val>
                                            <p:strVal val="#ppt_x"/>
                                          </p:val>
                                        </p:tav>
                                      </p:tavLst>
                                    </p:anim>
                                    <p:anim calcmode="lin" valueType="num">
                                      <p:cBhvr additive="base">
                                        <p:cTn id="12" dur="500" fill="hold"/>
                                        <p:tgtEl>
                                          <p:spTgt spid="112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90600" y="1219200"/>
            <a:ext cx="7315200" cy="457200"/>
          </a:xfrm>
        </p:spPr>
        <p:txBody>
          <a:bodyPr/>
          <a:lstStyle/>
          <a:p>
            <a:pPr>
              <a:spcBef>
                <a:spcPct val="50000"/>
              </a:spcBef>
            </a:pPr>
            <a:r>
              <a:rPr kumimoji="1" lang="ru-RU" sz="2400" b="1" kern="1200" dirty="0">
                <a:latin typeface="Times New Roman" pitchFamily="18" charset="0"/>
                <a:cs typeface="Times New Roman" pitchFamily="18" charset="0"/>
              </a:rPr>
              <a:t>При поднятии тяжести</a:t>
            </a:r>
          </a:p>
        </p:txBody>
      </p:sp>
      <p:sp>
        <p:nvSpPr>
          <p:cNvPr id="12291" name="Text Box 3"/>
          <p:cNvSpPr txBox="1">
            <a:spLocks noChangeArrowheads="1"/>
          </p:cNvSpPr>
          <p:nvPr/>
        </p:nvSpPr>
        <p:spPr bwMode="auto">
          <a:xfrm>
            <a:off x="0" y="152400"/>
            <a:ext cx="9144000" cy="646331"/>
          </a:xfrm>
          <a:prstGeom prst="rect">
            <a:avLst/>
          </a:prstGeom>
          <a:noFill/>
          <a:ln w="9525">
            <a:noFill/>
            <a:miter lim="800000"/>
            <a:headEnd/>
            <a:tailEnd/>
          </a:ln>
          <a:effectLst/>
        </p:spPr>
        <p:txBody>
          <a:bodyPr wrap="square">
            <a:spAutoFit/>
          </a:bodyPr>
          <a:lstStyle/>
          <a:p>
            <a:pPr algn="ctr">
              <a:spcBef>
                <a:spcPct val="50000"/>
              </a:spcBef>
            </a:pPr>
            <a:r>
              <a:rPr lang="ru-RU" sz="3600" dirty="0">
                <a:solidFill>
                  <a:schemeClr val="tx2"/>
                </a:solidFill>
                <a:effectLst>
                  <a:outerShdw blurRad="38100" dist="38100" dir="2700000" algn="tl">
                    <a:srgbClr val="000000"/>
                  </a:outerShdw>
                </a:effectLst>
                <a:ea typeface="+mj-ea"/>
                <a:cs typeface="Times New Roman" pitchFamily="18" charset="0"/>
              </a:rPr>
              <a:t>Нагрузка  на позвоночник</a:t>
            </a:r>
          </a:p>
        </p:txBody>
      </p:sp>
      <p:pic>
        <p:nvPicPr>
          <p:cNvPr id="12292" name="Picture 4"/>
          <p:cNvPicPr>
            <a:picLocks noChangeAspect="1" noChangeArrowheads="1"/>
          </p:cNvPicPr>
          <p:nvPr/>
        </p:nvPicPr>
        <p:blipFill>
          <a:blip r:embed="rId3" cstate="print"/>
          <a:srcRect l="57895"/>
          <a:stretch>
            <a:fillRect/>
          </a:stretch>
        </p:blipFill>
        <p:spPr bwMode="auto">
          <a:xfrm>
            <a:off x="5364088" y="3861048"/>
            <a:ext cx="1828800" cy="2428875"/>
          </a:xfrm>
          <a:prstGeom prst="rect">
            <a:avLst/>
          </a:prstGeom>
          <a:noFill/>
        </p:spPr>
      </p:pic>
      <p:sp>
        <p:nvSpPr>
          <p:cNvPr id="12295" name="Text Box 7"/>
          <p:cNvSpPr txBox="1">
            <a:spLocks noChangeArrowheads="1"/>
          </p:cNvSpPr>
          <p:nvPr/>
        </p:nvSpPr>
        <p:spPr bwMode="auto">
          <a:xfrm>
            <a:off x="1828800" y="2743200"/>
            <a:ext cx="2438400" cy="457200"/>
          </a:xfrm>
          <a:prstGeom prst="rect">
            <a:avLst/>
          </a:prstGeom>
          <a:noFill/>
          <a:ln w="9525">
            <a:noFill/>
            <a:miter lim="800000"/>
            <a:headEnd/>
            <a:tailEnd/>
          </a:ln>
          <a:effectLst/>
        </p:spPr>
        <p:txBody>
          <a:bodyPr>
            <a:spAutoFit/>
          </a:bodyPr>
          <a:lstStyle/>
          <a:p>
            <a:pPr algn="ctr">
              <a:spcBef>
                <a:spcPct val="50000"/>
              </a:spcBef>
            </a:pPr>
            <a:endParaRPr kumimoji="0" lang="ru-RU"/>
          </a:p>
        </p:txBody>
      </p:sp>
      <p:graphicFrame>
        <p:nvGraphicFramePr>
          <p:cNvPr id="12296" name="Object 8"/>
          <p:cNvGraphicFramePr>
            <a:graphicFrameLocks noChangeAspect="1"/>
          </p:cNvGraphicFramePr>
          <p:nvPr/>
        </p:nvGraphicFramePr>
        <p:xfrm>
          <a:off x="1043608" y="3861048"/>
          <a:ext cx="1838325" cy="2352675"/>
        </p:xfrm>
        <a:graphic>
          <a:graphicData uri="http://schemas.openxmlformats.org/presentationml/2006/ole">
            <mc:AlternateContent xmlns:mc="http://schemas.openxmlformats.org/markup-compatibility/2006">
              <mc:Choice xmlns:v="urn:schemas-microsoft-com:vml" Requires="v">
                <p:oleObj spid="_x0000_s12303" name="Точечный рисунок" r:id="rId4" imgW="1838095" imgH="2352381" progId="Paint.Picture">
                  <p:embed/>
                </p:oleObj>
              </mc:Choice>
              <mc:Fallback>
                <p:oleObj name="Точечный рисунок" r:id="rId4" imgW="1838095" imgH="2352381" progId="Paint.Picture">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3861048"/>
                        <a:ext cx="1838325"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7" name="Text Box 9"/>
          <p:cNvSpPr txBox="1">
            <a:spLocks noChangeArrowheads="1"/>
          </p:cNvSpPr>
          <p:nvPr/>
        </p:nvSpPr>
        <p:spPr bwMode="auto">
          <a:xfrm>
            <a:off x="1447800" y="2057400"/>
            <a:ext cx="762000" cy="457200"/>
          </a:xfrm>
          <a:prstGeom prst="rect">
            <a:avLst/>
          </a:prstGeom>
          <a:noFill/>
          <a:ln w="9525">
            <a:noFill/>
            <a:miter lim="800000"/>
            <a:headEnd/>
            <a:tailEnd/>
          </a:ln>
          <a:effectLst/>
        </p:spPr>
        <p:txBody>
          <a:bodyPr>
            <a:spAutoFit/>
          </a:bodyPr>
          <a:lstStyle/>
          <a:p>
            <a:pPr algn="ctr">
              <a:spcBef>
                <a:spcPct val="50000"/>
              </a:spcBef>
            </a:pPr>
            <a:endParaRPr kumimoji="0" lang="ru-RU"/>
          </a:p>
        </p:txBody>
      </p:sp>
      <p:sp>
        <p:nvSpPr>
          <p:cNvPr id="12300" name="Text Box 12"/>
          <p:cNvSpPr txBox="1">
            <a:spLocks noChangeArrowheads="1"/>
          </p:cNvSpPr>
          <p:nvPr/>
        </p:nvSpPr>
        <p:spPr bwMode="auto">
          <a:xfrm>
            <a:off x="971600" y="2564904"/>
            <a:ext cx="1981200" cy="707886"/>
          </a:xfrm>
          <a:prstGeom prst="rect">
            <a:avLst/>
          </a:prstGeom>
          <a:noFill/>
          <a:ln w="9525">
            <a:noFill/>
            <a:miter lim="800000"/>
            <a:headEnd/>
            <a:tailEnd/>
          </a:ln>
          <a:effectLst/>
        </p:spPr>
        <p:txBody>
          <a:bodyPr>
            <a:spAutoFit/>
          </a:bodyPr>
          <a:lstStyle/>
          <a:p>
            <a:pPr algn="ctr">
              <a:spcBef>
                <a:spcPct val="50000"/>
              </a:spcBef>
            </a:pPr>
            <a:r>
              <a:rPr kumimoji="0" lang="ru-RU" sz="2000" dirty="0">
                <a:ln>
                  <a:solidFill>
                    <a:srgbClr val="FF0000"/>
                  </a:solidFill>
                </a:ln>
                <a:solidFill>
                  <a:srgbClr val="FF0000"/>
                </a:solidFill>
                <a:cs typeface="Times New Roman" pitchFamily="18" charset="0"/>
              </a:rPr>
              <a:t>спина согнутая (неправильно</a:t>
            </a:r>
            <a:r>
              <a:rPr kumimoji="0" lang="ru-RU" sz="1800" dirty="0">
                <a:solidFill>
                  <a:srgbClr val="FF0000"/>
                </a:solidFill>
                <a:latin typeface="Courier New" pitchFamily="49" charset="0"/>
                <a:cs typeface="Courier New" pitchFamily="49" charset="0"/>
              </a:rPr>
              <a:t>)</a:t>
            </a:r>
          </a:p>
        </p:txBody>
      </p:sp>
      <p:sp>
        <p:nvSpPr>
          <p:cNvPr id="12301" name="Text Box 13"/>
          <p:cNvSpPr txBox="1">
            <a:spLocks noChangeArrowheads="1"/>
          </p:cNvSpPr>
          <p:nvPr/>
        </p:nvSpPr>
        <p:spPr bwMode="auto">
          <a:xfrm>
            <a:off x="5004048" y="2492896"/>
            <a:ext cx="2895600" cy="707886"/>
          </a:xfrm>
          <a:prstGeom prst="rect">
            <a:avLst/>
          </a:prstGeom>
          <a:noFill/>
          <a:ln w="9525">
            <a:noFill/>
            <a:miter lim="800000"/>
            <a:headEnd/>
            <a:tailEnd/>
          </a:ln>
          <a:effectLst/>
        </p:spPr>
        <p:txBody>
          <a:bodyPr>
            <a:spAutoFit/>
          </a:bodyPr>
          <a:lstStyle/>
          <a:p>
            <a:pPr algn="ctr">
              <a:spcBef>
                <a:spcPct val="50000"/>
              </a:spcBef>
            </a:pPr>
            <a:r>
              <a:rPr kumimoji="0" lang="ru-RU" sz="2000" dirty="0">
                <a:ln>
                  <a:solidFill>
                    <a:srgbClr val="FF0000"/>
                  </a:solidFill>
                </a:ln>
                <a:solidFill>
                  <a:srgbClr val="FF0000"/>
                </a:solidFill>
                <a:cs typeface="Times New Roman" pitchFamily="18" charset="0"/>
              </a:rPr>
              <a:t>спина прямая (правильно)</a:t>
            </a:r>
          </a:p>
        </p:txBody>
      </p:sp>
    </p:spTree>
  </p:cSld>
  <p:clrMapOvr>
    <a:masterClrMapping/>
  </p:clrMapOvr>
  <mc:AlternateContent xmlns:mc="http://schemas.openxmlformats.org/markup-compatibility/2006">
    <mc:Choice xmlns:p14="http://schemas.microsoft.com/office/powerpoint/2010/main" Requires="p14">
      <p:transition spd="slow" p14:dur="3400" advTm="8116">
        <p14:reveal/>
      </p:transition>
    </mc:Choice>
    <mc:Fallback>
      <p:transition spd="slow" advTm="811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0-#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2292"/>
                                        </p:tgtEl>
                                        <p:attrNameLst>
                                          <p:attrName>style.visibility</p:attrName>
                                        </p:attrNameLst>
                                      </p:cBhvr>
                                      <p:to>
                                        <p:strVal val="visible"/>
                                      </p:to>
                                    </p:set>
                                    <p:animEffect transition="in" filter="wipe(right)">
                                      <p:cBhvr>
                                        <p:cTn id="12" dur="500"/>
                                        <p:tgtEl>
                                          <p:spTgt spid="12292"/>
                                        </p:tgtEl>
                                      </p:cBhvr>
                                    </p:animEffect>
                                  </p:childTnLst>
                                </p:cTn>
                              </p:par>
                            </p:childTnLst>
                          </p:cTn>
                        </p:par>
                        <p:par>
                          <p:cTn id="13" fill="hold">
                            <p:stCondLst>
                              <p:cond delay="1000"/>
                            </p:stCondLst>
                            <p:childTnLst>
                              <p:par>
                                <p:cTn id="14" presetID="3" presetClass="entr" presetSubtype="5" fill="hold" grpId="0" nodeType="afterEffect">
                                  <p:stCondLst>
                                    <p:cond delay="0"/>
                                  </p:stCondLst>
                                  <p:childTnLst>
                                    <p:set>
                                      <p:cBhvr>
                                        <p:cTn id="15" dur="1" fill="hold">
                                          <p:stCondLst>
                                            <p:cond delay="0"/>
                                          </p:stCondLst>
                                        </p:cTn>
                                        <p:tgtEl>
                                          <p:spTgt spid="12301"/>
                                        </p:tgtEl>
                                        <p:attrNameLst>
                                          <p:attrName>style.visibility</p:attrName>
                                        </p:attrNameLst>
                                      </p:cBhvr>
                                      <p:to>
                                        <p:strVal val="visible"/>
                                      </p:to>
                                    </p:set>
                                    <p:animEffect transition="in" filter="blinds(vertical)">
                                      <p:cBhvr>
                                        <p:cTn id="16" dur="500"/>
                                        <p:tgtEl>
                                          <p:spTgt spid="12301"/>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2296"/>
                                        </p:tgtEl>
                                        <p:attrNameLst>
                                          <p:attrName>style.visibility</p:attrName>
                                        </p:attrNameLst>
                                      </p:cBhvr>
                                      <p:to>
                                        <p:strVal val="visible"/>
                                      </p:to>
                                    </p:set>
                                    <p:animEffect transition="in" filter="wipe(left)">
                                      <p:cBhvr>
                                        <p:cTn id="20" dur="500"/>
                                        <p:tgtEl>
                                          <p:spTgt spid="12296"/>
                                        </p:tgtEl>
                                      </p:cBhvr>
                                    </p:animEffect>
                                  </p:childTnLst>
                                </p:cTn>
                              </p:par>
                            </p:childTnLst>
                          </p:cTn>
                        </p:par>
                        <p:par>
                          <p:cTn id="21" fill="hold">
                            <p:stCondLst>
                              <p:cond delay="2000"/>
                            </p:stCondLst>
                            <p:childTnLst>
                              <p:par>
                                <p:cTn id="22" presetID="22" presetClass="entr" presetSubtype="8" fill="hold" grpId="0" nodeType="afterEffect" nodePh="1">
                                  <p:stCondLst>
                                    <p:cond delay="0"/>
                                  </p:stCondLst>
                                  <p:endCondLst>
                                    <p:cond evt="begin" delay="0">
                                      <p:tn val="22"/>
                                    </p:cond>
                                  </p:endCondLst>
                                  <p:childTnLst>
                                    <p:set>
                                      <p:cBhvr>
                                        <p:cTn id="23" dur="1" fill="hold">
                                          <p:stCondLst>
                                            <p:cond delay="0"/>
                                          </p:stCondLst>
                                        </p:cTn>
                                        <p:tgtEl>
                                          <p:spTgt spid="12295"/>
                                        </p:tgtEl>
                                        <p:attrNameLst>
                                          <p:attrName>style.visibility</p:attrName>
                                        </p:attrNameLst>
                                      </p:cBhvr>
                                      <p:to>
                                        <p:strVal val="visible"/>
                                      </p:to>
                                    </p:set>
                                    <p:animEffect transition="in" filter="wipe(left)">
                                      <p:cBhvr>
                                        <p:cTn id="24" dur="500"/>
                                        <p:tgtEl>
                                          <p:spTgt spid="12295"/>
                                        </p:tgtEl>
                                      </p:cBhvr>
                                    </p:animEffect>
                                  </p:childTnLst>
                                </p:cTn>
                              </p:par>
                            </p:childTnLst>
                          </p:cTn>
                        </p:par>
                        <p:par>
                          <p:cTn id="25" fill="hold">
                            <p:stCondLst>
                              <p:cond delay="2500"/>
                            </p:stCondLst>
                            <p:childTnLst>
                              <p:par>
                                <p:cTn id="26" presetID="3" presetClass="entr" presetSubtype="5" fill="hold" grpId="0" nodeType="afterEffect" nodePh="1">
                                  <p:stCondLst>
                                    <p:cond delay="0"/>
                                  </p:stCondLst>
                                  <p:endCondLst>
                                    <p:cond evt="begin" delay="0">
                                      <p:tn val="26"/>
                                    </p:cond>
                                  </p:endCondLst>
                                  <p:childTnLst>
                                    <p:set>
                                      <p:cBhvr>
                                        <p:cTn id="27" dur="1" fill="hold">
                                          <p:stCondLst>
                                            <p:cond delay="0"/>
                                          </p:stCondLst>
                                        </p:cTn>
                                        <p:tgtEl>
                                          <p:spTgt spid="12297"/>
                                        </p:tgtEl>
                                        <p:attrNameLst>
                                          <p:attrName>style.visibility</p:attrName>
                                        </p:attrNameLst>
                                      </p:cBhvr>
                                      <p:to>
                                        <p:strVal val="visible"/>
                                      </p:to>
                                    </p:set>
                                    <p:animEffect transition="in" filter="blinds(vertical)">
                                      <p:cBhvr>
                                        <p:cTn id="28" dur="500"/>
                                        <p:tgtEl>
                                          <p:spTgt spid="12297"/>
                                        </p:tgtEl>
                                      </p:cBhvr>
                                    </p:animEffect>
                                  </p:childTnLst>
                                </p:cTn>
                              </p:par>
                            </p:childTnLst>
                          </p:cTn>
                        </p:par>
                        <p:par>
                          <p:cTn id="29" fill="hold">
                            <p:stCondLst>
                              <p:cond delay="3000"/>
                            </p:stCondLst>
                            <p:childTnLst>
                              <p:par>
                                <p:cTn id="30" presetID="3" presetClass="entr" presetSubtype="5" fill="hold" grpId="0" nodeType="afterEffect">
                                  <p:stCondLst>
                                    <p:cond delay="0"/>
                                  </p:stCondLst>
                                  <p:childTnLst>
                                    <p:set>
                                      <p:cBhvr>
                                        <p:cTn id="31" dur="1" fill="hold">
                                          <p:stCondLst>
                                            <p:cond delay="0"/>
                                          </p:stCondLst>
                                        </p:cTn>
                                        <p:tgtEl>
                                          <p:spTgt spid="12300"/>
                                        </p:tgtEl>
                                        <p:attrNameLst>
                                          <p:attrName>style.visibility</p:attrName>
                                        </p:attrNameLst>
                                      </p:cBhvr>
                                      <p:to>
                                        <p:strVal val="visible"/>
                                      </p:to>
                                    </p:set>
                                    <p:animEffect transition="in" filter="blinds(vertical)">
                                      <p:cBhvr>
                                        <p:cTn id="32" dur="500"/>
                                        <p:tgtEl>
                                          <p:spTgt spid="12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5" grpId="0" autoUpdateAnimBg="0"/>
      <p:bldP spid="12297" grpId="0" autoUpdateAnimBg="0"/>
      <p:bldP spid="12300" grpId="0" autoUpdateAnimBg="0"/>
      <p:bldP spid="1230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152400"/>
            <a:ext cx="7772400" cy="533400"/>
          </a:xfrm>
        </p:spPr>
        <p:txBody>
          <a:bodyPr>
            <a:normAutofit fontScale="90000"/>
          </a:bodyPr>
          <a:lstStyle/>
          <a:p>
            <a:r>
              <a:rPr lang="ru-RU" sz="3600"/>
              <a:t>Коррекция осанки</a:t>
            </a:r>
          </a:p>
        </p:txBody>
      </p:sp>
      <p:sp>
        <p:nvSpPr>
          <p:cNvPr id="15363" name="Text Box 3"/>
          <p:cNvSpPr txBox="1">
            <a:spLocks noChangeArrowheads="1"/>
          </p:cNvSpPr>
          <p:nvPr/>
        </p:nvSpPr>
        <p:spPr bwMode="auto">
          <a:xfrm>
            <a:off x="251520" y="980728"/>
            <a:ext cx="8686800" cy="5016758"/>
          </a:xfrm>
          <a:prstGeom prst="rect">
            <a:avLst/>
          </a:prstGeom>
          <a:noFill/>
          <a:ln w="9525">
            <a:noFill/>
            <a:miter lim="800000"/>
            <a:headEnd/>
            <a:tailEnd/>
          </a:ln>
          <a:effectLst/>
        </p:spPr>
        <p:txBody>
          <a:bodyPr>
            <a:spAutoFit/>
          </a:bodyPr>
          <a:lstStyle/>
          <a:p>
            <a:pPr algn="just"/>
            <a:r>
              <a:rPr kumimoji="0" lang="ru-RU" sz="2000" dirty="0" smtClean="0">
                <a:ln>
                  <a:solidFill>
                    <a:srgbClr val="FF0000"/>
                  </a:solidFill>
                </a:ln>
                <a:solidFill>
                  <a:srgbClr val="FF0000"/>
                </a:solidFill>
                <a:cs typeface="Times New Roman" pitchFamily="18" charset="0"/>
              </a:rPr>
              <a:t>	Физические </a:t>
            </a:r>
            <a:r>
              <a:rPr kumimoji="0" lang="ru-RU" sz="2000" dirty="0">
                <a:ln>
                  <a:solidFill>
                    <a:srgbClr val="FF0000"/>
                  </a:solidFill>
                </a:ln>
                <a:solidFill>
                  <a:srgbClr val="FF0000"/>
                </a:solidFill>
                <a:cs typeface="Times New Roman" pitchFamily="18" charset="0"/>
              </a:rPr>
              <a:t>упражнения способствуют нормализации осанки. </a:t>
            </a:r>
            <a:r>
              <a:rPr kumimoji="0" lang="ru-RU" sz="2000" dirty="0">
                <a:solidFill>
                  <a:schemeClr val="tx2"/>
                </a:solidFill>
                <a:cs typeface="Times New Roman" pitchFamily="18" charset="0"/>
              </a:rPr>
              <a:t>Однако эффект можно ожидать только при систематическом и продолжительном их выполнении.</a:t>
            </a:r>
          </a:p>
          <a:p>
            <a:pPr algn="just"/>
            <a:r>
              <a:rPr kumimoji="0" lang="ru-RU" sz="2000" dirty="0">
                <a:solidFill>
                  <a:schemeClr val="tx2"/>
                </a:solidFill>
                <a:cs typeface="Times New Roman" pitchFamily="18" charset="0"/>
              </a:rPr>
              <a:t>Коррекция осанки, достигнутая с помощью упражнений, может дать стойкий эффект лишь при одновременном формировании </a:t>
            </a:r>
            <a:r>
              <a:rPr kumimoji="0" lang="ru-RU" sz="2000" dirty="0" smtClean="0">
                <a:ln>
                  <a:solidFill>
                    <a:srgbClr val="FF0000"/>
                  </a:solidFill>
                </a:ln>
                <a:solidFill>
                  <a:srgbClr val="FF0000"/>
                </a:solidFill>
                <a:cs typeface="Times New Roman" pitchFamily="18" charset="0"/>
              </a:rPr>
              <a:t>«навыка» правильной </a:t>
            </a:r>
            <a:r>
              <a:rPr kumimoji="0" lang="ru-RU" sz="2000" dirty="0">
                <a:ln>
                  <a:solidFill>
                    <a:srgbClr val="FF0000"/>
                  </a:solidFill>
                </a:ln>
                <a:solidFill>
                  <a:srgbClr val="FF0000"/>
                </a:solidFill>
                <a:cs typeface="Times New Roman" pitchFamily="18" charset="0"/>
              </a:rPr>
              <a:t>осанки </a:t>
            </a:r>
            <a:r>
              <a:rPr kumimoji="0" lang="ru-RU" sz="2000" dirty="0">
                <a:solidFill>
                  <a:schemeClr val="tx2"/>
                </a:solidFill>
                <a:cs typeface="Times New Roman" pitchFamily="18" charset="0"/>
              </a:rPr>
              <a:t>(на основе мышечно-</a:t>
            </a:r>
            <a:r>
              <a:rPr kumimoji="0" lang="ru-RU" sz="2000" dirty="0">
                <a:solidFill>
                  <a:schemeClr val="tx2"/>
                </a:solidFill>
              </a:rPr>
              <a:t>су</a:t>
            </a:r>
            <a:r>
              <a:rPr kumimoji="0" lang="ru-RU" sz="2000" dirty="0">
                <a:solidFill>
                  <a:schemeClr val="tx2"/>
                </a:solidFill>
                <a:cs typeface="Times New Roman" pitchFamily="18" charset="0"/>
              </a:rPr>
              <a:t>ставного чувства), позволяющего ощущать положение определенных частей тела.</a:t>
            </a:r>
          </a:p>
          <a:p>
            <a:pPr algn="just"/>
            <a:r>
              <a:rPr kumimoji="0" lang="ru-RU" sz="2000" dirty="0" smtClean="0">
                <a:solidFill>
                  <a:schemeClr val="tx2"/>
                </a:solidFill>
                <a:cs typeface="Times New Roman" pitchFamily="18" charset="0"/>
              </a:rPr>
              <a:t>	После </a:t>
            </a:r>
            <a:r>
              <a:rPr kumimoji="0" lang="ru-RU" sz="2000" dirty="0">
                <a:solidFill>
                  <a:schemeClr val="tx2"/>
                </a:solidFill>
                <a:cs typeface="Times New Roman" pitchFamily="18" charset="0"/>
              </a:rPr>
              <a:t>объяснений о правильной осанке и показа «идеальной» осанки приступают к выработке соответствующих ей </a:t>
            </a:r>
            <a:r>
              <a:rPr kumimoji="0" lang="ru-RU" sz="2000" dirty="0">
                <a:ln>
                  <a:solidFill>
                    <a:srgbClr val="FF0000"/>
                  </a:solidFill>
                </a:ln>
                <a:solidFill>
                  <a:srgbClr val="FF0000"/>
                </a:solidFill>
                <a:cs typeface="Times New Roman" pitchFamily="18" charset="0"/>
              </a:rPr>
              <a:t>мышечно-суставных ощущений</a:t>
            </a:r>
            <a:r>
              <a:rPr kumimoji="0" lang="ru-RU" sz="2000" dirty="0">
                <a:solidFill>
                  <a:schemeClr val="tx2"/>
                </a:solidFill>
                <a:cs typeface="Times New Roman" pitchFamily="18" charset="0"/>
              </a:rPr>
              <a:t>. Используют: тренировку перед зеркалом (зрительный самоконтроль); взаимоконтроль занимающихся; принятие правильной осанки и исправление дефектов у стены, когда к мышечно-суставным ощущениям прибавляются тактильные при соприкосновении со стеной; исправление дефектов осанки по указанию учителя физкультуры (например: «Галя, разверни плечи!», «Сергей, не сутулься!» и т. п.).</a:t>
            </a:r>
            <a:endParaRPr kumimoji="0" lang="ru-RU" sz="2000" dirty="0">
              <a:solidFill>
                <a:schemeClr val="tx2"/>
              </a:solidFill>
            </a:endParaRPr>
          </a:p>
        </p:txBody>
      </p:sp>
    </p:spTree>
  </p:cSld>
  <p:clrMapOvr>
    <a:masterClrMapping/>
  </p:clrMapOvr>
  <mc:AlternateContent xmlns:mc="http://schemas.openxmlformats.org/markup-compatibility/2006">
    <mc:Choice xmlns:p14="http://schemas.microsoft.com/office/powerpoint/2010/main" Requires="p14">
      <p:transition spd="slow" p14:dur="1200" advTm="4929">
        <p:dissolve/>
      </p:transition>
    </mc:Choice>
    <mc:Fallback>
      <p:transition spd="slow" advTm="4929">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499"/>
                                          </p:stCondLst>
                                        </p:cTn>
                                        <p:tgtEl>
                                          <p:spTgt spid="15363"/>
                                        </p:tgtEl>
                                        <p:attrNameLst>
                                          <p:attrName>style.visibility</p:attrName>
                                        </p:attrNameLst>
                                      </p:cBhvr>
                                      <p:to>
                                        <p:strVal val="visible"/>
                                      </p:to>
                                    </p:set>
                                    <p:anim to="" calcmode="lin" valueType="num">
                                      <p:cBhvr>
                                        <p:cTn id="7" dur="1" fill="hold"/>
                                        <p:tgtEl>
                                          <p:spTgt spid="1536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228600"/>
            <a:ext cx="7772400" cy="609600"/>
          </a:xfrm>
        </p:spPr>
        <p:txBody>
          <a:bodyPr>
            <a:normAutofit fontScale="90000"/>
          </a:bodyPr>
          <a:lstStyle/>
          <a:p>
            <a:r>
              <a:rPr kumimoji="1" lang="ru-RU" sz="2800" b="1" kern="1200" dirty="0">
                <a:latin typeface="Times New Roman" pitchFamily="18" charset="0"/>
                <a:cs typeface="Times New Roman" pitchFamily="18" charset="0"/>
              </a:rPr>
              <a:t>Упражнения для формирования правильной осанки</a:t>
            </a:r>
          </a:p>
        </p:txBody>
      </p:sp>
      <p:pic>
        <p:nvPicPr>
          <p:cNvPr id="17413" name="Picture 5"/>
          <p:cNvPicPr>
            <a:picLocks noChangeAspect="1" noChangeArrowheads="1"/>
          </p:cNvPicPr>
          <p:nvPr/>
        </p:nvPicPr>
        <p:blipFill>
          <a:blip r:embed="rId2" cstate="print"/>
          <a:srcRect/>
          <a:stretch>
            <a:fillRect/>
          </a:stretch>
        </p:blipFill>
        <p:spPr bwMode="auto">
          <a:xfrm>
            <a:off x="683568" y="1556792"/>
            <a:ext cx="1143000" cy="1828800"/>
          </a:xfrm>
          <a:prstGeom prst="rect">
            <a:avLst/>
          </a:prstGeom>
          <a:noFill/>
        </p:spPr>
      </p:pic>
      <p:sp>
        <p:nvSpPr>
          <p:cNvPr id="17415" name="Text Box 7"/>
          <p:cNvSpPr txBox="1">
            <a:spLocks noChangeArrowheads="1"/>
          </p:cNvSpPr>
          <p:nvPr/>
        </p:nvSpPr>
        <p:spPr bwMode="auto">
          <a:xfrm>
            <a:off x="1691680" y="1700808"/>
            <a:ext cx="5715000" cy="1465263"/>
          </a:xfrm>
          <a:prstGeom prst="rect">
            <a:avLst/>
          </a:prstGeom>
          <a:noFill/>
          <a:ln w="9525">
            <a:noFill/>
            <a:miter lim="800000"/>
            <a:headEnd/>
            <a:tailEnd/>
          </a:ln>
          <a:effectLst/>
        </p:spPr>
        <p:txBody>
          <a:bodyPr>
            <a:spAutoFit/>
          </a:bodyPr>
          <a:lstStyle/>
          <a:p>
            <a:pPr algn="ctr">
              <a:spcBef>
                <a:spcPct val="50000"/>
              </a:spcBef>
            </a:pPr>
            <a:r>
              <a:rPr kumimoji="0" lang="ru-RU" sz="1800" dirty="0">
                <a:solidFill>
                  <a:schemeClr val="tx2"/>
                </a:solidFill>
                <a:cs typeface="Times New Roman" pitchFamily="18" charset="0"/>
              </a:rPr>
              <a:t>Встать спиной к стене, касаясь ее затылком, лопатками, тазом и пятками. Сохранить это положение в течение 5 с. Запомнить его и, стараясь не нарушать, сделать шаг вперед, затем назад.</a:t>
            </a:r>
            <a:br>
              <a:rPr kumimoji="0" lang="ru-RU" sz="1800" dirty="0">
                <a:solidFill>
                  <a:schemeClr val="tx2"/>
                </a:solidFill>
                <a:cs typeface="Times New Roman" pitchFamily="18" charset="0"/>
              </a:rPr>
            </a:br>
            <a:endParaRPr kumimoji="0" lang="ru-RU" sz="1800" dirty="0">
              <a:solidFill>
                <a:schemeClr val="tx2"/>
              </a:solidFill>
              <a:cs typeface="Times New Roman" pitchFamily="18" charset="0"/>
            </a:endParaRPr>
          </a:p>
        </p:txBody>
      </p:sp>
      <p:pic>
        <p:nvPicPr>
          <p:cNvPr id="17417" name="Picture 9"/>
          <p:cNvPicPr>
            <a:picLocks noChangeAspect="1" noChangeArrowheads="1"/>
          </p:cNvPicPr>
          <p:nvPr/>
        </p:nvPicPr>
        <p:blipFill>
          <a:blip r:embed="rId3" cstate="print"/>
          <a:srcRect/>
          <a:stretch>
            <a:fillRect/>
          </a:stretch>
        </p:blipFill>
        <p:spPr bwMode="auto">
          <a:xfrm>
            <a:off x="6948264" y="2924944"/>
            <a:ext cx="793750" cy="2095500"/>
          </a:xfrm>
          <a:prstGeom prst="rect">
            <a:avLst/>
          </a:prstGeom>
          <a:noFill/>
        </p:spPr>
      </p:pic>
      <p:sp>
        <p:nvSpPr>
          <p:cNvPr id="17419" name="Text Box 11"/>
          <p:cNvSpPr txBox="1">
            <a:spLocks noChangeArrowheads="1"/>
          </p:cNvSpPr>
          <p:nvPr/>
        </p:nvSpPr>
        <p:spPr bwMode="auto">
          <a:xfrm>
            <a:off x="2286000" y="3505200"/>
            <a:ext cx="4648200" cy="915988"/>
          </a:xfrm>
          <a:prstGeom prst="rect">
            <a:avLst/>
          </a:prstGeom>
          <a:noFill/>
          <a:ln w="9525">
            <a:noFill/>
            <a:miter lim="800000"/>
            <a:headEnd/>
            <a:tailEnd/>
          </a:ln>
          <a:effectLst/>
        </p:spPr>
        <p:txBody>
          <a:bodyPr>
            <a:spAutoFit/>
          </a:bodyPr>
          <a:lstStyle/>
          <a:p>
            <a:pPr algn="ctr">
              <a:spcBef>
                <a:spcPct val="50000"/>
              </a:spcBef>
            </a:pPr>
            <a:r>
              <a:rPr kumimoji="0" lang="ru-RU" sz="1800">
                <a:solidFill>
                  <a:schemeClr val="tx2"/>
                </a:solidFill>
                <a:cs typeface="Times New Roman" pitchFamily="18" charset="0"/>
              </a:rPr>
              <a:t>Стоя у стены, подтянуть руками к животу ногу, согнутую в колене, не теряя касания со стеной.</a:t>
            </a:r>
            <a:endParaRPr kumimoji="0" lang="ru-RU" sz="1800">
              <a:solidFill>
                <a:schemeClr val="tx2"/>
              </a:solidFill>
            </a:endParaRPr>
          </a:p>
        </p:txBody>
      </p:sp>
      <p:pic>
        <p:nvPicPr>
          <p:cNvPr id="17420" name="Picture 12"/>
          <p:cNvPicPr>
            <a:picLocks noChangeAspect="1" noChangeArrowheads="1"/>
          </p:cNvPicPr>
          <p:nvPr/>
        </p:nvPicPr>
        <p:blipFill>
          <a:blip r:embed="rId4" cstate="print"/>
          <a:srcRect/>
          <a:stretch>
            <a:fillRect/>
          </a:stretch>
        </p:blipFill>
        <p:spPr bwMode="auto">
          <a:xfrm>
            <a:off x="827584" y="4653136"/>
            <a:ext cx="1828800" cy="1779588"/>
          </a:xfrm>
          <a:prstGeom prst="rect">
            <a:avLst/>
          </a:prstGeom>
          <a:noFill/>
        </p:spPr>
      </p:pic>
      <p:sp>
        <p:nvSpPr>
          <p:cNvPr id="17422" name="Text Box 14"/>
          <p:cNvSpPr txBox="1">
            <a:spLocks noChangeArrowheads="1"/>
          </p:cNvSpPr>
          <p:nvPr/>
        </p:nvSpPr>
        <p:spPr bwMode="auto">
          <a:xfrm>
            <a:off x="2895600" y="5105400"/>
            <a:ext cx="5791200" cy="1006475"/>
          </a:xfrm>
          <a:prstGeom prst="rect">
            <a:avLst/>
          </a:prstGeom>
          <a:noFill/>
          <a:ln w="9525">
            <a:noFill/>
            <a:miter lim="800000"/>
            <a:headEnd/>
            <a:tailEnd/>
          </a:ln>
          <a:effectLst/>
        </p:spPr>
        <p:txBody>
          <a:bodyPr>
            <a:spAutoFit/>
          </a:bodyPr>
          <a:lstStyle/>
          <a:p>
            <a:pPr algn="ctr">
              <a:spcBef>
                <a:spcPct val="50000"/>
              </a:spcBef>
            </a:pPr>
            <a:r>
              <a:rPr kumimoji="0" lang="ru-RU" sz="2000">
                <a:solidFill>
                  <a:schemeClr val="tx2"/>
                </a:solidFill>
                <a:cs typeface="Times New Roman" pitchFamily="18" charset="0"/>
              </a:rPr>
              <a:t>Стоя у стены, вытянуть руки вперед. Поднять прямую ногу вперед, не теряя касания со стеной.</a:t>
            </a:r>
            <a:endParaRPr kumimoji="0" lang="ru-RU" sz="2000">
              <a:solidFill>
                <a:schemeClr val="tx2"/>
              </a:solidFill>
            </a:endParaRPr>
          </a:p>
        </p:txBody>
      </p:sp>
      <p:sp>
        <p:nvSpPr>
          <p:cNvPr id="17423" name="Text Box 15"/>
          <p:cNvSpPr txBox="1">
            <a:spLocks noChangeArrowheads="1"/>
          </p:cNvSpPr>
          <p:nvPr/>
        </p:nvSpPr>
        <p:spPr bwMode="auto">
          <a:xfrm>
            <a:off x="2195736" y="1196752"/>
            <a:ext cx="4419600" cy="396875"/>
          </a:xfrm>
          <a:prstGeom prst="rect">
            <a:avLst/>
          </a:prstGeom>
          <a:noFill/>
          <a:ln w="9525">
            <a:noFill/>
            <a:miter lim="800000"/>
            <a:headEnd/>
            <a:tailEnd/>
          </a:ln>
          <a:effectLst/>
        </p:spPr>
        <p:txBody>
          <a:bodyPr>
            <a:spAutoFit/>
          </a:bodyPr>
          <a:lstStyle/>
          <a:p>
            <a:pPr algn="ctr">
              <a:spcBef>
                <a:spcPct val="50000"/>
              </a:spcBef>
            </a:pPr>
            <a:r>
              <a:rPr kumimoji="0" lang="ru-RU" sz="2000" dirty="0">
                <a:ln>
                  <a:solidFill>
                    <a:srgbClr val="FF0000"/>
                  </a:solidFill>
                </a:ln>
                <a:solidFill>
                  <a:srgbClr val="FF0000"/>
                </a:solidFill>
                <a:cs typeface="Times New Roman" pitchFamily="18" charset="0"/>
              </a:rPr>
              <a:t>В ПОЛОЖЕНИИ СТОЯ </a:t>
            </a:r>
          </a:p>
        </p:txBody>
      </p:sp>
    </p:spTree>
  </p:cSld>
  <p:clrMapOvr>
    <a:masterClrMapping/>
  </p:clrMapOvr>
  <mc:AlternateContent xmlns:mc="http://schemas.openxmlformats.org/markup-compatibility/2006">
    <mc:Choice xmlns:p14="http://schemas.microsoft.com/office/powerpoint/2010/main" Requires="p14">
      <p:transition spd="slow" p14:dur="1100" advTm="4410">
        <p14:switch dir="r"/>
      </p:transition>
    </mc:Choice>
    <mc:Fallback>
      <p:transition spd="slow" advTm="44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7413"/>
                                        </p:tgtEl>
                                        <p:attrNameLst>
                                          <p:attrName>style.visibility</p:attrName>
                                        </p:attrNameLst>
                                      </p:cBhvr>
                                      <p:to>
                                        <p:strVal val="visible"/>
                                      </p:to>
                                    </p:set>
                                  </p:childTnLst>
                                </p:cTn>
                              </p:par>
                            </p:childTnLst>
                          </p:cTn>
                        </p:par>
                        <p:par>
                          <p:cTn id="7" fill="hold">
                            <p:stCondLst>
                              <p:cond delay="500"/>
                            </p:stCondLst>
                            <p:childTnLst>
                              <p:par>
                                <p:cTn id="8" presetID="22" presetClass="entr" presetSubtype="2" fill="hold" grpId="0" nodeType="afterEffect">
                                  <p:stCondLst>
                                    <p:cond delay="0"/>
                                  </p:stCondLst>
                                  <p:childTnLst>
                                    <p:set>
                                      <p:cBhvr>
                                        <p:cTn id="9" dur="1" fill="hold">
                                          <p:stCondLst>
                                            <p:cond delay="0"/>
                                          </p:stCondLst>
                                        </p:cTn>
                                        <p:tgtEl>
                                          <p:spTgt spid="17415"/>
                                        </p:tgtEl>
                                        <p:attrNameLst>
                                          <p:attrName>style.visibility</p:attrName>
                                        </p:attrNameLst>
                                      </p:cBhvr>
                                      <p:to>
                                        <p:strVal val="visible"/>
                                      </p:to>
                                    </p:set>
                                    <p:animEffect transition="in" filter="wipe(right)">
                                      <p:cBhvr>
                                        <p:cTn id="10" dur="500"/>
                                        <p:tgtEl>
                                          <p:spTgt spid="17415"/>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499"/>
                                          </p:stCondLst>
                                        </p:cTn>
                                        <p:tgtEl>
                                          <p:spTgt spid="17417"/>
                                        </p:tgtEl>
                                        <p:attrNameLst>
                                          <p:attrName>style.visibility</p:attrName>
                                        </p:attrNameLst>
                                      </p:cBhvr>
                                      <p:to>
                                        <p:strVal val="visible"/>
                                      </p:to>
                                    </p:se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7419"/>
                                        </p:tgtEl>
                                        <p:attrNameLst>
                                          <p:attrName>style.visibility</p:attrName>
                                        </p:attrNameLst>
                                      </p:cBhvr>
                                      <p:to>
                                        <p:strVal val="visible"/>
                                      </p:to>
                                    </p:set>
                                    <p:animEffect transition="in" filter="wipe(left)">
                                      <p:cBhvr>
                                        <p:cTn id="17" dur="500"/>
                                        <p:tgtEl>
                                          <p:spTgt spid="17419"/>
                                        </p:tgtEl>
                                      </p:cBhvr>
                                    </p:animEffect>
                                  </p:childTnLst>
                                </p:cTn>
                              </p:par>
                            </p:childTnLst>
                          </p:cTn>
                        </p:par>
                        <p:par>
                          <p:cTn id="18" fill="hold">
                            <p:stCondLst>
                              <p:cond delay="2000"/>
                            </p:stCondLst>
                            <p:childTnLst>
                              <p:par>
                                <p:cTn id="19" presetID="1" presetClass="entr" presetSubtype="0" fill="hold" nodeType="afterEffect">
                                  <p:stCondLst>
                                    <p:cond delay="0"/>
                                  </p:stCondLst>
                                  <p:childTnLst>
                                    <p:set>
                                      <p:cBhvr>
                                        <p:cTn id="20" dur="1" fill="hold">
                                          <p:stCondLst>
                                            <p:cond delay="499"/>
                                          </p:stCondLst>
                                        </p:cTn>
                                        <p:tgtEl>
                                          <p:spTgt spid="17420"/>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2" fill="hold" grpId="0" nodeType="afterEffect">
                                  <p:stCondLst>
                                    <p:cond delay="0"/>
                                  </p:stCondLst>
                                  <p:childTnLst>
                                    <p:set>
                                      <p:cBhvr>
                                        <p:cTn id="23" dur="1" fill="hold">
                                          <p:stCondLst>
                                            <p:cond delay="0"/>
                                          </p:stCondLst>
                                        </p:cTn>
                                        <p:tgtEl>
                                          <p:spTgt spid="17422"/>
                                        </p:tgtEl>
                                        <p:attrNameLst>
                                          <p:attrName>style.visibility</p:attrName>
                                        </p:attrNameLst>
                                      </p:cBhvr>
                                      <p:to>
                                        <p:strVal val="visible"/>
                                      </p:to>
                                    </p:set>
                                    <p:animEffect transition="in" filter="wipe(right)">
                                      <p:cBhvr>
                                        <p:cTn id="24" dur="500"/>
                                        <p:tgtEl>
                                          <p:spTgt spid="174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5" grpId="0" autoUpdateAnimBg="0"/>
      <p:bldP spid="17419" grpId="0" autoUpdateAnimBg="0"/>
      <p:bldP spid="17422"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52400"/>
            <a:ext cx="7772400" cy="609600"/>
          </a:xfrm>
        </p:spPr>
        <p:txBody>
          <a:bodyPr>
            <a:normAutofit fontScale="90000"/>
          </a:bodyPr>
          <a:lstStyle/>
          <a:p>
            <a:r>
              <a:rPr kumimoji="1" lang="ru-RU" sz="2800" b="1" kern="1200" dirty="0">
                <a:latin typeface="Times New Roman" pitchFamily="18" charset="0"/>
                <a:cs typeface="Times New Roman" pitchFamily="18" charset="0"/>
              </a:rPr>
              <a:t>Упражнения для формирования правильной осанки</a:t>
            </a:r>
          </a:p>
        </p:txBody>
      </p:sp>
      <p:pic>
        <p:nvPicPr>
          <p:cNvPr id="18435" name="Picture 3"/>
          <p:cNvPicPr>
            <a:picLocks noChangeAspect="1" noChangeArrowheads="1"/>
          </p:cNvPicPr>
          <p:nvPr/>
        </p:nvPicPr>
        <p:blipFill>
          <a:blip r:embed="rId3" cstate="print"/>
          <a:srcRect/>
          <a:stretch>
            <a:fillRect/>
          </a:stretch>
        </p:blipFill>
        <p:spPr bwMode="auto">
          <a:xfrm>
            <a:off x="914400" y="1524000"/>
            <a:ext cx="1905000" cy="1111250"/>
          </a:xfrm>
          <a:prstGeom prst="rect">
            <a:avLst/>
          </a:prstGeom>
          <a:noFill/>
        </p:spPr>
      </p:pic>
      <p:pic>
        <p:nvPicPr>
          <p:cNvPr id="18437" name="Picture 5"/>
          <p:cNvPicPr>
            <a:picLocks noChangeAspect="1" noChangeArrowheads="1"/>
          </p:cNvPicPr>
          <p:nvPr/>
        </p:nvPicPr>
        <p:blipFill>
          <a:blip r:embed="rId4" cstate="print"/>
          <a:srcRect/>
          <a:stretch>
            <a:fillRect/>
          </a:stretch>
        </p:blipFill>
        <p:spPr bwMode="auto">
          <a:xfrm>
            <a:off x="3352800" y="1600200"/>
            <a:ext cx="1676400" cy="969963"/>
          </a:xfrm>
          <a:prstGeom prst="rect">
            <a:avLst/>
          </a:prstGeom>
          <a:noFill/>
        </p:spPr>
      </p:pic>
      <p:pic>
        <p:nvPicPr>
          <p:cNvPr id="18439" name="Picture 7"/>
          <p:cNvPicPr>
            <a:picLocks noChangeAspect="1" noChangeArrowheads="1"/>
          </p:cNvPicPr>
          <p:nvPr/>
        </p:nvPicPr>
        <p:blipFill>
          <a:blip r:embed="rId5" cstate="print"/>
          <a:srcRect/>
          <a:stretch>
            <a:fillRect/>
          </a:stretch>
        </p:blipFill>
        <p:spPr bwMode="auto">
          <a:xfrm>
            <a:off x="5791200" y="1409700"/>
            <a:ext cx="1524000" cy="1146175"/>
          </a:xfrm>
          <a:prstGeom prst="rect">
            <a:avLst/>
          </a:prstGeom>
          <a:noFill/>
        </p:spPr>
      </p:pic>
      <p:sp>
        <p:nvSpPr>
          <p:cNvPr id="18441" name="Text Box 9"/>
          <p:cNvSpPr txBox="1">
            <a:spLocks noChangeArrowheads="1"/>
          </p:cNvSpPr>
          <p:nvPr/>
        </p:nvSpPr>
        <p:spPr bwMode="auto">
          <a:xfrm>
            <a:off x="1295400" y="2895600"/>
            <a:ext cx="5715000" cy="1006475"/>
          </a:xfrm>
          <a:prstGeom prst="rect">
            <a:avLst/>
          </a:prstGeom>
          <a:noFill/>
          <a:ln w="9525">
            <a:noFill/>
            <a:miter lim="800000"/>
            <a:headEnd/>
            <a:tailEnd/>
          </a:ln>
          <a:effectLst/>
        </p:spPr>
        <p:txBody>
          <a:bodyPr>
            <a:spAutoFit/>
          </a:bodyPr>
          <a:lstStyle/>
          <a:p>
            <a:pPr algn="ctr">
              <a:spcBef>
                <a:spcPct val="50000"/>
              </a:spcBef>
            </a:pPr>
            <a:r>
              <a:rPr kumimoji="0" lang="ru-RU" sz="2000">
                <a:solidFill>
                  <a:schemeClr val="tx2"/>
                </a:solidFill>
                <a:cs typeface="Times New Roman" pitchFamily="18" charset="0"/>
              </a:rPr>
              <a:t>Упереться прямыми руками в пол. Выгнув спину, держаться так 5-7 с; прогнуться в пояснице, держаться 3-5 с.</a:t>
            </a:r>
            <a:endParaRPr kumimoji="0" lang="ru-RU" sz="2000">
              <a:solidFill>
                <a:schemeClr val="tx2"/>
              </a:solidFill>
            </a:endParaRPr>
          </a:p>
        </p:txBody>
      </p:sp>
      <p:pic>
        <p:nvPicPr>
          <p:cNvPr id="18442" name="Picture 10"/>
          <p:cNvPicPr>
            <a:picLocks noChangeAspect="1" noChangeArrowheads="1"/>
          </p:cNvPicPr>
          <p:nvPr/>
        </p:nvPicPr>
        <p:blipFill>
          <a:blip r:embed="rId6" cstate="print"/>
          <a:srcRect/>
          <a:stretch>
            <a:fillRect/>
          </a:stretch>
        </p:blipFill>
        <p:spPr bwMode="auto">
          <a:xfrm>
            <a:off x="1547664" y="4437112"/>
            <a:ext cx="3581400" cy="1303337"/>
          </a:xfrm>
          <a:prstGeom prst="rect">
            <a:avLst/>
          </a:prstGeom>
          <a:noFill/>
        </p:spPr>
      </p:pic>
      <p:sp>
        <p:nvSpPr>
          <p:cNvPr id="18444" name="Text Box 12"/>
          <p:cNvSpPr txBox="1">
            <a:spLocks noChangeArrowheads="1"/>
          </p:cNvSpPr>
          <p:nvPr/>
        </p:nvSpPr>
        <p:spPr bwMode="auto">
          <a:xfrm>
            <a:off x="5436096" y="3861048"/>
            <a:ext cx="3048000" cy="2530475"/>
          </a:xfrm>
          <a:prstGeom prst="rect">
            <a:avLst/>
          </a:prstGeom>
          <a:noFill/>
          <a:ln w="9525">
            <a:noFill/>
            <a:miter lim="800000"/>
            <a:headEnd/>
            <a:tailEnd/>
          </a:ln>
          <a:effectLst/>
        </p:spPr>
        <p:txBody>
          <a:bodyPr>
            <a:spAutoFit/>
          </a:bodyPr>
          <a:lstStyle/>
          <a:p>
            <a:pPr algn="ctr">
              <a:spcBef>
                <a:spcPct val="50000"/>
              </a:spcBef>
            </a:pPr>
            <a:r>
              <a:rPr kumimoji="0" lang="ru-RU" sz="2000" dirty="0">
                <a:solidFill>
                  <a:schemeClr val="tx2"/>
                </a:solidFill>
                <a:cs typeface="Times New Roman" pitchFamily="18" charset="0"/>
              </a:rPr>
              <a:t> </a:t>
            </a:r>
          </a:p>
          <a:p>
            <a:pPr>
              <a:spcBef>
                <a:spcPct val="50000"/>
              </a:spcBef>
            </a:pPr>
            <a:r>
              <a:rPr kumimoji="0" lang="ru-RU" sz="2000" dirty="0">
                <a:solidFill>
                  <a:schemeClr val="tx2"/>
                </a:solidFill>
                <a:cs typeface="Times New Roman" pitchFamily="18" charset="0"/>
              </a:rPr>
              <a:t>Упереться прямыми руками в пол, отводить назад прямые ноги (поочередно) и голову, прогибаясь в пояснице</a:t>
            </a:r>
          </a:p>
          <a:p>
            <a:pPr algn="ctr">
              <a:spcBef>
                <a:spcPct val="50000"/>
              </a:spcBef>
            </a:pPr>
            <a:endParaRPr kumimoji="0" lang="ru-RU" sz="2000" dirty="0">
              <a:solidFill>
                <a:schemeClr val="tx2"/>
              </a:solidFill>
            </a:endParaRPr>
          </a:p>
        </p:txBody>
      </p:sp>
      <p:sp>
        <p:nvSpPr>
          <p:cNvPr id="18446" name="Text Box 14"/>
          <p:cNvSpPr txBox="1">
            <a:spLocks noChangeArrowheads="1"/>
          </p:cNvSpPr>
          <p:nvPr/>
        </p:nvSpPr>
        <p:spPr bwMode="auto">
          <a:xfrm>
            <a:off x="3429000" y="838200"/>
            <a:ext cx="1828800" cy="707886"/>
          </a:xfrm>
          <a:prstGeom prst="rect">
            <a:avLst/>
          </a:prstGeom>
          <a:noFill/>
          <a:ln w="9525">
            <a:noFill/>
            <a:miter lim="800000"/>
            <a:headEnd/>
            <a:tailEnd/>
          </a:ln>
          <a:effectLst/>
        </p:spPr>
        <p:txBody>
          <a:bodyPr>
            <a:spAutoFit/>
          </a:bodyPr>
          <a:lstStyle/>
          <a:p>
            <a:pPr algn="ctr">
              <a:spcBef>
                <a:spcPct val="50000"/>
              </a:spcBef>
            </a:pPr>
            <a:r>
              <a:rPr kumimoji="0" lang="ru-RU" sz="2000" dirty="0">
                <a:ln>
                  <a:solidFill>
                    <a:srgbClr val="FF0000"/>
                  </a:solidFill>
                </a:ln>
                <a:solidFill>
                  <a:srgbClr val="FF0000"/>
                </a:solidFill>
                <a:cs typeface="Times New Roman" pitchFamily="18" charset="0"/>
              </a:rPr>
              <a:t>СТОЯ НА КОЛЕНЯХ</a:t>
            </a:r>
          </a:p>
        </p:txBody>
      </p:sp>
    </p:spTree>
    <p:custDataLst>
      <p:tags r:id="rId1"/>
    </p:custDataLst>
  </p:cSld>
  <p:clrMapOvr>
    <a:masterClrMapping/>
  </p:clrMapOvr>
  <p:transition spd="slow" advTm="13145">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wipe(right)">
                                      <p:cBhvr>
                                        <p:cTn id="7" dur="500"/>
                                        <p:tgtEl>
                                          <p:spTgt spid="18435"/>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8437"/>
                                        </p:tgtEl>
                                        <p:attrNameLst>
                                          <p:attrName>style.visibility</p:attrName>
                                        </p:attrNameLst>
                                      </p:cBhvr>
                                      <p:to>
                                        <p:strVal val="visible"/>
                                      </p:to>
                                    </p:set>
                                    <p:animEffect transition="in" filter="wipe(right)">
                                      <p:cBhvr>
                                        <p:cTn id="11" dur="500"/>
                                        <p:tgtEl>
                                          <p:spTgt spid="1843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8439"/>
                                        </p:tgtEl>
                                        <p:attrNameLst>
                                          <p:attrName>style.visibility</p:attrName>
                                        </p:attrNameLst>
                                      </p:cBhvr>
                                      <p:to>
                                        <p:strVal val="visible"/>
                                      </p:to>
                                    </p:set>
                                    <p:animEffect transition="in" filter="wipe(right)">
                                      <p:cBhvr>
                                        <p:cTn id="15" dur="500"/>
                                        <p:tgtEl>
                                          <p:spTgt spid="18439"/>
                                        </p:tgtEl>
                                      </p:cBhvr>
                                    </p:animEffect>
                                  </p:childTnLst>
                                </p:cTn>
                              </p:par>
                            </p:childTnLst>
                          </p:cTn>
                        </p:par>
                        <p:par>
                          <p:cTn id="16" fill="hold">
                            <p:stCondLst>
                              <p:cond delay="1500"/>
                            </p:stCondLst>
                            <p:childTnLst>
                              <p:par>
                                <p:cTn id="17" presetID="1" presetClass="entr" presetSubtype="0" fill="hold" grpId="0" nodeType="afterEffect">
                                  <p:stCondLst>
                                    <p:cond delay="0"/>
                                  </p:stCondLst>
                                  <p:childTnLst>
                                    <p:set>
                                      <p:cBhvr>
                                        <p:cTn id="18" dur="1" fill="hold">
                                          <p:stCondLst>
                                            <p:cond delay="499"/>
                                          </p:stCondLst>
                                        </p:cTn>
                                        <p:tgtEl>
                                          <p:spTgt spid="18441"/>
                                        </p:tgtEl>
                                        <p:attrNameLst>
                                          <p:attrName>style.visibility</p:attrName>
                                        </p:attrNameLst>
                                      </p:cBhvr>
                                      <p:to>
                                        <p:strVal val="visible"/>
                                      </p:to>
                                    </p:set>
                                  </p:childTnLst>
                                </p:cTn>
                              </p:par>
                            </p:childTnLst>
                          </p:cTn>
                        </p:par>
                        <p:par>
                          <p:cTn id="19" fill="hold">
                            <p:stCondLst>
                              <p:cond delay="2000"/>
                            </p:stCondLst>
                            <p:childTnLst>
                              <p:par>
                                <p:cTn id="20" presetID="22" presetClass="entr" presetSubtype="2" fill="hold" nodeType="afterEffect">
                                  <p:stCondLst>
                                    <p:cond delay="0"/>
                                  </p:stCondLst>
                                  <p:childTnLst>
                                    <p:set>
                                      <p:cBhvr>
                                        <p:cTn id="21" dur="1" fill="hold">
                                          <p:stCondLst>
                                            <p:cond delay="0"/>
                                          </p:stCondLst>
                                        </p:cTn>
                                        <p:tgtEl>
                                          <p:spTgt spid="18442"/>
                                        </p:tgtEl>
                                        <p:attrNameLst>
                                          <p:attrName>style.visibility</p:attrName>
                                        </p:attrNameLst>
                                      </p:cBhvr>
                                      <p:to>
                                        <p:strVal val="visible"/>
                                      </p:to>
                                    </p:set>
                                    <p:animEffect transition="in" filter="wipe(right)">
                                      <p:cBhvr>
                                        <p:cTn id="22" dur="500"/>
                                        <p:tgtEl>
                                          <p:spTgt spid="18442"/>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8444"/>
                                        </p:tgtEl>
                                        <p:attrNameLst>
                                          <p:attrName>style.visibility</p:attrName>
                                        </p:attrNameLst>
                                      </p:cBhvr>
                                      <p:to>
                                        <p:strVal val="visible"/>
                                      </p:to>
                                    </p:set>
                                  </p:childTnLst>
                                </p:cTn>
                              </p:par>
                            </p:childTnLst>
                          </p:cTn>
                        </p:par>
                        <p:par>
                          <p:cTn id="27" fill="hold">
                            <p:stCondLst>
                              <p:cond delay="500"/>
                            </p:stCondLst>
                            <p:childTnLst>
                              <p:par>
                                <p:cTn id="28" presetID="1" presetClass="entr" presetSubtype="0" fill="hold" grpId="0" nodeType="afterEffect">
                                  <p:stCondLst>
                                    <p:cond delay="0"/>
                                  </p:stCondLst>
                                  <p:childTnLst>
                                    <p:set>
                                      <p:cBhvr>
                                        <p:cTn id="29" dur="1" fill="hold">
                                          <p:stCondLst>
                                            <p:cond delay="499"/>
                                          </p:stCondLst>
                                        </p:cTn>
                                        <p:tgtEl>
                                          <p:spTgt spid="184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1" grpId="0" autoUpdateAnimBg="0"/>
      <p:bldP spid="18444" grpId="0" autoUpdateAnimBg="0"/>
      <p:bldP spid="18446"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76200"/>
            <a:ext cx="7772400" cy="685800"/>
          </a:xfrm>
        </p:spPr>
        <p:txBody>
          <a:bodyPr/>
          <a:lstStyle/>
          <a:p>
            <a:r>
              <a:rPr kumimoji="1" lang="ru-RU" sz="2800" b="1" kern="1200" dirty="0">
                <a:latin typeface="Times New Roman" pitchFamily="18" charset="0"/>
                <a:cs typeface="Times New Roman" pitchFamily="18" charset="0"/>
              </a:rPr>
              <a:t>Упражнения для формирования правильной осанки</a:t>
            </a:r>
          </a:p>
        </p:txBody>
      </p:sp>
      <p:sp>
        <p:nvSpPr>
          <p:cNvPr id="19459" name="Text Box 3"/>
          <p:cNvSpPr txBox="1">
            <a:spLocks noChangeArrowheads="1"/>
          </p:cNvSpPr>
          <p:nvPr/>
        </p:nvSpPr>
        <p:spPr bwMode="auto">
          <a:xfrm>
            <a:off x="2971800" y="914400"/>
            <a:ext cx="2514600" cy="707886"/>
          </a:xfrm>
          <a:prstGeom prst="rect">
            <a:avLst/>
          </a:prstGeom>
          <a:noFill/>
          <a:ln w="9525">
            <a:noFill/>
            <a:miter lim="800000"/>
            <a:headEnd/>
            <a:tailEnd/>
          </a:ln>
          <a:effectLst/>
        </p:spPr>
        <p:txBody>
          <a:bodyPr>
            <a:spAutoFit/>
          </a:bodyPr>
          <a:lstStyle/>
          <a:p>
            <a:pPr algn="ctr">
              <a:spcBef>
                <a:spcPct val="50000"/>
              </a:spcBef>
            </a:pPr>
            <a:r>
              <a:rPr kumimoji="0" lang="ru-RU" sz="2000" dirty="0">
                <a:ln>
                  <a:solidFill>
                    <a:srgbClr val="FF0000"/>
                  </a:solidFill>
                </a:ln>
                <a:solidFill>
                  <a:srgbClr val="FF0000"/>
                </a:solidFill>
                <a:cs typeface="Times New Roman" pitchFamily="18" charset="0"/>
              </a:rPr>
              <a:t>ЛЕЖА НА ЖИВОТЕ </a:t>
            </a:r>
          </a:p>
        </p:txBody>
      </p:sp>
      <p:pic>
        <p:nvPicPr>
          <p:cNvPr id="19460" name="Picture 4"/>
          <p:cNvPicPr>
            <a:picLocks noChangeAspect="1" noChangeArrowheads="1"/>
          </p:cNvPicPr>
          <p:nvPr/>
        </p:nvPicPr>
        <p:blipFill>
          <a:blip r:embed="rId2" cstate="print"/>
          <a:srcRect/>
          <a:stretch>
            <a:fillRect/>
          </a:stretch>
        </p:blipFill>
        <p:spPr bwMode="auto">
          <a:xfrm>
            <a:off x="914400" y="2057400"/>
            <a:ext cx="1828800" cy="544513"/>
          </a:xfrm>
          <a:prstGeom prst="rect">
            <a:avLst/>
          </a:prstGeom>
          <a:noFill/>
        </p:spPr>
      </p:pic>
      <p:pic>
        <p:nvPicPr>
          <p:cNvPr id="19462" name="Picture 6"/>
          <p:cNvPicPr>
            <a:picLocks noChangeAspect="1" noChangeArrowheads="1"/>
          </p:cNvPicPr>
          <p:nvPr/>
        </p:nvPicPr>
        <p:blipFill>
          <a:blip r:embed="rId3" cstate="print"/>
          <a:srcRect/>
          <a:stretch>
            <a:fillRect/>
          </a:stretch>
        </p:blipFill>
        <p:spPr bwMode="auto">
          <a:xfrm>
            <a:off x="914400" y="2971800"/>
            <a:ext cx="1981200" cy="655638"/>
          </a:xfrm>
          <a:prstGeom prst="rect">
            <a:avLst/>
          </a:prstGeom>
          <a:noFill/>
        </p:spPr>
      </p:pic>
      <p:sp>
        <p:nvSpPr>
          <p:cNvPr id="19464" name="Text Box 8"/>
          <p:cNvSpPr txBox="1">
            <a:spLocks noChangeArrowheads="1"/>
          </p:cNvSpPr>
          <p:nvPr/>
        </p:nvSpPr>
        <p:spPr bwMode="auto">
          <a:xfrm>
            <a:off x="3657600" y="2057400"/>
            <a:ext cx="4495800" cy="1495425"/>
          </a:xfrm>
          <a:prstGeom prst="rect">
            <a:avLst/>
          </a:prstGeom>
          <a:noFill/>
          <a:ln w="9525">
            <a:noFill/>
            <a:miter lim="800000"/>
            <a:headEnd/>
            <a:tailEnd/>
          </a:ln>
          <a:effectLst/>
        </p:spPr>
        <p:txBody>
          <a:bodyPr>
            <a:spAutoFit/>
          </a:bodyPr>
          <a:lstStyle/>
          <a:p>
            <a:pPr algn="ctr">
              <a:spcBef>
                <a:spcPct val="50000"/>
              </a:spcBef>
            </a:pPr>
            <a:r>
              <a:rPr kumimoji="0" lang="ru-RU" sz="1800">
                <a:solidFill>
                  <a:schemeClr val="tx2"/>
                </a:solidFill>
                <a:cs typeface="Times New Roman" pitchFamily="18" charset="0"/>
              </a:rPr>
              <a:t>Упереться в пол согнутыми руками. Разгибая руки и не отрывая бедер от пола, запрокинуть голову назад, максимально </a:t>
            </a:r>
            <a:r>
              <a:rPr kumimoji="0" lang="ru-RU" sz="2000">
                <a:solidFill>
                  <a:schemeClr val="tx2"/>
                </a:solidFill>
                <a:cs typeface="Times New Roman" pitchFamily="18" charset="0"/>
              </a:rPr>
              <a:t>прогнуться</a:t>
            </a:r>
            <a:r>
              <a:rPr kumimoji="0" lang="ru-RU" sz="1800">
                <a:solidFill>
                  <a:schemeClr val="tx2"/>
                </a:solidFill>
                <a:cs typeface="Times New Roman" pitchFamily="18" charset="0"/>
              </a:rPr>
              <a:t>, держаться так 3-5 с, вернуться в и. п.</a:t>
            </a:r>
            <a:endParaRPr kumimoji="0" lang="ru-RU">
              <a:solidFill>
                <a:schemeClr val="tx2"/>
              </a:solidFill>
            </a:endParaRPr>
          </a:p>
        </p:txBody>
      </p:sp>
      <p:pic>
        <p:nvPicPr>
          <p:cNvPr id="19465" name="Picture 9"/>
          <p:cNvPicPr>
            <a:picLocks noChangeAspect="1" noChangeArrowheads="1"/>
          </p:cNvPicPr>
          <p:nvPr/>
        </p:nvPicPr>
        <p:blipFill>
          <a:blip r:embed="rId4" cstate="print"/>
          <a:srcRect t="-29002" b="12991"/>
          <a:stretch>
            <a:fillRect/>
          </a:stretch>
        </p:blipFill>
        <p:spPr bwMode="auto">
          <a:xfrm>
            <a:off x="4953000" y="4419600"/>
            <a:ext cx="2971800" cy="1219200"/>
          </a:xfrm>
          <a:prstGeom prst="rect">
            <a:avLst/>
          </a:prstGeom>
          <a:noFill/>
        </p:spPr>
      </p:pic>
      <p:sp>
        <p:nvSpPr>
          <p:cNvPr id="19467" name="Text Box 11"/>
          <p:cNvSpPr txBox="1">
            <a:spLocks noChangeArrowheads="1"/>
          </p:cNvSpPr>
          <p:nvPr/>
        </p:nvSpPr>
        <p:spPr bwMode="auto">
          <a:xfrm>
            <a:off x="609600" y="4267200"/>
            <a:ext cx="3581400" cy="946150"/>
          </a:xfrm>
          <a:prstGeom prst="rect">
            <a:avLst/>
          </a:prstGeom>
          <a:noFill/>
          <a:ln w="9525">
            <a:noFill/>
            <a:miter lim="800000"/>
            <a:headEnd/>
            <a:tailEnd/>
          </a:ln>
          <a:effectLst/>
        </p:spPr>
        <p:txBody>
          <a:bodyPr>
            <a:spAutoFit/>
          </a:bodyPr>
          <a:lstStyle/>
          <a:p>
            <a:pPr algn="ctr">
              <a:spcBef>
                <a:spcPct val="50000"/>
              </a:spcBef>
            </a:pPr>
            <a:r>
              <a:rPr kumimoji="0" lang="ru-RU" sz="1800">
                <a:solidFill>
                  <a:schemeClr val="tx2"/>
                </a:solidFill>
                <a:cs typeface="Times New Roman" pitchFamily="18" charset="0"/>
              </a:rPr>
              <a:t>Кисти рук соединить за спиной. Поднять </a:t>
            </a:r>
            <a:r>
              <a:rPr kumimoji="0" lang="ru-RU" sz="2000">
                <a:solidFill>
                  <a:schemeClr val="tx2"/>
                </a:solidFill>
                <a:cs typeface="Times New Roman" pitchFamily="18" charset="0"/>
              </a:rPr>
              <a:t>голову</a:t>
            </a:r>
            <a:r>
              <a:rPr kumimoji="0" lang="ru-RU" sz="1800">
                <a:solidFill>
                  <a:schemeClr val="tx2"/>
                </a:solidFill>
                <a:cs typeface="Times New Roman" pitchFamily="18" charset="0"/>
              </a:rPr>
              <a:t>, плечи и ноги; прогнуться, вернуться в и. п.</a:t>
            </a:r>
            <a:endParaRPr kumimoji="0" lang="ru-RU">
              <a:solidFill>
                <a:schemeClr val="tx2"/>
              </a:solidFill>
            </a:endParaRPr>
          </a:p>
        </p:txBody>
      </p:sp>
    </p:spTree>
  </p:cSld>
  <p:clrMapOvr>
    <a:masterClrMapping/>
  </p:clrMapOvr>
  <p:transition spd="slow" advTm="488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barn(inVertical)">
                                      <p:cBhvr>
                                        <p:cTn id="7" dur="500"/>
                                        <p:tgtEl>
                                          <p:spTgt spid="194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9460"/>
                                        </p:tgtEl>
                                        <p:attrNameLst>
                                          <p:attrName>style.visibility</p:attrName>
                                        </p:attrNameLst>
                                      </p:cBhvr>
                                      <p:to>
                                        <p:strVal val="visible"/>
                                      </p:to>
                                    </p:set>
                                    <p:animEffect transition="in" filter="wipe(up)">
                                      <p:cBhvr>
                                        <p:cTn id="11" dur="500"/>
                                        <p:tgtEl>
                                          <p:spTgt spid="1946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462"/>
                                        </p:tgtEl>
                                        <p:attrNameLst>
                                          <p:attrName>style.visibility</p:attrName>
                                        </p:attrNameLst>
                                      </p:cBhvr>
                                      <p:to>
                                        <p:strVal val="visible"/>
                                      </p:to>
                                    </p:set>
                                    <p:animEffect transition="in" filter="wipe(up)">
                                      <p:cBhvr>
                                        <p:cTn id="15" dur="500"/>
                                        <p:tgtEl>
                                          <p:spTgt spid="1946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9464"/>
                                        </p:tgtEl>
                                        <p:attrNameLst>
                                          <p:attrName>style.visibility</p:attrName>
                                        </p:attrNameLst>
                                      </p:cBhvr>
                                      <p:to>
                                        <p:strVal val="visible"/>
                                      </p:to>
                                    </p:set>
                                    <p:animEffect transition="in" filter="wipe(up)">
                                      <p:cBhvr>
                                        <p:cTn id="19" dur="500"/>
                                        <p:tgtEl>
                                          <p:spTgt spid="19464"/>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9465"/>
                                        </p:tgtEl>
                                        <p:attrNameLst>
                                          <p:attrName>style.visibility</p:attrName>
                                        </p:attrNameLst>
                                      </p:cBhvr>
                                      <p:to>
                                        <p:strVal val="visible"/>
                                      </p:to>
                                    </p:set>
                                    <p:animEffect transition="in" filter="wipe(up)">
                                      <p:cBhvr>
                                        <p:cTn id="23" dur="500"/>
                                        <p:tgtEl>
                                          <p:spTgt spid="1946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9467"/>
                                        </p:tgtEl>
                                        <p:attrNameLst>
                                          <p:attrName>style.visibility</p:attrName>
                                        </p:attrNameLst>
                                      </p:cBhvr>
                                      <p:to>
                                        <p:strVal val="visible"/>
                                      </p:to>
                                    </p:set>
                                    <p:animEffect transition="in" filter="wipe(up)">
                                      <p:cBhvr>
                                        <p:cTn id="27" dur="500"/>
                                        <p:tgtEl>
                                          <p:spTgt spid="19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utoUpdateAnimBg="0"/>
      <p:bldP spid="19464" grpId="0" autoUpdateAnimBg="0"/>
      <p:bldP spid="1946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76200"/>
            <a:ext cx="7772400" cy="685800"/>
          </a:xfrm>
        </p:spPr>
        <p:txBody>
          <a:bodyPr/>
          <a:lstStyle/>
          <a:p>
            <a:r>
              <a:rPr kumimoji="1" lang="ru-RU" sz="2800" b="1" kern="1200" dirty="0">
                <a:latin typeface="Times New Roman" pitchFamily="18" charset="0"/>
                <a:cs typeface="Times New Roman" pitchFamily="18" charset="0"/>
              </a:rPr>
              <a:t>Упражнения для формирования правильной осанки</a:t>
            </a:r>
          </a:p>
        </p:txBody>
      </p:sp>
      <p:sp>
        <p:nvSpPr>
          <p:cNvPr id="20483" name="Text Box 3"/>
          <p:cNvSpPr txBox="1">
            <a:spLocks noChangeArrowheads="1"/>
          </p:cNvSpPr>
          <p:nvPr/>
        </p:nvSpPr>
        <p:spPr bwMode="auto">
          <a:xfrm>
            <a:off x="2362200" y="914400"/>
            <a:ext cx="3962400" cy="400110"/>
          </a:xfrm>
          <a:prstGeom prst="rect">
            <a:avLst/>
          </a:prstGeom>
          <a:noFill/>
          <a:ln w="9525">
            <a:noFill/>
            <a:miter lim="800000"/>
            <a:headEnd/>
            <a:tailEnd/>
          </a:ln>
          <a:effectLst/>
        </p:spPr>
        <p:txBody>
          <a:bodyPr>
            <a:spAutoFit/>
          </a:bodyPr>
          <a:lstStyle/>
          <a:p>
            <a:pPr algn="ctr">
              <a:spcBef>
                <a:spcPct val="50000"/>
              </a:spcBef>
            </a:pPr>
            <a:r>
              <a:rPr kumimoji="0" lang="ru-RU" sz="2000" dirty="0">
                <a:ln>
                  <a:solidFill>
                    <a:srgbClr val="FF0000"/>
                  </a:solidFill>
                </a:ln>
                <a:solidFill>
                  <a:srgbClr val="FF0000"/>
                </a:solidFill>
                <a:cs typeface="Times New Roman" pitchFamily="18" charset="0"/>
              </a:rPr>
              <a:t>С ПРЕДМЕТОМ НА ГОЛОВЕ</a:t>
            </a:r>
          </a:p>
        </p:txBody>
      </p:sp>
      <p:sp>
        <p:nvSpPr>
          <p:cNvPr id="20485" name="Rectangle 5"/>
          <p:cNvSpPr>
            <a:spLocks noChangeArrowheads="1"/>
          </p:cNvSpPr>
          <p:nvPr/>
        </p:nvSpPr>
        <p:spPr bwMode="auto">
          <a:xfrm>
            <a:off x="4205288" y="2819400"/>
            <a:ext cx="9144000" cy="0"/>
          </a:xfrm>
          <a:prstGeom prst="rect">
            <a:avLst/>
          </a:prstGeom>
          <a:noFill/>
          <a:ln w="9525">
            <a:noFill/>
            <a:miter lim="800000"/>
            <a:headEnd/>
            <a:tailEnd/>
          </a:ln>
          <a:effectLst/>
        </p:spPr>
        <p:txBody>
          <a:bodyPr>
            <a:spAutoFit/>
          </a:bodyPr>
          <a:lstStyle/>
          <a:p>
            <a:endParaRPr lang="ru-RU"/>
          </a:p>
        </p:txBody>
      </p:sp>
      <p:pic>
        <p:nvPicPr>
          <p:cNvPr id="20484" name="Picture 4"/>
          <p:cNvPicPr>
            <a:picLocks noChangeAspect="1" noChangeArrowheads="1"/>
          </p:cNvPicPr>
          <p:nvPr/>
        </p:nvPicPr>
        <p:blipFill>
          <a:blip r:embed="rId2" cstate="print"/>
          <a:srcRect/>
          <a:stretch>
            <a:fillRect/>
          </a:stretch>
        </p:blipFill>
        <p:spPr bwMode="auto">
          <a:xfrm>
            <a:off x="762000" y="1143000"/>
            <a:ext cx="1533525" cy="1752600"/>
          </a:xfrm>
          <a:prstGeom prst="rect">
            <a:avLst/>
          </a:prstGeom>
          <a:noFill/>
        </p:spPr>
      </p:pic>
      <p:sp>
        <p:nvSpPr>
          <p:cNvPr id="20486" name="Text Box 6"/>
          <p:cNvSpPr txBox="1">
            <a:spLocks noChangeArrowheads="1"/>
          </p:cNvSpPr>
          <p:nvPr/>
        </p:nvSpPr>
        <p:spPr bwMode="auto">
          <a:xfrm>
            <a:off x="2743200" y="1676400"/>
            <a:ext cx="4800600" cy="1006475"/>
          </a:xfrm>
          <a:prstGeom prst="rect">
            <a:avLst/>
          </a:prstGeom>
          <a:noFill/>
          <a:ln w="9525">
            <a:noFill/>
            <a:miter lim="800000"/>
            <a:headEnd/>
            <a:tailEnd/>
          </a:ln>
          <a:effectLst/>
        </p:spPr>
        <p:txBody>
          <a:bodyPr>
            <a:spAutoFit/>
          </a:bodyPr>
          <a:lstStyle/>
          <a:p>
            <a:pPr algn="ctr">
              <a:spcBef>
                <a:spcPct val="50000"/>
              </a:spcBef>
            </a:pPr>
            <a:r>
              <a:rPr kumimoji="0" lang="ru-RU" sz="2000">
                <a:solidFill>
                  <a:schemeClr val="tx2"/>
                </a:solidFill>
                <a:cs typeface="Times New Roman" pitchFamily="18" charset="0"/>
              </a:rPr>
              <a:t>Стоя с предметом на голове и сохраняя правильное положение туловища, подняться на носки, вернуться в и. п.</a:t>
            </a:r>
            <a:endParaRPr kumimoji="0" lang="ru-RU" sz="2000">
              <a:solidFill>
                <a:schemeClr val="tx2"/>
              </a:solidFill>
            </a:endParaRPr>
          </a:p>
        </p:txBody>
      </p:sp>
      <p:sp>
        <p:nvSpPr>
          <p:cNvPr id="20488" name="Rectangle 8"/>
          <p:cNvSpPr>
            <a:spLocks noChangeArrowheads="1"/>
          </p:cNvSpPr>
          <p:nvPr/>
        </p:nvSpPr>
        <p:spPr bwMode="auto">
          <a:xfrm>
            <a:off x="3833813" y="2943225"/>
            <a:ext cx="9144000" cy="0"/>
          </a:xfrm>
          <a:prstGeom prst="rect">
            <a:avLst/>
          </a:prstGeom>
          <a:noFill/>
          <a:ln w="9525">
            <a:noFill/>
            <a:miter lim="800000"/>
            <a:headEnd/>
            <a:tailEnd/>
          </a:ln>
          <a:effectLst/>
        </p:spPr>
        <p:txBody>
          <a:bodyPr>
            <a:spAutoFit/>
          </a:bodyPr>
          <a:lstStyle/>
          <a:p>
            <a:endParaRPr lang="ru-RU"/>
          </a:p>
        </p:txBody>
      </p:sp>
      <p:pic>
        <p:nvPicPr>
          <p:cNvPr id="20487" name="Picture 7"/>
          <p:cNvPicPr>
            <a:picLocks noChangeAspect="1" noChangeArrowheads="1"/>
          </p:cNvPicPr>
          <p:nvPr/>
        </p:nvPicPr>
        <p:blipFill>
          <a:blip r:embed="rId3" cstate="print"/>
          <a:srcRect/>
          <a:stretch>
            <a:fillRect/>
          </a:stretch>
        </p:blipFill>
        <p:spPr bwMode="auto">
          <a:xfrm>
            <a:off x="6781800" y="2749550"/>
            <a:ext cx="2362200" cy="1554163"/>
          </a:xfrm>
          <a:prstGeom prst="rect">
            <a:avLst/>
          </a:prstGeom>
          <a:noFill/>
        </p:spPr>
      </p:pic>
      <p:sp>
        <p:nvSpPr>
          <p:cNvPr id="20489" name="Text Box 9"/>
          <p:cNvSpPr txBox="1">
            <a:spLocks noChangeArrowheads="1"/>
          </p:cNvSpPr>
          <p:nvPr/>
        </p:nvSpPr>
        <p:spPr bwMode="auto">
          <a:xfrm>
            <a:off x="838200" y="3200400"/>
            <a:ext cx="5105400" cy="1066800"/>
          </a:xfrm>
          <a:prstGeom prst="rect">
            <a:avLst/>
          </a:prstGeom>
          <a:noFill/>
          <a:ln w="9525">
            <a:noFill/>
            <a:miter lim="800000"/>
            <a:headEnd/>
            <a:tailEnd/>
          </a:ln>
          <a:effectLst/>
        </p:spPr>
        <p:txBody>
          <a:bodyPr>
            <a:spAutoFit/>
          </a:bodyPr>
          <a:lstStyle/>
          <a:p>
            <a:pPr algn="ctr">
              <a:spcBef>
                <a:spcPct val="50000"/>
              </a:spcBef>
            </a:pPr>
            <a:r>
              <a:rPr kumimoji="0" lang="ru-RU">
                <a:solidFill>
                  <a:schemeClr val="tx2"/>
                </a:solidFill>
                <a:cs typeface="Times New Roman" pitchFamily="18" charset="0"/>
              </a:rPr>
              <a:t> </a:t>
            </a:r>
            <a:r>
              <a:rPr kumimoji="0" lang="ru-RU" sz="2000">
                <a:solidFill>
                  <a:schemeClr val="tx2"/>
                </a:solidFill>
                <a:cs typeface="Times New Roman" pitchFamily="18" charset="0"/>
              </a:rPr>
              <a:t>Ноги вместе, руки вперед. Делать </a:t>
            </a:r>
            <a:r>
              <a:rPr kumimoji="0" lang="ru-RU" sz="2000">
                <a:solidFill>
                  <a:schemeClr val="tx2"/>
                </a:solidFill>
              </a:rPr>
              <a:t>в</a:t>
            </a:r>
            <a:r>
              <a:rPr kumimoji="0" lang="ru-RU" sz="2000">
                <a:solidFill>
                  <a:schemeClr val="tx2"/>
                </a:solidFill>
                <a:cs typeface="Times New Roman" pitchFamily="18" charset="0"/>
              </a:rPr>
              <a:t>ыпады вперед правой, затем левой </a:t>
            </a:r>
            <a:r>
              <a:rPr kumimoji="0" lang="ru-RU" sz="2000">
                <a:solidFill>
                  <a:schemeClr val="tx2"/>
                </a:solidFill>
              </a:rPr>
              <a:t>н</a:t>
            </a:r>
            <a:r>
              <a:rPr kumimoji="0" lang="ru-RU" sz="2000">
                <a:solidFill>
                  <a:schemeClr val="tx2"/>
                </a:solidFill>
                <a:cs typeface="Times New Roman" pitchFamily="18" charset="0"/>
              </a:rPr>
              <a:t>огой.</a:t>
            </a:r>
            <a:endParaRPr kumimoji="0" lang="ru-RU" sz="2000">
              <a:solidFill>
                <a:schemeClr val="tx2"/>
              </a:solidFill>
            </a:endParaRPr>
          </a:p>
        </p:txBody>
      </p:sp>
      <p:sp>
        <p:nvSpPr>
          <p:cNvPr id="20492" name="Rectangle 12"/>
          <p:cNvSpPr>
            <a:spLocks noChangeArrowheads="1"/>
          </p:cNvSpPr>
          <p:nvPr/>
        </p:nvSpPr>
        <p:spPr bwMode="auto">
          <a:xfrm>
            <a:off x="4119563" y="2747963"/>
            <a:ext cx="9144000" cy="0"/>
          </a:xfrm>
          <a:prstGeom prst="rect">
            <a:avLst/>
          </a:prstGeom>
          <a:noFill/>
          <a:ln w="9525">
            <a:noFill/>
            <a:miter lim="800000"/>
            <a:headEnd/>
            <a:tailEnd/>
          </a:ln>
          <a:effectLst/>
        </p:spPr>
        <p:txBody>
          <a:bodyPr>
            <a:spAutoFit/>
          </a:bodyPr>
          <a:lstStyle/>
          <a:p>
            <a:endParaRPr lang="ru-RU"/>
          </a:p>
        </p:txBody>
      </p:sp>
      <p:pic>
        <p:nvPicPr>
          <p:cNvPr id="20491" name="Picture 11"/>
          <p:cNvPicPr>
            <a:picLocks noChangeAspect="1" noChangeArrowheads="1"/>
          </p:cNvPicPr>
          <p:nvPr/>
        </p:nvPicPr>
        <p:blipFill>
          <a:blip r:embed="rId4" cstate="print"/>
          <a:srcRect/>
          <a:stretch>
            <a:fillRect/>
          </a:stretch>
        </p:blipFill>
        <p:spPr bwMode="auto">
          <a:xfrm>
            <a:off x="609600" y="4038600"/>
            <a:ext cx="1462088" cy="2200275"/>
          </a:xfrm>
          <a:prstGeom prst="rect">
            <a:avLst/>
          </a:prstGeom>
          <a:noFill/>
        </p:spPr>
      </p:pic>
      <p:sp>
        <p:nvSpPr>
          <p:cNvPr id="20493" name="Text Box 13"/>
          <p:cNvSpPr txBox="1">
            <a:spLocks noChangeArrowheads="1"/>
          </p:cNvSpPr>
          <p:nvPr/>
        </p:nvSpPr>
        <p:spPr bwMode="auto">
          <a:xfrm>
            <a:off x="2514600" y="4572000"/>
            <a:ext cx="4343400" cy="701675"/>
          </a:xfrm>
          <a:prstGeom prst="rect">
            <a:avLst/>
          </a:prstGeom>
          <a:noFill/>
          <a:ln w="9525">
            <a:noFill/>
            <a:miter lim="800000"/>
            <a:headEnd/>
            <a:tailEnd/>
          </a:ln>
          <a:effectLst/>
        </p:spPr>
        <p:txBody>
          <a:bodyPr>
            <a:spAutoFit/>
          </a:bodyPr>
          <a:lstStyle/>
          <a:p>
            <a:pPr algn="ctr">
              <a:spcBef>
                <a:spcPct val="50000"/>
              </a:spcBef>
            </a:pPr>
            <a:r>
              <a:rPr kumimoji="0" lang="ru-RU" sz="2000">
                <a:solidFill>
                  <a:schemeClr val="tx2"/>
                </a:solidFill>
                <a:cs typeface="Times New Roman" pitchFamily="18" charset="0"/>
              </a:rPr>
              <a:t>Ноги вместе, руки на поясе. Присесть и вернуться в и. п.</a:t>
            </a:r>
            <a:endParaRPr kumimoji="0" lang="ru-RU" sz="2000">
              <a:solidFill>
                <a:schemeClr val="tx2"/>
              </a:solidFill>
            </a:endParaRPr>
          </a:p>
        </p:txBody>
      </p:sp>
    </p:spTree>
  </p:cSld>
  <p:clrMapOvr>
    <a:masterClrMapping/>
  </p:clrMapOvr>
  <p:transition spd="slow" advTm="3840">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74638"/>
            <a:ext cx="8290778" cy="6034682"/>
          </a:xfrm>
        </p:spPr>
        <p:txBody>
          <a:bodyPr>
            <a:normAutofit/>
          </a:bodyPr>
          <a:lstStyle/>
          <a:p>
            <a:r>
              <a:rPr lang="ru-RU" b="1" dirty="0" smtClean="0">
                <a:latin typeface="Times New Roman" pitchFamily="18" charset="0"/>
                <a:cs typeface="Times New Roman" pitchFamily="18" charset="0"/>
              </a:rPr>
              <a:t>Цель</a:t>
            </a:r>
            <a:r>
              <a:rPr lang="ru-RU" b="1"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изучить, какое значение имеет осанка для здоровья человека.</a:t>
            </a:r>
            <a:endParaRPr lang="ru-RU" sz="3600" dirty="0">
              <a:latin typeface="Times New Roman" pitchFamily="18" charset="0"/>
              <a:cs typeface="Times New Roman" pitchFamily="18" charset="0"/>
            </a:endParaRPr>
          </a:p>
        </p:txBody>
      </p:sp>
    </p:spTree>
  </p:cSld>
  <p:clrMapOvr>
    <a:masterClrMapping/>
  </p:clrMapOvr>
  <p:transition spd="slow" advTm="4915">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76200"/>
            <a:ext cx="7772400" cy="685800"/>
          </a:xfrm>
        </p:spPr>
        <p:txBody>
          <a:bodyPr/>
          <a:lstStyle/>
          <a:p>
            <a:r>
              <a:rPr kumimoji="1" lang="ru-RU" sz="2800" b="1" kern="1200" dirty="0">
                <a:latin typeface="Times New Roman" pitchFamily="18" charset="0"/>
                <a:cs typeface="Times New Roman" pitchFamily="18" charset="0"/>
              </a:rPr>
              <a:t>Упражнения для формирования правильной осанки</a:t>
            </a:r>
          </a:p>
        </p:txBody>
      </p:sp>
      <p:pic>
        <p:nvPicPr>
          <p:cNvPr id="21507" name="Picture 3"/>
          <p:cNvPicPr>
            <a:picLocks noChangeAspect="1" noChangeArrowheads="1"/>
          </p:cNvPicPr>
          <p:nvPr/>
        </p:nvPicPr>
        <p:blipFill>
          <a:blip r:embed="rId2" cstate="print"/>
          <a:srcRect/>
          <a:stretch>
            <a:fillRect/>
          </a:stretch>
        </p:blipFill>
        <p:spPr bwMode="auto">
          <a:xfrm>
            <a:off x="1143000" y="1066800"/>
            <a:ext cx="1009650" cy="2076450"/>
          </a:xfrm>
          <a:prstGeom prst="rect">
            <a:avLst/>
          </a:prstGeom>
          <a:noFill/>
        </p:spPr>
      </p:pic>
      <p:sp>
        <p:nvSpPr>
          <p:cNvPr id="21509" name="Text Box 5"/>
          <p:cNvSpPr txBox="1">
            <a:spLocks noChangeArrowheads="1"/>
          </p:cNvSpPr>
          <p:nvPr/>
        </p:nvSpPr>
        <p:spPr bwMode="auto">
          <a:xfrm flipH="1">
            <a:off x="2209800" y="1295400"/>
            <a:ext cx="6096000" cy="822325"/>
          </a:xfrm>
          <a:prstGeom prst="rect">
            <a:avLst/>
          </a:prstGeom>
          <a:noFill/>
          <a:ln w="9525">
            <a:noFill/>
            <a:miter lim="800000"/>
            <a:headEnd/>
            <a:tailEnd/>
          </a:ln>
          <a:effectLst/>
        </p:spPr>
        <p:txBody>
          <a:bodyPr>
            <a:spAutoFit/>
          </a:bodyPr>
          <a:lstStyle/>
          <a:p>
            <a:pPr algn="ctr"/>
            <a:r>
              <a:rPr kumimoji="0" lang="ru-RU">
                <a:solidFill>
                  <a:schemeClr val="tx2"/>
                </a:solidFill>
                <a:cs typeface="Times New Roman" pitchFamily="18" charset="0"/>
              </a:rPr>
              <a:t>Стоя у стены, поднимать к груди поочередно левое, затем правое колено.</a:t>
            </a:r>
            <a:endParaRPr kumimoji="0" lang="ru-RU" sz="1800">
              <a:solidFill>
                <a:schemeClr val="tx2"/>
              </a:solidFill>
              <a:cs typeface="Times New Roman" pitchFamily="18" charset="0"/>
            </a:endParaRPr>
          </a:p>
        </p:txBody>
      </p:sp>
      <p:pic>
        <p:nvPicPr>
          <p:cNvPr id="21510" name="Picture 6"/>
          <p:cNvPicPr>
            <a:picLocks noChangeAspect="1" noChangeArrowheads="1"/>
          </p:cNvPicPr>
          <p:nvPr/>
        </p:nvPicPr>
        <p:blipFill>
          <a:blip r:embed="rId3" cstate="print"/>
          <a:srcRect/>
          <a:stretch>
            <a:fillRect/>
          </a:stretch>
        </p:blipFill>
        <p:spPr bwMode="auto">
          <a:xfrm>
            <a:off x="6553200" y="4267200"/>
            <a:ext cx="1773238" cy="1828800"/>
          </a:xfrm>
          <a:prstGeom prst="rect">
            <a:avLst/>
          </a:prstGeom>
          <a:noFill/>
        </p:spPr>
      </p:pic>
      <p:sp>
        <p:nvSpPr>
          <p:cNvPr id="21512" name="Text Box 8"/>
          <p:cNvSpPr txBox="1">
            <a:spLocks noChangeArrowheads="1"/>
          </p:cNvSpPr>
          <p:nvPr/>
        </p:nvSpPr>
        <p:spPr bwMode="auto">
          <a:xfrm>
            <a:off x="5257800" y="2590800"/>
            <a:ext cx="3657600" cy="1552575"/>
          </a:xfrm>
          <a:prstGeom prst="rect">
            <a:avLst/>
          </a:prstGeom>
          <a:noFill/>
          <a:ln w="9525">
            <a:noFill/>
            <a:miter lim="800000"/>
            <a:headEnd/>
            <a:tailEnd/>
          </a:ln>
          <a:effectLst/>
        </p:spPr>
        <p:txBody>
          <a:bodyPr>
            <a:spAutoFit/>
          </a:bodyPr>
          <a:lstStyle/>
          <a:p>
            <a:pPr algn="ctr">
              <a:spcBef>
                <a:spcPct val="50000"/>
              </a:spcBef>
            </a:pPr>
            <a:r>
              <a:rPr kumimoji="0" lang="ru-RU">
                <a:solidFill>
                  <a:schemeClr val="tx2"/>
                </a:solidFill>
                <a:cs typeface="Times New Roman" pitchFamily="18" charset="0"/>
              </a:rPr>
              <a:t>Ноги шире плеч, руки опущены. Повороты вправо и влево, руки в стороны.</a:t>
            </a:r>
            <a:endParaRPr kumimoji="0" lang="ru-RU">
              <a:solidFill>
                <a:schemeClr val="tx2"/>
              </a:solidFill>
            </a:endParaRPr>
          </a:p>
        </p:txBody>
      </p:sp>
      <p:pic>
        <p:nvPicPr>
          <p:cNvPr id="21513" name="Picture 9"/>
          <p:cNvPicPr>
            <a:picLocks noChangeAspect="1" noChangeArrowheads="1"/>
          </p:cNvPicPr>
          <p:nvPr/>
        </p:nvPicPr>
        <p:blipFill>
          <a:blip r:embed="rId4" cstate="print"/>
          <a:srcRect/>
          <a:stretch>
            <a:fillRect/>
          </a:stretch>
        </p:blipFill>
        <p:spPr bwMode="auto">
          <a:xfrm>
            <a:off x="457200" y="3200400"/>
            <a:ext cx="2514600" cy="1530350"/>
          </a:xfrm>
          <a:prstGeom prst="rect">
            <a:avLst/>
          </a:prstGeom>
          <a:noFill/>
        </p:spPr>
      </p:pic>
      <p:pic>
        <p:nvPicPr>
          <p:cNvPr id="21515" name="Picture 11"/>
          <p:cNvPicPr>
            <a:picLocks noChangeAspect="1" noChangeArrowheads="1"/>
          </p:cNvPicPr>
          <p:nvPr/>
        </p:nvPicPr>
        <p:blipFill>
          <a:blip r:embed="rId5" cstate="print"/>
          <a:srcRect/>
          <a:stretch>
            <a:fillRect/>
          </a:stretch>
        </p:blipFill>
        <p:spPr bwMode="auto">
          <a:xfrm>
            <a:off x="3276600" y="3505200"/>
            <a:ext cx="2209800" cy="1143000"/>
          </a:xfrm>
          <a:prstGeom prst="rect">
            <a:avLst/>
          </a:prstGeom>
          <a:noFill/>
        </p:spPr>
      </p:pic>
      <p:sp>
        <p:nvSpPr>
          <p:cNvPr id="21517" name="Text Box 13"/>
          <p:cNvSpPr txBox="1">
            <a:spLocks noChangeArrowheads="1"/>
          </p:cNvSpPr>
          <p:nvPr/>
        </p:nvSpPr>
        <p:spPr bwMode="auto">
          <a:xfrm>
            <a:off x="381000" y="4876800"/>
            <a:ext cx="5943600" cy="1187450"/>
          </a:xfrm>
          <a:prstGeom prst="rect">
            <a:avLst/>
          </a:prstGeom>
          <a:noFill/>
          <a:ln w="9525">
            <a:noFill/>
            <a:miter lim="800000"/>
            <a:headEnd/>
            <a:tailEnd/>
          </a:ln>
          <a:effectLst/>
        </p:spPr>
        <p:txBody>
          <a:bodyPr>
            <a:spAutoFit/>
          </a:bodyPr>
          <a:lstStyle/>
          <a:p>
            <a:pPr algn="ctr">
              <a:spcBef>
                <a:spcPct val="50000"/>
              </a:spcBef>
            </a:pPr>
            <a:r>
              <a:rPr kumimoji="0" lang="ru-RU">
                <a:solidFill>
                  <a:schemeClr val="tx2"/>
                </a:solidFill>
                <a:cs typeface="Times New Roman" pitchFamily="18" charset="0"/>
              </a:rPr>
              <a:t>Ноги вместе. Опираясь сзади прямыми руками на пол, прогнуться, как можно выше поднять таз, вернуться в и. п.</a:t>
            </a:r>
            <a:endParaRPr kumimoji="0" lang="ru-RU" sz="2000">
              <a:solidFill>
                <a:schemeClr val="tx2"/>
              </a:solidFill>
            </a:endParaRPr>
          </a:p>
        </p:txBody>
      </p:sp>
    </p:spTree>
  </p:cSld>
  <p:clrMapOvr>
    <a:masterClrMapping/>
  </p:clrMapOvr>
  <mc:AlternateContent xmlns:mc="http://schemas.openxmlformats.org/markup-compatibility/2006">
    <mc:Choice xmlns:p14="http://schemas.microsoft.com/office/powerpoint/2010/main" Requires="p14">
      <p:transition spd="slow" advTm="5858">
        <p14:flash/>
      </p:transition>
    </mc:Choice>
    <mc:Fallback>
      <p:transition spd="slow" advTm="58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blinds(vertical)">
                                      <p:cBhvr>
                                        <p:cTn id="7" dur="500"/>
                                        <p:tgtEl>
                                          <p:spTgt spid="21507"/>
                                        </p:tgtEl>
                                      </p:cBhvr>
                                    </p:animEffect>
                                  </p:childTnLst>
                                </p:cTn>
                              </p:par>
                            </p:childTnLst>
                          </p:cTn>
                        </p:par>
                        <p:par>
                          <p:cTn id="8" fill="hold">
                            <p:stCondLst>
                              <p:cond delay="500"/>
                            </p:stCondLst>
                            <p:childTnLst>
                              <p:par>
                                <p:cTn id="9" presetID="3" presetClass="entr" presetSubtype="5" fill="hold" grpId="0" nodeType="afterEffect">
                                  <p:stCondLst>
                                    <p:cond delay="0"/>
                                  </p:stCondLst>
                                  <p:childTnLst>
                                    <p:set>
                                      <p:cBhvr>
                                        <p:cTn id="10" dur="1" fill="hold">
                                          <p:stCondLst>
                                            <p:cond delay="0"/>
                                          </p:stCondLst>
                                        </p:cTn>
                                        <p:tgtEl>
                                          <p:spTgt spid="21509"/>
                                        </p:tgtEl>
                                        <p:attrNameLst>
                                          <p:attrName>style.visibility</p:attrName>
                                        </p:attrNameLst>
                                      </p:cBhvr>
                                      <p:to>
                                        <p:strVal val="visible"/>
                                      </p:to>
                                    </p:set>
                                    <p:animEffect transition="in" filter="blinds(vertical)">
                                      <p:cBhvr>
                                        <p:cTn id="11" dur="500"/>
                                        <p:tgtEl>
                                          <p:spTgt spid="21509"/>
                                        </p:tgtEl>
                                      </p:cBhvr>
                                    </p:animEffect>
                                  </p:childTnLst>
                                </p:cTn>
                              </p:par>
                            </p:childTnLst>
                          </p:cTn>
                        </p:par>
                        <p:par>
                          <p:cTn id="12" fill="hold">
                            <p:stCondLst>
                              <p:cond delay="1000"/>
                            </p:stCondLst>
                            <p:childTnLst>
                              <p:par>
                                <p:cTn id="13" presetID="3" presetClass="entr" presetSubtype="5" fill="hold" nodeType="afterEffect">
                                  <p:stCondLst>
                                    <p:cond delay="0"/>
                                  </p:stCondLst>
                                  <p:childTnLst>
                                    <p:set>
                                      <p:cBhvr>
                                        <p:cTn id="14" dur="1" fill="hold">
                                          <p:stCondLst>
                                            <p:cond delay="0"/>
                                          </p:stCondLst>
                                        </p:cTn>
                                        <p:tgtEl>
                                          <p:spTgt spid="21510"/>
                                        </p:tgtEl>
                                        <p:attrNameLst>
                                          <p:attrName>style.visibility</p:attrName>
                                        </p:attrNameLst>
                                      </p:cBhvr>
                                      <p:to>
                                        <p:strVal val="visible"/>
                                      </p:to>
                                    </p:set>
                                    <p:animEffect transition="in" filter="blinds(vertical)">
                                      <p:cBhvr>
                                        <p:cTn id="15" dur="500"/>
                                        <p:tgtEl>
                                          <p:spTgt spid="21510"/>
                                        </p:tgtEl>
                                      </p:cBhvr>
                                    </p:animEffect>
                                  </p:childTnLst>
                                </p:cTn>
                              </p:par>
                            </p:childTnLst>
                          </p:cTn>
                        </p:par>
                        <p:par>
                          <p:cTn id="16" fill="hold">
                            <p:stCondLst>
                              <p:cond delay="1500"/>
                            </p:stCondLst>
                            <p:childTnLst>
                              <p:par>
                                <p:cTn id="17" presetID="3" presetClass="entr" presetSubtype="5" fill="hold" grpId="0" nodeType="afterEffect">
                                  <p:stCondLst>
                                    <p:cond delay="0"/>
                                  </p:stCondLst>
                                  <p:childTnLst>
                                    <p:set>
                                      <p:cBhvr>
                                        <p:cTn id="18" dur="1" fill="hold">
                                          <p:stCondLst>
                                            <p:cond delay="0"/>
                                          </p:stCondLst>
                                        </p:cTn>
                                        <p:tgtEl>
                                          <p:spTgt spid="21517"/>
                                        </p:tgtEl>
                                        <p:attrNameLst>
                                          <p:attrName>style.visibility</p:attrName>
                                        </p:attrNameLst>
                                      </p:cBhvr>
                                      <p:to>
                                        <p:strVal val="visible"/>
                                      </p:to>
                                    </p:set>
                                    <p:animEffect transition="in" filter="blinds(vertical)">
                                      <p:cBhvr>
                                        <p:cTn id="19" dur="500"/>
                                        <p:tgtEl>
                                          <p:spTgt spid="21517"/>
                                        </p:tgtEl>
                                      </p:cBhvr>
                                    </p:animEffect>
                                  </p:childTnLst>
                                </p:cTn>
                              </p:par>
                            </p:childTnLst>
                          </p:cTn>
                        </p:par>
                        <p:par>
                          <p:cTn id="20" fill="hold">
                            <p:stCondLst>
                              <p:cond delay="2000"/>
                            </p:stCondLst>
                            <p:childTnLst>
                              <p:par>
                                <p:cTn id="21" presetID="3" presetClass="entr" presetSubtype="5" fill="hold" nodeType="afterEffect">
                                  <p:stCondLst>
                                    <p:cond delay="0"/>
                                  </p:stCondLst>
                                  <p:childTnLst>
                                    <p:set>
                                      <p:cBhvr>
                                        <p:cTn id="22" dur="1" fill="hold">
                                          <p:stCondLst>
                                            <p:cond delay="0"/>
                                          </p:stCondLst>
                                        </p:cTn>
                                        <p:tgtEl>
                                          <p:spTgt spid="21513"/>
                                        </p:tgtEl>
                                        <p:attrNameLst>
                                          <p:attrName>style.visibility</p:attrName>
                                        </p:attrNameLst>
                                      </p:cBhvr>
                                      <p:to>
                                        <p:strVal val="visible"/>
                                      </p:to>
                                    </p:set>
                                    <p:animEffect transition="in" filter="blinds(vertical)">
                                      <p:cBhvr>
                                        <p:cTn id="23" dur="500"/>
                                        <p:tgtEl>
                                          <p:spTgt spid="21513"/>
                                        </p:tgtEl>
                                      </p:cBhvr>
                                    </p:animEffect>
                                  </p:childTnLst>
                                </p:cTn>
                              </p:par>
                            </p:childTnLst>
                          </p:cTn>
                        </p:par>
                        <p:par>
                          <p:cTn id="24" fill="hold">
                            <p:stCondLst>
                              <p:cond delay="2500"/>
                            </p:stCondLst>
                            <p:childTnLst>
                              <p:par>
                                <p:cTn id="25" presetID="3" presetClass="entr" presetSubtype="5" fill="hold" nodeType="afterEffect">
                                  <p:stCondLst>
                                    <p:cond delay="0"/>
                                  </p:stCondLst>
                                  <p:childTnLst>
                                    <p:set>
                                      <p:cBhvr>
                                        <p:cTn id="26" dur="1" fill="hold">
                                          <p:stCondLst>
                                            <p:cond delay="0"/>
                                          </p:stCondLst>
                                        </p:cTn>
                                        <p:tgtEl>
                                          <p:spTgt spid="21515"/>
                                        </p:tgtEl>
                                        <p:attrNameLst>
                                          <p:attrName>style.visibility</p:attrName>
                                        </p:attrNameLst>
                                      </p:cBhvr>
                                      <p:to>
                                        <p:strVal val="visible"/>
                                      </p:to>
                                    </p:set>
                                    <p:animEffect transition="in" filter="blinds(vertical)">
                                      <p:cBhvr>
                                        <p:cTn id="27" dur="500"/>
                                        <p:tgtEl>
                                          <p:spTgt spid="21515"/>
                                        </p:tgtEl>
                                      </p:cBhvr>
                                    </p:animEffect>
                                  </p:childTnLst>
                                </p:cTn>
                              </p:par>
                            </p:childTnLst>
                          </p:cTn>
                        </p:par>
                        <p:par>
                          <p:cTn id="28" fill="hold">
                            <p:stCondLst>
                              <p:cond delay="3000"/>
                            </p:stCondLst>
                            <p:childTnLst>
                              <p:par>
                                <p:cTn id="29" presetID="3" presetClass="entr" presetSubtype="5" fill="hold" grpId="0" nodeType="afterEffect">
                                  <p:stCondLst>
                                    <p:cond delay="0"/>
                                  </p:stCondLst>
                                  <p:childTnLst>
                                    <p:set>
                                      <p:cBhvr>
                                        <p:cTn id="30" dur="1" fill="hold">
                                          <p:stCondLst>
                                            <p:cond delay="0"/>
                                          </p:stCondLst>
                                        </p:cTn>
                                        <p:tgtEl>
                                          <p:spTgt spid="21512"/>
                                        </p:tgtEl>
                                        <p:attrNameLst>
                                          <p:attrName>style.visibility</p:attrName>
                                        </p:attrNameLst>
                                      </p:cBhvr>
                                      <p:to>
                                        <p:strVal val="visible"/>
                                      </p:to>
                                    </p:set>
                                    <p:animEffect transition="in" filter="blinds(vertical)">
                                      <p:cBhvr>
                                        <p:cTn id="31" dur="5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autoUpdateAnimBg="0"/>
      <p:bldP spid="21512" grpId="0" autoUpdateAnimBg="0"/>
      <p:bldP spid="2151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152400"/>
            <a:ext cx="7772400" cy="609600"/>
          </a:xfrm>
        </p:spPr>
        <p:txBody>
          <a:bodyPr/>
          <a:lstStyle/>
          <a:p>
            <a:r>
              <a:rPr kumimoji="1" lang="ru-RU" sz="2800" b="1" kern="1200" dirty="0">
                <a:latin typeface="Times New Roman" pitchFamily="18" charset="0"/>
                <a:cs typeface="Times New Roman" pitchFamily="18" charset="0"/>
              </a:rPr>
              <a:t>Подвижные игры для профилактики нарушения осанки</a:t>
            </a:r>
          </a:p>
        </p:txBody>
      </p:sp>
      <p:sp>
        <p:nvSpPr>
          <p:cNvPr id="23555" name="Text Box 3"/>
          <p:cNvSpPr txBox="1">
            <a:spLocks noChangeArrowheads="1"/>
          </p:cNvSpPr>
          <p:nvPr/>
        </p:nvSpPr>
        <p:spPr bwMode="auto">
          <a:xfrm>
            <a:off x="990600" y="990600"/>
            <a:ext cx="7315200" cy="4739759"/>
          </a:xfrm>
          <a:prstGeom prst="rect">
            <a:avLst/>
          </a:prstGeom>
          <a:noFill/>
          <a:ln w="9525">
            <a:noFill/>
            <a:miter lim="800000"/>
            <a:headEnd/>
            <a:tailEnd/>
          </a:ln>
          <a:effectLst/>
        </p:spPr>
        <p:txBody>
          <a:bodyPr>
            <a:spAutoFit/>
          </a:bodyPr>
          <a:lstStyle/>
          <a:p>
            <a:pPr algn="just">
              <a:spcBef>
                <a:spcPct val="50000"/>
              </a:spcBef>
            </a:pPr>
            <a:r>
              <a:rPr kumimoji="0" lang="ru-RU" sz="2000" dirty="0">
                <a:ln>
                  <a:solidFill>
                    <a:srgbClr val="FF0000"/>
                  </a:solidFill>
                </a:ln>
                <a:solidFill>
                  <a:srgbClr val="FF0000"/>
                </a:solidFill>
                <a:cs typeface="Times New Roman" pitchFamily="18" charset="0"/>
              </a:rPr>
              <a:t>«Не урони мешочек». </a:t>
            </a:r>
            <a:r>
              <a:rPr kumimoji="0" lang="ru-RU" sz="1800" dirty="0">
                <a:solidFill>
                  <a:schemeClr val="tx2"/>
                </a:solidFill>
                <a:cs typeface="Times New Roman" pitchFamily="18" charset="0"/>
              </a:rPr>
              <a:t>Отмечают линии старта и финиша. Рас стояние между ними - 5-10 м. У стартовой линии выстраиваются две-три колонны по 3-4 игрока в каждой. На голове у всех мешочки с песком весом по 100-150 г. Нужно пройти по коридору, обозначенному мелом, гимнастическими палками или скакалками, не по теряв мешочек и сохраняя правильную осанку. Ширина коридора -30 см. Выигрывает команда, выполнившая задание более быстро и правильно.</a:t>
            </a:r>
          </a:p>
          <a:p>
            <a:pPr algn="just">
              <a:spcBef>
                <a:spcPct val="50000"/>
              </a:spcBef>
            </a:pPr>
            <a:r>
              <a:rPr kumimoji="0" lang="ru-RU" sz="2000" dirty="0">
                <a:ln>
                  <a:solidFill>
                    <a:srgbClr val="FF0000"/>
                  </a:solidFill>
                </a:ln>
                <a:solidFill>
                  <a:srgbClr val="FF0000"/>
                </a:solidFill>
                <a:cs typeface="Times New Roman" pitchFamily="18" charset="0"/>
              </a:rPr>
              <a:t>Методические </a:t>
            </a:r>
            <a:r>
              <a:rPr kumimoji="0" lang="ru-RU" sz="2000" dirty="0" smtClean="0">
                <a:ln>
                  <a:solidFill>
                    <a:srgbClr val="FF0000"/>
                  </a:solidFill>
                </a:ln>
                <a:solidFill>
                  <a:srgbClr val="FF0000"/>
                </a:solidFill>
                <a:cs typeface="Times New Roman" pitchFamily="18" charset="0"/>
              </a:rPr>
              <a:t>указания. </a:t>
            </a:r>
            <a:r>
              <a:rPr kumimoji="0" lang="ru-RU" sz="1800" dirty="0" smtClean="0">
                <a:solidFill>
                  <a:schemeClr val="tx2"/>
                </a:solidFill>
                <a:cs typeface="Times New Roman" pitchFamily="18" charset="0"/>
              </a:rPr>
              <a:t>Коридор </a:t>
            </a:r>
            <a:r>
              <a:rPr kumimoji="0" lang="ru-RU" sz="1800" dirty="0">
                <a:solidFill>
                  <a:schemeClr val="tx2"/>
                </a:solidFill>
                <a:cs typeface="Times New Roman" pitchFamily="18" charset="0"/>
              </a:rPr>
              <a:t>можно проходить разными способами, например на носках, держа руки на поясе, или в </a:t>
            </a:r>
            <a:r>
              <a:rPr kumimoji="0" lang="ru-RU" sz="1800" dirty="0" err="1">
                <a:solidFill>
                  <a:schemeClr val="tx2"/>
                </a:solidFill>
                <a:cs typeface="Times New Roman" pitchFamily="18" charset="0"/>
              </a:rPr>
              <a:t>полуприседе</a:t>
            </a:r>
            <a:r>
              <a:rPr kumimoji="0" lang="ru-RU" sz="1800" dirty="0">
                <a:solidFill>
                  <a:schemeClr val="tx2"/>
                </a:solidFill>
                <a:cs typeface="Times New Roman" pitchFamily="18" charset="0"/>
              </a:rPr>
              <a:t> с прямой спиной, руки на поясе и т. д. Находясь в колоннах, И игроки начинают движение со старта после того, как предыдущий игрок пересек линию финиша. При передвижении не следует наклоняться вперед. Можно провести игру, построив игроков на линии старта в одну шеренгу; тогда выиграет тот, кто пересечет линию финиша первым.</a:t>
            </a:r>
            <a:endParaRPr kumimoji="0" lang="ru-RU" sz="1800" dirty="0">
              <a:solidFill>
                <a:schemeClr val="tx2"/>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659">
        <p14:prism isContent="1"/>
      </p:transition>
    </mc:Choice>
    <mc:Fallback>
      <p:transition spd="slow" advTm="365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barn(inVertical)">
                                      <p:cBhvr>
                                        <p:cTn id="7" dur="5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152400"/>
            <a:ext cx="7772400" cy="685800"/>
          </a:xfrm>
        </p:spPr>
        <p:txBody>
          <a:bodyPr/>
          <a:lstStyle/>
          <a:p>
            <a:r>
              <a:rPr kumimoji="1" lang="ru-RU" sz="2800" b="1" kern="1200" dirty="0">
                <a:latin typeface="Times New Roman" pitchFamily="18" charset="0"/>
                <a:cs typeface="Times New Roman" pitchFamily="18" charset="0"/>
              </a:rPr>
              <a:t>Подвижные игры для профилактики нарушения осанки</a:t>
            </a:r>
          </a:p>
        </p:txBody>
      </p:sp>
      <p:sp>
        <p:nvSpPr>
          <p:cNvPr id="24579" name="Text Box 3"/>
          <p:cNvSpPr txBox="1">
            <a:spLocks noChangeArrowheads="1"/>
          </p:cNvSpPr>
          <p:nvPr/>
        </p:nvSpPr>
        <p:spPr bwMode="auto">
          <a:xfrm>
            <a:off x="762000" y="1143000"/>
            <a:ext cx="7467600" cy="4664075"/>
          </a:xfrm>
          <a:prstGeom prst="rect">
            <a:avLst/>
          </a:prstGeom>
          <a:noFill/>
          <a:ln w="9525">
            <a:noFill/>
            <a:miter lim="800000"/>
            <a:headEnd/>
            <a:tailEnd/>
          </a:ln>
          <a:effectLst/>
        </p:spPr>
        <p:txBody>
          <a:bodyPr>
            <a:spAutoFit/>
          </a:bodyPr>
          <a:lstStyle/>
          <a:p>
            <a:pPr algn="just">
              <a:spcBef>
                <a:spcPct val="50000"/>
              </a:spcBef>
            </a:pPr>
            <a:r>
              <a:rPr kumimoji="0" lang="ru-RU" sz="2000" dirty="0">
                <a:ln>
                  <a:solidFill>
                    <a:srgbClr val="FF0000"/>
                  </a:solidFill>
                </a:ln>
                <a:solidFill>
                  <a:srgbClr val="FF0000"/>
                </a:solidFill>
                <a:cs typeface="Times New Roman" pitchFamily="18" charset="0"/>
              </a:rPr>
              <a:t>«Салки».</a:t>
            </a:r>
            <a:r>
              <a:rPr kumimoji="0" lang="ru-RU" sz="2000" dirty="0">
                <a:solidFill>
                  <a:schemeClr val="tx2"/>
                </a:solidFill>
                <a:cs typeface="Times New Roman" pitchFamily="18" charset="0"/>
              </a:rPr>
              <a:t> Выбирают водящего. Его задача - запятнать (осалить) как можно больше игроков, но только тех, которые не успели вовремя принять правильную осанку. Стоит убегающему принять правильную осанку, он уже в безопасности. Водящему приходится прибегать к хитростям: бежать будто бы за одним игроком, а мимоходом, изловчившись, осалить другого (дотронуться рукой). Осаленные игроки выбывают из игры.</a:t>
            </a:r>
          </a:p>
          <a:p>
            <a:pPr algn="just">
              <a:spcBef>
                <a:spcPct val="50000"/>
              </a:spcBef>
            </a:pPr>
            <a:r>
              <a:rPr kumimoji="0" lang="ru-RU" sz="2000" dirty="0">
                <a:ln>
                  <a:solidFill>
                    <a:srgbClr val="FF0000"/>
                  </a:solidFill>
                </a:ln>
                <a:solidFill>
                  <a:srgbClr val="FF0000"/>
                </a:solidFill>
                <a:cs typeface="Times New Roman" pitchFamily="18" charset="0"/>
              </a:rPr>
              <a:t>Методические указания. </a:t>
            </a:r>
            <a:r>
              <a:rPr kumimoji="0" lang="ru-RU" sz="2000" dirty="0">
                <a:solidFill>
                  <a:schemeClr val="tx2"/>
                </a:solidFill>
                <a:cs typeface="Times New Roman" pitchFamily="18" charset="0"/>
              </a:rPr>
              <a:t>Продолжительность игры - 5-10 мин; </a:t>
            </a:r>
            <a:r>
              <a:rPr kumimoji="0" lang="ru-RU" sz="2000" dirty="0" err="1">
                <a:solidFill>
                  <a:schemeClr val="tx2"/>
                </a:solidFill>
                <a:cs typeface="Times New Roman" pitchFamily="18" charset="0"/>
              </a:rPr>
              <a:t>|два-три</a:t>
            </a:r>
            <a:r>
              <a:rPr kumimoji="0" lang="ru-RU" sz="2000" dirty="0">
                <a:solidFill>
                  <a:schemeClr val="tx2"/>
                </a:solidFill>
                <a:cs typeface="Times New Roman" pitchFamily="18" charset="0"/>
              </a:rPr>
              <a:t> раза менять водящего. В конце игры отмечают лучшего водящего и игроков, ни разу не осаленных.</a:t>
            </a:r>
          </a:p>
          <a:p>
            <a:pPr algn="just">
              <a:spcBef>
                <a:spcPct val="50000"/>
              </a:spcBef>
            </a:pPr>
            <a:r>
              <a:rPr kumimoji="0" lang="ru-RU" sz="2000" dirty="0">
                <a:solidFill>
                  <a:schemeClr val="tx2"/>
                </a:solidFill>
                <a:cs typeface="Times New Roman" pitchFamily="18" charset="0"/>
              </a:rPr>
              <a:t>После выполнения упражнений на осанку можно повисеть на перекладине, гимнастической стенке и т. д., расслабив мышцы на 15-20 с.</a:t>
            </a:r>
            <a:endParaRPr kumimoji="0" lang="ru-RU" sz="2000" dirty="0">
              <a:solidFill>
                <a:schemeClr val="tx2"/>
              </a:solidFill>
            </a:endParaRPr>
          </a:p>
        </p:txBody>
      </p:sp>
    </p:spTree>
  </p:cSld>
  <p:clrMapOvr>
    <a:masterClrMapping/>
  </p:clrMapOvr>
  <mc:AlternateContent xmlns:mc="http://schemas.openxmlformats.org/markup-compatibility/2006">
    <mc:Choice xmlns:p14="http://schemas.microsoft.com/office/powerpoint/2010/main" Requires="p14">
      <p:transition spd="slow" p14:dur="800" advTm="3502">
        <p:circle/>
      </p:transition>
    </mc:Choice>
    <mc:Fallback>
      <p:transition spd="slow" advTm="3502">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barn(inVertical)">
                                      <p:cBhvr>
                                        <p:cTn id="7" dur="5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762000" y="152400"/>
            <a:ext cx="7543800" cy="533400"/>
          </a:xfrm>
        </p:spPr>
        <p:txBody>
          <a:bodyPr/>
          <a:lstStyle/>
          <a:p>
            <a:r>
              <a:rPr lang="ru-RU" sz="3200" dirty="0"/>
              <a:t>  </a:t>
            </a:r>
            <a:r>
              <a:rPr kumimoji="1" lang="ru-RU" sz="2800" b="1" kern="1200" dirty="0">
                <a:latin typeface="Times New Roman" pitchFamily="18" charset="0"/>
                <a:cs typeface="Times New Roman" pitchFamily="18" charset="0"/>
              </a:rPr>
              <a:t>Меры профилактики</a:t>
            </a:r>
          </a:p>
        </p:txBody>
      </p:sp>
      <p:sp>
        <p:nvSpPr>
          <p:cNvPr id="13316" name="Text Box 4"/>
          <p:cNvSpPr txBox="1">
            <a:spLocks noChangeArrowheads="1"/>
          </p:cNvSpPr>
          <p:nvPr/>
        </p:nvSpPr>
        <p:spPr bwMode="auto">
          <a:xfrm>
            <a:off x="1447800" y="685800"/>
            <a:ext cx="6705600" cy="1569660"/>
          </a:xfrm>
          <a:prstGeom prst="rect">
            <a:avLst/>
          </a:prstGeom>
          <a:noFill/>
          <a:ln w="9525">
            <a:noFill/>
            <a:miter lim="800000"/>
            <a:headEnd/>
            <a:tailEnd/>
          </a:ln>
          <a:effectLst/>
        </p:spPr>
        <p:txBody>
          <a:bodyPr>
            <a:spAutoFit/>
          </a:bodyPr>
          <a:lstStyle/>
          <a:p>
            <a:pPr algn="ctr">
              <a:spcBef>
                <a:spcPct val="50000"/>
              </a:spcBef>
            </a:pPr>
            <a:r>
              <a:rPr kumimoji="0" lang="ru-RU" sz="3200" b="0" dirty="0">
                <a:ln w="18415" cmpd="sng">
                  <a:solidFill>
                    <a:srgbClr val="FF0000"/>
                  </a:solidFill>
                  <a:prstDash val="solid"/>
                </a:ln>
                <a:solidFill>
                  <a:srgbClr val="FF0000"/>
                </a:solidFill>
                <a:effectLst>
                  <a:outerShdw blurRad="63500" dir="3600000" algn="tl" rotWithShape="0">
                    <a:srgbClr val="000000">
                      <a:alpha val="70000"/>
                    </a:srgbClr>
                  </a:outerShdw>
                </a:effectLst>
              </a:rPr>
              <a:t>Для предупреждения нарушений осанки соблюдать следующие профилактические меры:</a:t>
            </a:r>
          </a:p>
        </p:txBody>
      </p:sp>
      <p:sp>
        <p:nvSpPr>
          <p:cNvPr id="13317" name="Text Box 5"/>
          <p:cNvSpPr txBox="1">
            <a:spLocks noChangeArrowheads="1"/>
          </p:cNvSpPr>
          <p:nvPr/>
        </p:nvSpPr>
        <p:spPr bwMode="auto">
          <a:xfrm>
            <a:off x="914400" y="2514600"/>
            <a:ext cx="7239000" cy="3970318"/>
          </a:xfrm>
          <a:prstGeom prst="rect">
            <a:avLst/>
          </a:prstGeom>
          <a:noFill/>
          <a:ln w="9525">
            <a:noFill/>
            <a:miter lim="800000"/>
            <a:headEnd/>
            <a:tailEnd/>
          </a:ln>
          <a:effectLst/>
        </p:spPr>
        <p:txBody>
          <a:bodyPr wrap="square">
            <a:spAutoFit/>
          </a:bodyPr>
          <a:lstStyle/>
          <a:p>
            <a:pPr algn="ctr">
              <a:spcBef>
                <a:spcPct val="50000"/>
              </a:spcBef>
            </a:pPr>
            <a:r>
              <a:rPr kumimoji="0" lang="ru-RU" sz="1800" dirty="0">
                <a:solidFill>
                  <a:schemeClr val="tx2"/>
                </a:solidFill>
              </a:rPr>
              <a:t>1.При выполнении письменных и устных уроков опираться о спинку стула спиной</a:t>
            </a:r>
            <a:r>
              <a:rPr kumimoji="0" lang="ru-RU" sz="1800" dirty="0" smtClean="0">
                <a:solidFill>
                  <a:schemeClr val="tx2"/>
                </a:solidFill>
              </a:rPr>
              <a:t>. Стараться </a:t>
            </a:r>
            <a:r>
              <a:rPr kumimoji="0" lang="ru-RU" sz="1800" dirty="0">
                <a:solidFill>
                  <a:schemeClr val="tx2"/>
                </a:solidFill>
              </a:rPr>
              <a:t>сидеть прямо, не наклоняя вперед голову или верхнюю часть туловища</a:t>
            </a:r>
            <a:r>
              <a:rPr kumimoji="0" lang="ru-RU" sz="1800" dirty="0" smtClean="0">
                <a:solidFill>
                  <a:schemeClr val="tx2"/>
                </a:solidFill>
              </a:rPr>
              <a:t>, чтобы </a:t>
            </a:r>
            <a:r>
              <a:rPr kumimoji="0" lang="ru-RU" sz="1800" dirty="0">
                <a:solidFill>
                  <a:schemeClr val="tx2"/>
                </a:solidFill>
              </a:rPr>
              <a:t>не напрягать мышцы.</a:t>
            </a:r>
          </a:p>
          <a:p>
            <a:pPr algn="ctr">
              <a:spcBef>
                <a:spcPct val="50000"/>
              </a:spcBef>
            </a:pPr>
            <a:r>
              <a:rPr kumimoji="0" lang="ru-RU" sz="1800" dirty="0">
                <a:solidFill>
                  <a:schemeClr val="tx2"/>
                </a:solidFill>
              </a:rPr>
              <a:t>2.При длительной работе сидя необходимо чаще менять позу</a:t>
            </a:r>
            <a:r>
              <a:rPr kumimoji="0" lang="ru-RU" sz="1800" dirty="0" smtClean="0">
                <a:solidFill>
                  <a:schemeClr val="tx2"/>
                </a:solidFill>
              </a:rPr>
              <a:t>, вставать </a:t>
            </a:r>
            <a:r>
              <a:rPr kumimoji="0" lang="ru-RU" sz="1800" dirty="0">
                <a:solidFill>
                  <a:schemeClr val="tx2"/>
                </a:solidFill>
              </a:rPr>
              <a:t>и прохаживаться по комнате, устраивать физкультминутки.</a:t>
            </a:r>
          </a:p>
          <a:p>
            <a:pPr algn="ctr">
              <a:spcBef>
                <a:spcPct val="50000"/>
              </a:spcBef>
            </a:pPr>
            <a:r>
              <a:rPr kumimoji="0" lang="ru-RU" sz="1800" dirty="0">
                <a:solidFill>
                  <a:schemeClr val="tx2"/>
                </a:solidFill>
              </a:rPr>
              <a:t>3.Не садиться перед телевизором в слишком мягком кресле или диване. Сиденье должно быть на высоте полуметра от пола.</a:t>
            </a:r>
          </a:p>
          <a:p>
            <a:pPr algn="ctr">
              <a:spcBef>
                <a:spcPct val="50000"/>
              </a:spcBef>
            </a:pPr>
            <a:r>
              <a:rPr kumimoji="0" lang="ru-RU" sz="1800" dirty="0">
                <a:solidFill>
                  <a:schemeClr val="tx2"/>
                </a:solidFill>
              </a:rPr>
              <a:t>4.Перемещая тяжёлые вещи на значительное расстояние, лучше носить их на спине</a:t>
            </a:r>
            <a:r>
              <a:rPr kumimoji="0" lang="ru-RU" sz="1800" dirty="0" smtClean="0">
                <a:solidFill>
                  <a:schemeClr val="tx2"/>
                </a:solidFill>
              </a:rPr>
              <a:t>, например, </a:t>
            </a:r>
            <a:r>
              <a:rPr kumimoji="0" lang="ru-RU" sz="1800" dirty="0">
                <a:solidFill>
                  <a:schemeClr val="tx2"/>
                </a:solidFill>
              </a:rPr>
              <a:t>в рюкзаке, а не в руках или в сумке через плечо.</a:t>
            </a:r>
          </a:p>
          <a:p>
            <a:pPr algn="ctr">
              <a:spcBef>
                <a:spcPct val="50000"/>
              </a:spcBef>
            </a:pPr>
            <a:r>
              <a:rPr kumimoji="0" lang="ru-RU" sz="1800" dirty="0">
                <a:solidFill>
                  <a:schemeClr val="tx2"/>
                </a:solidFill>
              </a:rPr>
              <a:t>5. Поднимая что-то тяжелое, необходимо сгибать ноги, а не спину.</a:t>
            </a:r>
          </a:p>
        </p:txBody>
      </p:sp>
    </p:spTree>
  </p:cSld>
  <p:clrMapOvr>
    <a:masterClrMapping/>
  </p:clrMapOvr>
  <mc:AlternateContent xmlns:mc="http://schemas.openxmlformats.org/markup-compatibility/2006">
    <mc:Choice xmlns:p14="http://schemas.microsoft.com/office/powerpoint/2010/main" Requires="p14">
      <p:transition spd="slow" p14:dur="1600" advTm="3496">
        <p:blinds dir="vert"/>
      </p:transition>
    </mc:Choice>
    <mc:Fallback>
      <p:transition spd="slow" advTm="349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arn(inVertical)">
                                      <p:cBhvr>
                                        <p:cTn id="7" dur="500"/>
                                        <p:tgtEl>
                                          <p:spTgt spid="1331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317"/>
                                        </p:tgtEl>
                                        <p:attrNameLst>
                                          <p:attrName>style.visibility</p:attrName>
                                        </p:attrNameLst>
                                      </p:cBhvr>
                                      <p:to>
                                        <p:strVal val="visible"/>
                                      </p:to>
                                    </p:set>
                                    <p:animEffect transition="in" filter="wipe(down)">
                                      <p:cBhvr>
                                        <p:cTn id="11"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utoUpdateAnimBg="0"/>
      <p:bldP spid="13317"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80920" cy="6597352"/>
          </a:xfrm>
        </p:spPr>
        <p:txBody>
          <a:bodyPr/>
          <a:lstStyle/>
          <a:p>
            <a:pPr algn="l"/>
            <a:r>
              <a:rPr kumimoji="1" lang="ru-RU" sz="2000" kern="1200" dirty="0">
                <a:effectLst/>
                <a:latin typeface="Times New Roman" pitchFamily="18" charset="0"/>
                <a:cs typeface="Times New Roman" pitchFamily="18" charset="0"/>
              </a:rPr>
              <a:t>Вывод</a:t>
            </a:r>
            <a:r>
              <a:rPr kumimoji="1" lang="ru-RU" sz="1600" kern="1200" dirty="0">
                <a:effectLst/>
                <a:latin typeface="Times New Roman" pitchFamily="18" charset="0"/>
                <a:cs typeface="Times New Roman" pitchFamily="18" charset="0"/>
              </a:rPr>
              <a:t/>
            </a:r>
            <a:br>
              <a:rPr kumimoji="1" lang="ru-RU" sz="1600" kern="1200" dirty="0">
                <a:effectLst/>
                <a:latin typeface="Times New Roman" pitchFamily="18" charset="0"/>
                <a:cs typeface="Times New Roman" pitchFamily="18" charset="0"/>
              </a:rPr>
            </a:br>
            <a:r>
              <a:rPr kumimoji="1" lang="ru-RU" sz="1400" kern="1200" dirty="0">
                <a:effectLst/>
                <a:latin typeface="Times New Roman" pitchFamily="18" charset="0"/>
                <a:cs typeface="Times New Roman" pitchFamily="18" charset="0"/>
              </a:rPr>
              <a:t>Исходя из своего исследования, можно отметить, что сколиоз - это серьезная болезнь, которой нужно уделить особое внимание. Лечение спины на любых стадиях развития сколиоза – процесс достаточно длительный и непростой</a:t>
            </a:r>
            <a:r>
              <a:rPr kumimoji="1" lang="ru-RU" sz="1400" kern="1200" dirty="0" smtClean="0">
                <a:effectLst/>
                <a:latin typeface="Times New Roman" pitchFamily="18" charset="0"/>
                <a:cs typeface="Times New Roman" pitchFamily="18" charset="0"/>
              </a:rPr>
              <a:t>. Чтобы </a:t>
            </a:r>
            <a:r>
              <a:rPr kumimoji="1" lang="ru-RU" sz="1400" kern="1200" dirty="0">
                <a:effectLst/>
                <a:latin typeface="Times New Roman" pitchFamily="18" charset="0"/>
                <a:cs typeface="Times New Roman" pitchFamily="18" charset="0"/>
              </a:rPr>
              <a:t>избежать подобной необходимости, следует принять «профилактические </a:t>
            </a:r>
            <a:r>
              <a:rPr kumimoji="1" lang="ru-RU" sz="1400" kern="1200" dirty="0" smtClean="0">
                <a:effectLst/>
                <a:latin typeface="Times New Roman" pitchFamily="18" charset="0"/>
                <a:cs typeface="Times New Roman" pitchFamily="18" charset="0"/>
              </a:rPr>
              <a:t>меры» научиться правильно </a:t>
            </a:r>
            <a:r>
              <a:rPr kumimoji="1" lang="ru-RU" sz="1400" kern="1200" dirty="0">
                <a:effectLst/>
                <a:latin typeface="Times New Roman" pitchFamily="18" charset="0"/>
                <a:cs typeface="Times New Roman" pitchFamily="18" charset="0"/>
              </a:rPr>
              <a:t>сидеть, лежать, стоять.</a:t>
            </a:r>
            <a:br>
              <a:rPr kumimoji="1" lang="ru-RU" sz="1400" kern="1200" dirty="0">
                <a:effectLst/>
                <a:latin typeface="Times New Roman" pitchFamily="18" charset="0"/>
                <a:cs typeface="Times New Roman" pitchFamily="18" charset="0"/>
              </a:rPr>
            </a:br>
            <a:r>
              <a:rPr kumimoji="1" lang="ru-RU" sz="1400" kern="1200" dirty="0">
                <a:effectLst/>
                <a:latin typeface="Times New Roman" pitchFamily="18" charset="0"/>
                <a:cs typeface="Times New Roman" pitchFamily="18" charset="0"/>
              </a:rPr>
              <a:t>Здесь, прежде всего, стоит рассмотреть правила посадки, ведь современный человек, будь то взрослый или ребенок, большинство времени проводит за столом.</a:t>
            </a:r>
            <a:br>
              <a:rPr kumimoji="1" lang="ru-RU" sz="1400" kern="1200" dirty="0">
                <a:effectLst/>
                <a:latin typeface="Times New Roman" pitchFamily="18" charset="0"/>
                <a:cs typeface="Times New Roman" pitchFamily="18" charset="0"/>
              </a:rPr>
            </a:br>
            <a:r>
              <a:rPr kumimoji="1" lang="ru-RU" sz="1400" kern="1200" dirty="0">
                <a:effectLst/>
                <a:latin typeface="Times New Roman" pitchFamily="18" charset="0"/>
                <a:cs typeface="Times New Roman" pitchFamily="18" charset="0"/>
              </a:rPr>
              <a:t/>
            </a:r>
            <a:br>
              <a:rPr kumimoji="1" lang="ru-RU" sz="1400" kern="1200" dirty="0">
                <a:effectLst/>
                <a:latin typeface="Times New Roman" pitchFamily="18" charset="0"/>
                <a:cs typeface="Times New Roman" pitchFamily="18" charset="0"/>
              </a:rPr>
            </a:br>
            <a:r>
              <a:rPr kumimoji="1" lang="ru-RU" sz="1400" kern="1200" dirty="0">
                <a:effectLst/>
                <a:latin typeface="Times New Roman" pitchFamily="18" charset="0"/>
                <a:cs typeface="Times New Roman" pitchFamily="18" charset="0"/>
              </a:rPr>
              <a:t>Узнав о самом заболевании, рассмотрев причины его возникновения и убедившись, что проблема в данное время весьма актуальна, верным шагом будет ознакомиться с методами лечения и предотвращения сколиоза.</a:t>
            </a:r>
            <a:br>
              <a:rPr kumimoji="1" lang="ru-RU" sz="1400" kern="1200" dirty="0">
                <a:effectLst/>
                <a:latin typeface="Times New Roman" pitchFamily="18" charset="0"/>
                <a:cs typeface="Times New Roman" pitchFamily="18" charset="0"/>
              </a:rPr>
            </a:br>
            <a:r>
              <a:rPr kumimoji="1" lang="ru-RU" sz="1400" kern="1200" dirty="0">
                <a:effectLst/>
                <a:latin typeface="Times New Roman" pitchFamily="18" charset="0"/>
                <a:cs typeface="Times New Roman" pitchFamily="18" charset="0"/>
              </a:rPr>
              <a:t/>
            </a:r>
            <a:br>
              <a:rPr kumimoji="1" lang="ru-RU" sz="1400" kern="1200" dirty="0">
                <a:effectLst/>
                <a:latin typeface="Times New Roman" pitchFamily="18" charset="0"/>
                <a:cs typeface="Times New Roman" pitchFamily="18" charset="0"/>
              </a:rPr>
            </a:br>
            <a:r>
              <a:rPr kumimoji="1" lang="ru-RU" sz="1400" kern="1200" dirty="0">
                <a:effectLst/>
                <a:latin typeface="Times New Roman" pitchFamily="18" charset="0"/>
                <a:cs typeface="Times New Roman" pitchFamily="18" charset="0"/>
              </a:rPr>
              <a:t>Основное лечение сводится к трем методам: мобилизация позвоночника, коррекция деформации и удержание коррекции. Вроде бы все просто, но на деле лечение занимает годы, а удержанием коррекции вообще приходится заниматься всю оставшуюся жизнь. Но не все виды сколиоза можно вылечить физическими упражнениями, массажем и самоконтролем за своей осанкой.</a:t>
            </a:r>
            <a:br>
              <a:rPr kumimoji="1" lang="ru-RU" sz="1400" kern="1200" dirty="0">
                <a:effectLst/>
                <a:latin typeface="Times New Roman" pitchFamily="18" charset="0"/>
                <a:cs typeface="Times New Roman" pitchFamily="18" charset="0"/>
              </a:rPr>
            </a:br>
            <a:r>
              <a:rPr kumimoji="1" lang="ru-RU" sz="1400" kern="1200" dirty="0">
                <a:effectLst/>
                <a:latin typeface="Times New Roman" pitchFamily="18" charset="0"/>
                <a:cs typeface="Times New Roman" pitchFamily="18" charset="0"/>
              </a:rPr>
              <a:t/>
            </a:r>
            <a:br>
              <a:rPr kumimoji="1" lang="ru-RU" sz="1400" kern="1200" dirty="0">
                <a:effectLst/>
                <a:latin typeface="Times New Roman" pitchFamily="18" charset="0"/>
                <a:cs typeface="Times New Roman" pitchFamily="18" charset="0"/>
              </a:rPr>
            </a:br>
            <a:r>
              <a:rPr kumimoji="1" lang="ru-RU" sz="1400" kern="1200" dirty="0">
                <a:effectLst/>
                <a:latin typeface="Times New Roman" pitchFamily="18" charset="0"/>
                <a:cs typeface="Times New Roman" pitchFamily="18" charset="0"/>
              </a:rPr>
              <a:t>Не следует легкомысленно относиться к заболеванию сколиоз. Если его запустить и довести до последней стадии, единственным выходом станет хирургическое вмешательство.</a:t>
            </a:r>
            <a:br>
              <a:rPr kumimoji="1" lang="ru-RU" sz="1400" kern="1200" dirty="0">
                <a:effectLst/>
                <a:latin typeface="Times New Roman" pitchFamily="18" charset="0"/>
                <a:cs typeface="Times New Roman" pitchFamily="18" charset="0"/>
              </a:rPr>
            </a:br>
            <a:r>
              <a:rPr kumimoji="1" lang="ru-RU" sz="1400" kern="1200" dirty="0">
                <a:effectLst/>
                <a:latin typeface="Times New Roman" pitchFamily="18" charset="0"/>
                <a:cs typeface="Times New Roman" pitchFamily="18" charset="0"/>
              </a:rPr>
              <a:t/>
            </a:r>
            <a:br>
              <a:rPr kumimoji="1" lang="ru-RU" sz="1400" kern="1200" dirty="0">
                <a:effectLst/>
                <a:latin typeface="Times New Roman" pitchFamily="18" charset="0"/>
                <a:cs typeface="Times New Roman" pitchFamily="18" charset="0"/>
              </a:rPr>
            </a:br>
            <a:r>
              <a:rPr kumimoji="1" lang="ru-RU" sz="1400" kern="1200" dirty="0">
                <a:effectLst/>
                <a:latin typeface="Times New Roman" pitchFamily="18" charset="0"/>
                <a:cs typeface="Times New Roman" pitchFamily="18" charset="0"/>
              </a:rPr>
              <a:t>Все прекрасно понимаю, что это значит - хирургом делается разрез по всей длине позвоночника, что естественно оставляет шрам на всю жизнь, к тому же операция требует не малых материальных затрат, да и для удержания результата потребуется затратить </a:t>
            </a:r>
            <a:r>
              <a:rPr kumimoji="1" lang="ru-RU" sz="1600" kern="1200" dirty="0">
                <a:effectLst/>
                <a:latin typeface="Times New Roman" pitchFamily="18" charset="0"/>
                <a:cs typeface="Times New Roman" pitchFamily="18" charset="0"/>
              </a:rPr>
              <a:t>большое количество сил и времени.</a:t>
            </a:r>
            <a:br>
              <a:rPr kumimoji="1" lang="ru-RU" sz="1600" kern="1200" dirty="0">
                <a:effectLst/>
                <a:latin typeface="Times New Roman" pitchFamily="18" charset="0"/>
                <a:cs typeface="Times New Roman" pitchFamily="18" charset="0"/>
              </a:rPr>
            </a:br>
            <a:r>
              <a:rPr kumimoji="1" lang="ru-RU" sz="1600" kern="1200" dirty="0">
                <a:effectLst/>
                <a:latin typeface="Times New Roman" pitchFamily="18" charset="0"/>
                <a:cs typeface="Times New Roman" pitchFamily="18" charset="0"/>
              </a:rPr>
              <a:t/>
            </a:r>
            <a:br>
              <a:rPr kumimoji="1" lang="ru-RU" sz="1600" kern="1200" dirty="0">
                <a:effectLst/>
                <a:latin typeface="Times New Roman" pitchFamily="18" charset="0"/>
                <a:cs typeface="Times New Roman" pitchFamily="18" charset="0"/>
              </a:rPr>
            </a:br>
            <a:r>
              <a:rPr kumimoji="1" lang="ru-RU" sz="1600" kern="1200" dirty="0">
                <a:effectLst/>
                <a:latin typeface="Times New Roman" pitchFamily="18" charset="0"/>
                <a:cs typeface="Times New Roman" pitchFamily="18" charset="0"/>
              </a:rPr>
              <a:t>Так что не следует тянуть до критического момента, да и вообще лучше предотвратить это заболевание. Это не так сложно</a:t>
            </a:r>
            <a:endParaRPr kumimoji="1" lang="ru-RU" sz="1600" kern="1200" dirty="0" smtClean="0">
              <a:effectLst/>
              <a:latin typeface="Times New Roman" pitchFamily="18" charset="0"/>
              <a:cs typeface="Times New Roman"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800" advTm="4233">
        <p14:flythrough/>
      </p:transition>
    </mc:Choice>
    <mc:Fallback>
      <p:transition spd="slow" advTm="4233">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85800" y="260648"/>
            <a:ext cx="7772400" cy="6597352"/>
          </a:xfrm>
        </p:spPr>
        <p:txBody>
          <a:bodyPr/>
          <a:lstStyle/>
          <a:p>
            <a:pPr algn="ctr">
              <a:buNone/>
            </a:pPr>
            <a:r>
              <a:rPr lang="ru-RU" sz="3600" b="1" dirty="0" smtClean="0">
                <a:solidFill>
                  <a:schemeClr val="tx2"/>
                </a:solidFill>
                <a:latin typeface="Times New Roman" pitchFamily="18" charset="0"/>
                <a:ea typeface="+mj-ea"/>
                <a:cs typeface="Times New Roman" pitchFamily="18" charset="0"/>
              </a:rPr>
              <a:t>Задачи исследования:</a:t>
            </a:r>
          </a:p>
          <a:p>
            <a:pPr>
              <a:buNone/>
            </a:pPr>
            <a:endParaRPr lang="ru-RU" sz="2400" dirty="0" smtClean="0">
              <a:solidFill>
                <a:schemeClr val="tx2"/>
              </a:solidFill>
              <a:latin typeface="Times New Roman" pitchFamily="18" charset="0"/>
              <a:ea typeface="+mj-ea"/>
              <a:cs typeface="Times New Roman" pitchFamily="18" charset="0"/>
            </a:endParaRPr>
          </a:p>
          <a:p>
            <a:pPr>
              <a:buNone/>
            </a:pPr>
            <a:r>
              <a:rPr lang="ru-RU" sz="2800" dirty="0" smtClean="0">
                <a:solidFill>
                  <a:schemeClr val="tx2"/>
                </a:solidFill>
                <a:latin typeface="Times New Roman" pitchFamily="18" charset="0"/>
                <a:ea typeface="+mj-ea"/>
                <a:cs typeface="Times New Roman" pitchFamily="18" charset="0"/>
              </a:rPr>
              <a:t>1. выяснить, что такое осанка;</a:t>
            </a:r>
          </a:p>
          <a:p>
            <a:pPr>
              <a:buNone/>
            </a:pPr>
            <a:r>
              <a:rPr lang="ru-RU" sz="2800" dirty="0" smtClean="0">
                <a:solidFill>
                  <a:schemeClr val="tx2"/>
                </a:solidFill>
                <a:latin typeface="Times New Roman" pitchFamily="18" charset="0"/>
                <a:ea typeface="+mj-ea"/>
                <a:cs typeface="Times New Roman" pitchFamily="18" charset="0"/>
              </a:rPr>
              <a:t>2. узнать о правильной и неправильной осанке и ее значении для здоровья учащихся;</a:t>
            </a:r>
          </a:p>
          <a:p>
            <a:pPr>
              <a:buNone/>
            </a:pPr>
            <a:r>
              <a:rPr lang="ru-RU" sz="2800" dirty="0" smtClean="0">
                <a:solidFill>
                  <a:schemeClr val="tx2"/>
                </a:solidFill>
                <a:latin typeface="Times New Roman" pitchFamily="18" charset="0"/>
                <a:ea typeface="+mj-ea"/>
                <a:cs typeface="Times New Roman" pitchFamily="18" charset="0"/>
              </a:rPr>
              <a:t>3. изучить литературу, в которой рассказывается о физических упражнениях для формирования правильной осанки;</a:t>
            </a:r>
          </a:p>
          <a:p>
            <a:pPr>
              <a:buNone/>
            </a:pPr>
            <a:r>
              <a:rPr lang="ru-RU" sz="2800" dirty="0" smtClean="0">
                <a:solidFill>
                  <a:schemeClr val="tx2"/>
                </a:solidFill>
                <a:latin typeface="Times New Roman" pitchFamily="18" charset="0"/>
                <a:ea typeface="+mj-ea"/>
                <a:cs typeface="Times New Roman" pitchFamily="18" charset="0"/>
              </a:rPr>
              <a:t>4. понаблюдать за изменениями здоровья при выполнении профилактических упражнений и утренней зарядки</a:t>
            </a:r>
          </a:p>
          <a:p>
            <a:pPr>
              <a:buNone/>
            </a:pPr>
            <a:r>
              <a:rPr lang="ru-RU" sz="2800" dirty="0" smtClean="0">
                <a:solidFill>
                  <a:schemeClr val="tx2"/>
                </a:solidFill>
                <a:latin typeface="Times New Roman" pitchFamily="18" charset="0"/>
                <a:ea typeface="+mj-ea"/>
                <a:cs typeface="Times New Roman" pitchFamily="18" charset="0"/>
              </a:rPr>
              <a:t>5. разработать комплекс упражнений для исправления неправильной осанки.</a:t>
            </a:r>
          </a:p>
          <a:p>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200" advTm="4371">
        <p:dissolve/>
      </p:transition>
    </mc:Choice>
    <mc:Fallback>
      <p:transition spd="slow" advTm="4371">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a:xfrm>
            <a:off x="1071538" y="1785926"/>
            <a:ext cx="7498080" cy="4800600"/>
          </a:xfrm>
        </p:spPr>
        <p:txBody>
          <a:bodyPr/>
          <a:lstStyle/>
          <a:p>
            <a:pPr algn="ctr">
              <a:buNone/>
            </a:pPr>
            <a:r>
              <a:rPr lang="ru-RU" sz="3600" dirty="0" smtClean="0">
                <a:solidFill>
                  <a:schemeClr val="tx2"/>
                </a:solidFill>
                <a:latin typeface="Times New Roman" pitchFamily="18" charset="0"/>
                <a:ea typeface="+mj-ea"/>
                <a:cs typeface="Times New Roman" pitchFamily="18" charset="0"/>
              </a:rPr>
              <a:t>предположим, что у детей</a:t>
            </a:r>
          </a:p>
          <a:p>
            <a:pPr algn="ctr">
              <a:buNone/>
            </a:pPr>
            <a:r>
              <a:rPr lang="ru-RU" sz="3600" dirty="0" smtClean="0">
                <a:solidFill>
                  <a:schemeClr val="tx2"/>
                </a:solidFill>
                <a:latin typeface="Times New Roman" pitchFamily="18" charset="0"/>
                <a:ea typeface="+mj-ea"/>
                <a:cs typeface="Times New Roman" pitchFamily="18" charset="0"/>
              </a:rPr>
              <a:t>нарушена осанка, можно ли ее </a:t>
            </a:r>
          </a:p>
          <a:p>
            <a:pPr algn="ctr">
              <a:buNone/>
            </a:pPr>
            <a:r>
              <a:rPr lang="ru-RU" sz="3600" dirty="0" smtClean="0">
                <a:solidFill>
                  <a:schemeClr val="tx2"/>
                </a:solidFill>
                <a:latin typeface="Times New Roman" pitchFamily="18" charset="0"/>
                <a:ea typeface="+mj-ea"/>
                <a:cs typeface="Times New Roman" pitchFamily="18" charset="0"/>
              </a:rPr>
              <a:t>исправить?</a:t>
            </a:r>
          </a:p>
          <a:p>
            <a:endParaRPr lang="ru-RU" dirty="0"/>
          </a:p>
        </p:txBody>
      </p:sp>
      <p:sp>
        <p:nvSpPr>
          <p:cNvPr id="3" name="Заголовок 2"/>
          <p:cNvSpPr>
            <a:spLocks noGrp="1"/>
          </p:cNvSpPr>
          <p:nvPr>
            <p:ph type="title"/>
          </p:nvPr>
        </p:nvSpPr>
        <p:spPr>
          <a:xfrm>
            <a:off x="785786" y="714356"/>
            <a:ext cx="7498080" cy="1143000"/>
          </a:xfrm>
        </p:spPr>
        <p:txBody>
          <a:bodyPr>
            <a:noAutofit/>
          </a:bodyPr>
          <a:lstStyle/>
          <a:p>
            <a:r>
              <a:rPr lang="ru-RU" b="1" dirty="0" smtClean="0">
                <a:latin typeface="Times New Roman" pitchFamily="18" charset="0"/>
                <a:cs typeface="Times New Roman" pitchFamily="18" charset="0"/>
              </a:rPr>
              <a:t>Гипотеза:</a:t>
            </a:r>
            <a:br>
              <a:rPr lang="ru-RU" b="1" dirty="0" smtClean="0">
                <a:latin typeface="Times New Roman" pitchFamily="18" charset="0"/>
                <a:cs typeface="Times New Roman" pitchFamily="18" charset="0"/>
              </a:rPr>
            </a:br>
            <a:endParaRPr lang="ru-RU" b="1" dirty="0" smtClean="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2918">
        <p14:gallery dir="l"/>
      </p:transition>
    </mc:Choice>
    <mc:Fallback>
      <p:transition spd="slow" advTm="2918">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sz="3600" dirty="0" smtClean="0">
                <a:solidFill>
                  <a:schemeClr val="tx2"/>
                </a:solidFill>
                <a:latin typeface="Times New Roman" pitchFamily="18" charset="0"/>
                <a:ea typeface="+mj-ea"/>
                <a:cs typeface="Times New Roman" pitchFamily="18" charset="0"/>
              </a:rPr>
              <a:t>1. наблюдение;</a:t>
            </a:r>
          </a:p>
          <a:p>
            <a:pPr>
              <a:buNone/>
            </a:pPr>
            <a:r>
              <a:rPr lang="ru-RU" sz="3600" dirty="0" smtClean="0">
                <a:solidFill>
                  <a:schemeClr val="tx2"/>
                </a:solidFill>
                <a:latin typeface="Times New Roman" pitchFamily="18" charset="0"/>
                <a:ea typeface="+mj-ea"/>
                <a:cs typeface="Times New Roman" pitchFamily="18" charset="0"/>
              </a:rPr>
              <a:t>2. изучение литературы об осанке;</a:t>
            </a:r>
          </a:p>
          <a:p>
            <a:pPr>
              <a:buNone/>
            </a:pPr>
            <a:r>
              <a:rPr lang="ru-RU" sz="3600" dirty="0" smtClean="0">
                <a:solidFill>
                  <a:schemeClr val="tx2"/>
                </a:solidFill>
                <a:latin typeface="Times New Roman" pitchFamily="18" charset="0"/>
                <a:ea typeface="+mj-ea"/>
                <a:cs typeface="Times New Roman" pitchFamily="18" charset="0"/>
              </a:rPr>
              <a:t>3. поиск необходимых сведений в сети Интернета.</a:t>
            </a:r>
          </a:p>
          <a:p>
            <a:endParaRPr lang="ru-RU" dirty="0"/>
          </a:p>
        </p:txBody>
      </p:sp>
      <p:sp>
        <p:nvSpPr>
          <p:cNvPr id="2" name="Заголовок 1"/>
          <p:cNvSpPr>
            <a:spLocks noGrp="1"/>
          </p:cNvSpPr>
          <p:nvPr>
            <p:ph type="title"/>
          </p:nvPr>
        </p:nvSpPr>
        <p:spPr>
          <a:xfrm>
            <a:off x="1428728" y="500042"/>
            <a:ext cx="7498080" cy="1143000"/>
          </a:xfrm>
        </p:spPr>
        <p:txBody>
          <a:bodyPr>
            <a:noAutofit/>
          </a:bodyPr>
          <a:lstStyle/>
          <a:p>
            <a:r>
              <a:rPr lang="ru-RU" b="1" dirty="0" smtClean="0">
                <a:latin typeface="Times New Roman" pitchFamily="18" charset="0"/>
                <a:cs typeface="Times New Roman" pitchFamily="18" charset="0"/>
              </a:rPr>
              <a:t>Методы исследования</a:t>
            </a:r>
            <a:br>
              <a:rPr lang="ru-RU" b="1" dirty="0" smtClean="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200" advTm="3221">
        <p:dissolve/>
      </p:transition>
    </mc:Choice>
    <mc:Fallback>
      <p:transition spd="slow" advTm="3221">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0"/>
            <a:ext cx="7772400" cy="762000"/>
          </a:xfrm>
        </p:spPr>
        <p:txBody>
          <a:bodyPr/>
          <a:lstStyle/>
          <a:p>
            <a:r>
              <a:rPr lang="ru-RU" b="1" dirty="0">
                <a:latin typeface="Times New Roman" pitchFamily="18" charset="0"/>
                <a:cs typeface="Times New Roman" pitchFamily="18" charset="0"/>
              </a:rPr>
              <a:t>Осанка</a:t>
            </a:r>
          </a:p>
        </p:txBody>
      </p:sp>
      <p:sp>
        <p:nvSpPr>
          <p:cNvPr id="6147" name="Text Box 3"/>
          <p:cNvSpPr txBox="1">
            <a:spLocks noChangeArrowheads="1"/>
          </p:cNvSpPr>
          <p:nvPr/>
        </p:nvSpPr>
        <p:spPr bwMode="auto">
          <a:xfrm>
            <a:off x="457200" y="838200"/>
            <a:ext cx="8153400" cy="1800493"/>
          </a:xfrm>
          <a:prstGeom prst="rect">
            <a:avLst/>
          </a:prstGeom>
          <a:noFill/>
          <a:ln w="9525">
            <a:noFill/>
            <a:miter lim="800000"/>
            <a:headEnd/>
            <a:tailEnd/>
          </a:ln>
          <a:effectLst/>
        </p:spPr>
        <p:txBody>
          <a:bodyPr>
            <a:spAutoFit/>
          </a:bodyPr>
          <a:lstStyle/>
          <a:p>
            <a:pPr>
              <a:spcBef>
                <a:spcPct val="50000"/>
              </a:spcBef>
            </a:pPr>
            <a:r>
              <a:rPr kumimoji="0" lang="ru-RU" dirty="0">
                <a:solidFill>
                  <a:srgbClr val="FF0000"/>
                </a:solidFill>
                <a:cs typeface="Times New Roman" pitchFamily="18" charset="0"/>
              </a:rPr>
              <a:t>Осанка</a:t>
            </a:r>
            <a:r>
              <a:rPr kumimoji="0" lang="ru-RU" sz="1800" dirty="0">
                <a:solidFill>
                  <a:srgbClr val="0000CC"/>
                </a:solidFill>
                <a:cs typeface="Times New Roman" pitchFamily="18" charset="0"/>
              </a:rPr>
              <a:t> </a:t>
            </a:r>
            <a:r>
              <a:rPr kumimoji="0" lang="ru-RU" sz="1800" b="0" i="1" dirty="0">
                <a:solidFill>
                  <a:schemeClr val="tx2"/>
                </a:solidFill>
                <a:cs typeface="Times New Roman" pitchFamily="18" charset="0"/>
              </a:rPr>
              <a:t>- </a:t>
            </a:r>
            <a:r>
              <a:rPr kumimoji="0" lang="ru-RU" sz="1800" b="0" dirty="0">
                <a:solidFill>
                  <a:schemeClr val="tx2"/>
                </a:solidFill>
                <a:cs typeface="Times New Roman" pitchFamily="18" charset="0"/>
              </a:rPr>
              <a:t>это привычное положение тела при стоянии, ходьбе, сидении; формируется в процессе роста, развития и воспитания (в период от 5 до 18 лет).</a:t>
            </a:r>
          </a:p>
          <a:p>
            <a:pPr>
              <a:spcBef>
                <a:spcPct val="50000"/>
              </a:spcBef>
            </a:pPr>
            <a:r>
              <a:rPr kumimoji="0" lang="ru-RU" sz="1800" b="0" dirty="0">
                <a:solidFill>
                  <a:schemeClr val="tx2"/>
                </a:solidFill>
                <a:cs typeface="Times New Roman" pitchFamily="18" charset="0"/>
              </a:rPr>
              <a:t>Эталоном для подражания может служить осанка балерин, а так­же спортсменок, занимающихся спортивной и художественной гимнастикой, синхронным плаванием.</a:t>
            </a:r>
            <a:r>
              <a:rPr kumimoji="0" lang="ru-RU" b="0" dirty="0"/>
              <a:t> </a:t>
            </a:r>
          </a:p>
        </p:txBody>
      </p:sp>
      <p:sp>
        <p:nvSpPr>
          <p:cNvPr id="6149" name="Text Box 5"/>
          <p:cNvSpPr txBox="1">
            <a:spLocks noChangeArrowheads="1"/>
          </p:cNvSpPr>
          <p:nvPr/>
        </p:nvSpPr>
        <p:spPr bwMode="auto">
          <a:xfrm>
            <a:off x="609600" y="2590800"/>
            <a:ext cx="4038600" cy="3585597"/>
          </a:xfrm>
          <a:prstGeom prst="rect">
            <a:avLst/>
          </a:prstGeom>
          <a:noFill/>
          <a:ln w="9525">
            <a:noFill/>
            <a:miter lim="800000"/>
            <a:headEnd/>
            <a:tailEnd/>
          </a:ln>
          <a:effectLst/>
        </p:spPr>
        <p:txBody>
          <a:bodyPr>
            <a:spAutoFit/>
          </a:bodyPr>
          <a:lstStyle/>
          <a:p>
            <a:pPr algn="just">
              <a:spcBef>
                <a:spcPct val="50000"/>
              </a:spcBef>
            </a:pPr>
            <a:r>
              <a:rPr kumimoji="0" lang="ru-RU" sz="2000" dirty="0">
                <a:solidFill>
                  <a:srgbClr val="FF0000"/>
                </a:solidFill>
                <a:cs typeface="Times New Roman" pitchFamily="18" charset="0"/>
              </a:rPr>
              <a:t>Признаки правильной осанки</a:t>
            </a:r>
            <a:r>
              <a:rPr kumimoji="0" lang="ru-RU" sz="1800" b="0" i="1" dirty="0">
                <a:solidFill>
                  <a:schemeClr val="tx2"/>
                </a:solidFill>
                <a:cs typeface="Times New Roman" pitchFamily="18" charset="0"/>
              </a:rPr>
              <a:t>:</a:t>
            </a:r>
            <a:endParaRPr kumimoji="0" lang="ru-RU" sz="1800" b="0" dirty="0">
              <a:solidFill>
                <a:schemeClr val="tx2"/>
              </a:solidFill>
              <a:cs typeface="Times New Roman" pitchFamily="18" charset="0"/>
            </a:endParaRPr>
          </a:p>
          <a:p>
            <a:pPr algn="just">
              <a:spcBef>
                <a:spcPct val="50000"/>
              </a:spcBef>
            </a:pPr>
            <a:r>
              <a:rPr kumimoji="0" lang="ru-RU" sz="1800" b="0" i="1" dirty="0">
                <a:solidFill>
                  <a:schemeClr val="tx2"/>
                </a:solidFill>
                <a:cs typeface="Times New Roman" pitchFamily="18" charset="0"/>
              </a:rPr>
              <a:t>• </a:t>
            </a:r>
            <a:r>
              <a:rPr kumimoji="0" lang="ru-RU" sz="1800" b="0" dirty="0">
                <a:solidFill>
                  <a:schemeClr val="tx2"/>
                </a:solidFill>
                <a:cs typeface="Times New Roman" pitchFamily="18" charset="0"/>
              </a:rPr>
              <a:t>голова приподнята, грудная клетка развернута, плечи - на одном уровне;	</a:t>
            </a:r>
            <a:endParaRPr kumimoji="0" lang="ru-RU" sz="1800" b="0" dirty="0">
              <a:solidFill>
                <a:schemeClr val="tx2"/>
              </a:solidFill>
            </a:endParaRPr>
          </a:p>
          <a:p>
            <a:pPr algn="just">
              <a:spcBef>
                <a:spcPct val="50000"/>
              </a:spcBef>
            </a:pPr>
            <a:r>
              <a:rPr kumimoji="0" lang="ru-RU" sz="1800" b="0" dirty="0">
                <a:solidFill>
                  <a:schemeClr val="tx2"/>
                </a:solidFill>
                <a:cs typeface="Times New Roman" pitchFamily="18" charset="0"/>
              </a:rPr>
              <a:t>• если смотреть сзади, голова, шея и позвоночник составляют прямую вертикальную линию;</a:t>
            </a:r>
            <a:endParaRPr kumimoji="0" lang="ru-RU" sz="1800" b="0" dirty="0">
              <a:solidFill>
                <a:schemeClr val="tx2"/>
              </a:solidFill>
            </a:endParaRPr>
          </a:p>
          <a:p>
            <a:pPr algn="just">
              <a:spcBef>
                <a:spcPct val="50000"/>
              </a:spcBef>
            </a:pPr>
            <a:r>
              <a:rPr kumimoji="0" lang="ru-RU" sz="1800" b="0" dirty="0">
                <a:solidFill>
                  <a:schemeClr val="tx2"/>
                </a:solidFill>
                <a:cs typeface="Times New Roman" pitchFamily="18" charset="0"/>
              </a:rPr>
              <a:t>• если  смотреть  сбоку, позво­ночник имеет небольшие углубления в шейном и поясничном отделах (лордозы) и небольшую выпуклость в грудном отделе (кифоз). </a:t>
            </a:r>
          </a:p>
        </p:txBody>
      </p:sp>
      <p:pic>
        <p:nvPicPr>
          <p:cNvPr id="6150" name="Picture 6"/>
          <p:cNvPicPr>
            <a:picLocks noChangeAspect="1" noChangeArrowheads="1"/>
          </p:cNvPicPr>
          <p:nvPr/>
        </p:nvPicPr>
        <p:blipFill>
          <a:blip r:embed="rId2" cstate="print"/>
          <a:srcRect/>
          <a:stretch>
            <a:fillRect/>
          </a:stretch>
        </p:blipFill>
        <p:spPr bwMode="auto">
          <a:xfrm>
            <a:off x="5181600" y="2667000"/>
            <a:ext cx="2024063" cy="2895600"/>
          </a:xfrm>
          <a:prstGeom prst="rect">
            <a:avLst/>
          </a:prstGeom>
          <a:noFill/>
        </p:spPr>
      </p:pic>
      <p:pic>
        <p:nvPicPr>
          <p:cNvPr id="6152" name="Picture 8"/>
          <p:cNvPicPr>
            <a:picLocks noChangeAspect="1" noChangeArrowheads="1"/>
          </p:cNvPicPr>
          <p:nvPr/>
        </p:nvPicPr>
        <p:blipFill>
          <a:blip r:embed="rId3" cstate="print"/>
          <a:srcRect/>
          <a:stretch>
            <a:fillRect/>
          </a:stretch>
        </p:blipFill>
        <p:spPr bwMode="auto">
          <a:xfrm>
            <a:off x="7620000" y="2819400"/>
            <a:ext cx="828675" cy="2743200"/>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4000" advTm="4466">
        <p14:vortex dir="r"/>
      </p:transition>
    </mc:Choice>
    <mc:Fallback>
      <p:transition spd="slow" advTm="446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147"/>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6149"/>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499"/>
                                          </p:stCondLst>
                                        </p:cTn>
                                        <p:tgtEl>
                                          <p:spTgt spid="6150"/>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nodeType="afterEffect">
                                  <p:stCondLst>
                                    <p:cond delay="0"/>
                                  </p:stCondLst>
                                  <p:childTnLst>
                                    <p:set>
                                      <p:cBhvr>
                                        <p:cTn id="15" dur="1" fill="hold">
                                          <p:stCondLst>
                                            <p:cond delay="499"/>
                                          </p:stCondLst>
                                        </p:cTn>
                                        <p:tgtEl>
                                          <p:spTgt spid="6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P spid="6149"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124200" y="0"/>
            <a:ext cx="2757488" cy="608013"/>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b="1" dirty="0">
                <a:latin typeface="Times New Roman" pitchFamily="18" charset="0"/>
                <a:cs typeface="Times New Roman" pitchFamily="18" charset="0"/>
              </a:rPr>
              <a:t>Осанка</a:t>
            </a:r>
          </a:p>
        </p:txBody>
      </p:sp>
      <p:sp>
        <p:nvSpPr>
          <p:cNvPr id="7171" name="Text Box 3"/>
          <p:cNvSpPr txBox="1">
            <a:spLocks noChangeArrowheads="1"/>
          </p:cNvSpPr>
          <p:nvPr/>
        </p:nvSpPr>
        <p:spPr bwMode="auto">
          <a:xfrm>
            <a:off x="381000" y="1371600"/>
            <a:ext cx="4038600" cy="3816429"/>
          </a:xfrm>
          <a:prstGeom prst="rect">
            <a:avLst/>
          </a:prstGeom>
          <a:noFill/>
          <a:ln w="9525">
            <a:noFill/>
            <a:miter lim="800000"/>
            <a:headEnd/>
            <a:tailEnd/>
          </a:ln>
          <a:effectLst/>
        </p:spPr>
        <p:txBody>
          <a:bodyPr>
            <a:spAutoFit/>
          </a:bodyPr>
          <a:lstStyle/>
          <a:p>
            <a:pPr algn="ctr"/>
            <a:r>
              <a:rPr lang="ru-RU" sz="20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rPr>
              <a:t>Признаки неправильной </a:t>
            </a:r>
          </a:p>
          <a:p>
            <a:pPr algn="ctr"/>
            <a:r>
              <a:rPr lang="ru-RU" sz="20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rPr>
              <a:t>осанки</a:t>
            </a:r>
          </a:p>
          <a:p>
            <a:pPr algn="just">
              <a:spcBef>
                <a:spcPct val="50000"/>
              </a:spcBef>
            </a:pPr>
            <a:r>
              <a:rPr kumimoji="0" lang="ru-RU" sz="1800" b="0" dirty="0">
                <a:solidFill>
                  <a:schemeClr val="tx2"/>
                </a:solidFill>
                <a:cs typeface="Times New Roman" pitchFamily="18" charset="0"/>
              </a:rPr>
              <a:t>• голова выдвинута за продольную ось тела (опущенная голова);</a:t>
            </a:r>
          </a:p>
          <a:p>
            <a:pPr algn="just">
              <a:spcBef>
                <a:spcPct val="50000"/>
              </a:spcBef>
            </a:pPr>
            <a:r>
              <a:rPr kumimoji="0" lang="ru-RU" sz="1800" b="0" dirty="0">
                <a:solidFill>
                  <a:schemeClr val="tx2"/>
                </a:solidFill>
                <a:cs typeface="Times New Roman" pitchFamily="18" charset="0"/>
              </a:rPr>
              <a:t>•  плечи сведены вперед, подняты (или асимметричное положение плеч);</a:t>
            </a:r>
          </a:p>
          <a:p>
            <a:pPr algn="just">
              <a:spcBef>
                <a:spcPct val="50000"/>
              </a:spcBef>
            </a:pPr>
            <a:r>
              <a:rPr kumimoji="0" lang="ru-RU" sz="1800" b="0" dirty="0">
                <a:solidFill>
                  <a:schemeClr val="tx2"/>
                </a:solidFill>
                <a:cs typeface="Times New Roman" pitchFamily="18" charset="0"/>
              </a:rPr>
              <a:t>• круглая спина, запавшая грудная клетка; живот выпячен, таз отставлен назад;</a:t>
            </a:r>
          </a:p>
          <a:p>
            <a:pPr algn="just">
              <a:spcBef>
                <a:spcPct val="50000"/>
              </a:spcBef>
            </a:pPr>
            <a:r>
              <a:rPr kumimoji="0" lang="ru-RU" sz="1800" b="0" dirty="0">
                <a:solidFill>
                  <a:schemeClr val="tx2"/>
                </a:solidFill>
                <a:cs typeface="Times New Roman" pitchFamily="18" charset="0"/>
              </a:rPr>
              <a:t>•</a:t>
            </a:r>
            <a:r>
              <a:rPr kumimoji="0" lang="ru-RU" sz="1800" b="0" dirty="0">
                <a:solidFill>
                  <a:schemeClr val="tx2"/>
                </a:solidFill>
              </a:rPr>
              <a:t>  </a:t>
            </a:r>
            <a:r>
              <a:rPr kumimoji="0" lang="ru-RU" sz="1800" b="0" dirty="0">
                <a:solidFill>
                  <a:schemeClr val="tx2"/>
                </a:solidFill>
                <a:cs typeface="Times New Roman" pitchFamily="18" charset="0"/>
              </a:rPr>
              <a:t>излишне увеличен поясничный изгиб.</a:t>
            </a:r>
            <a:endParaRPr kumimoji="0" lang="ru-RU" sz="1800" b="0" dirty="0">
              <a:solidFill>
                <a:schemeClr val="tx2"/>
              </a:solidFill>
            </a:endParaRPr>
          </a:p>
        </p:txBody>
      </p:sp>
      <p:pic>
        <p:nvPicPr>
          <p:cNvPr id="7172" name="Picture 4"/>
          <p:cNvPicPr>
            <a:picLocks noChangeAspect="1" noChangeArrowheads="1"/>
          </p:cNvPicPr>
          <p:nvPr/>
        </p:nvPicPr>
        <p:blipFill>
          <a:blip r:embed="rId2" cstate="print"/>
          <a:srcRect/>
          <a:stretch>
            <a:fillRect/>
          </a:stretch>
        </p:blipFill>
        <p:spPr bwMode="auto">
          <a:xfrm>
            <a:off x="4953000" y="1828800"/>
            <a:ext cx="2192338" cy="3124200"/>
          </a:xfrm>
          <a:prstGeom prst="rect">
            <a:avLst/>
          </a:prstGeom>
          <a:noFill/>
        </p:spPr>
      </p:pic>
      <p:pic>
        <p:nvPicPr>
          <p:cNvPr id="7174" name="Picture 6"/>
          <p:cNvPicPr>
            <a:picLocks noChangeAspect="1" noChangeArrowheads="1"/>
          </p:cNvPicPr>
          <p:nvPr/>
        </p:nvPicPr>
        <p:blipFill>
          <a:blip r:embed="rId3" cstate="print"/>
          <a:srcRect/>
          <a:stretch>
            <a:fillRect/>
          </a:stretch>
        </p:blipFill>
        <p:spPr bwMode="auto">
          <a:xfrm>
            <a:off x="7620000" y="1981200"/>
            <a:ext cx="954088" cy="2895600"/>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800" advTm="4165">
        <p:circle/>
      </p:transition>
    </mc:Choice>
    <mc:Fallback>
      <p:transition spd="slow" advTm="4165">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blinds(vertical)">
                                      <p:cBhvr>
                                        <p:cTn id="7" dur="500"/>
                                        <p:tgtEl>
                                          <p:spTgt spid="7171"/>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499"/>
                                          </p:stCondLst>
                                        </p:cTn>
                                        <p:tgtEl>
                                          <p:spTgt spid="7172"/>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499"/>
                                          </p:stCondLst>
                                        </p:cTn>
                                        <p:tgtEl>
                                          <p:spTgt spid="71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447800" y="838200"/>
            <a:ext cx="6248400" cy="609600"/>
          </a:xfrm>
        </p:spPr>
        <p:txBody>
          <a:bodyPr/>
          <a:lstStyle/>
          <a:p>
            <a:r>
              <a:rPr kumimoji="1" lang="ru-RU" sz="3200" b="1" kern="1200"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Как обнаружить дефект</a:t>
            </a:r>
          </a:p>
        </p:txBody>
      </p:sp>
      <p:sp>
        <p:nvSpPr>
          <p:cNvPr id="26627" name="Text Box 3"/>
          <p:cNvSpPr txBox="1">
            <a:spLocks noChangeArrowheads="1"/>
          </p:cNvSpPr>
          <p:nvPr/>
        </p:nvSpPr>
        <p:spPr bwMode="auto">
          <a:xfrm>
            <a:off x="685800" y="1752600"/>
            <a:ext cx="7696200" cy="3743325"/>
          </a:xfrm>
          <a:prstGeom prst="rect">
            <a:avLst/>
          </a:prstGeom>
          <a:noFill/>
          <a:ln w="9525">
            <a:noFill/>
            <a:miter lim="800000"/>
            <a:headEnd/>
            <a:tailEnd/>
          </a:ln>
          <a:effectLst/>
        </p:spPr>
        <p:txBody>
          <a:bodyPr>
            <a:spAutoFit/>
          </a:bodyPr>
          <a:lstStyle/>
          <a:p>
            <a:pPr algn="just">
              <a:spcBef>
                <a:spcPct val="50000"/>
              </a:spcBef>
            </a:pPr>
            <a:r>
              <a:rPr kumimoji="0" lang="ru-RU" dirty="0">
                <a:solidFill>
                  <a:srgbClr val="FF0000"/>
                </a:solidFill>
                <a:cs typeface="Times New Roman" pitchFamily="18" charset="0"/>
              </a:rPr>
              <a:t>Обнаружить дефекты в осанке можно следующим образом.</a:t>
            </a:r>
            <a:r>
              <a:rPr kumimoji="0" lang="ru-RU" dirty="0">
                <a:solidFill>
                  <a:schemeClr val="tx2"/>
                </a:solidFill>
                <a:cs typeface="Times New Roman" pitchFamily="18" charset="0"/>
              </a:rPr>
              <a:t> Ребенок должен раздеться, встать прямо (пятки и носки вместе) и опустить руки. Стоя в нескольких шагах за его спиной, надо вн</a:t>
            </a:r>
            <a:r>
              <a:rPr kumimoji="0" lang="ru-RU" dirty="0">
                <a:solidFill>
                  <a:schemeClr val="tx2"/>
                </a:solidFill>
              </a:rPr>
              <a:t>и</a:t>
            </a:r>
            <a:r>
              <a:rPr kumimoji="0" lang="ru-RU" dirty="0">
                <a:solidFill>
                  <a:schemeClr val="tx2"/>
                </a:solidFill>
                <a:cs typeface="Times New Roman" pitchFamily="18" charset="0"/>
              </a:rPr>
              <a:t>мательно осмотреть ось позвоночника (она должна быть строго вертикальной), сравнить уровни плеч, лопаток, ягодичных и коленных складок. Асимметрия свидетельствует о нарушении осанки. При регулярных осмотрах могут быть выявлены малейшие отклонения от нормы.</a:t>
            </a:r>
            <a:endParaRPr kumimoji="0" lang="ru-RU" dirty="0">
              <a:solidFill>
                <a:schemeClr val="tx2"/>
              </a:solidFill>
            </a:endParaRPr>
          </a:p>
        </p:txBody>
      </p:sp>
      <p:sp>
        <p:nvSpPr>
          <p:cNvPr id="26629" name="Text Box 5"/>
          <p:cNvSpPr txBox="1">
            <a:spLocks noChangeArrowheads="1"/>
          </p:cNvSpPr>
          <p:nvPr/>
        </p:nvSpPr>
        <p:spPr bwMode="auto">
          <a:xfrm>
            <a:off x="2743200" y="0"/>
            <a:ext cx="3657600" cy="762000"/>
          </a:xfrm>
          <a:prstGeom prst="rect">
            <a:avLst/>
          </a:prstGeom>
          <a:noFill/>
          <a:ln w="9525">
            <a:noFill/>
            <a:miter lim="800000"/>
            <a:headEnd/>
            <a:tailEnd/>
          </a:ln>
          <a:effectLst/>
        </p:spPr>
        <p:txBody>
          <a:bodyPr>
            <a:spAutoFit/>
          </a:bodyPr>
          <a:lstStyle/>
          <a:p>
            <a:pPr algn="ctr"/>
            <a:r>
              <a:rPr lang="ru-RU" sz="4400" dirty="0">
                <a:solidFill>
                  <a:schemeClr val="tx2"/>
                </a:solidFill>
                <a:effectLst>
                  <a:outerShdw blurRad="38100" dist="38100" dir="2700000" algn="tl">
                    <a:srgbClr val="000000"/>
                  </a:outerShdw>
                </a:effectLst>
                <a:ea typeface="+mj-ea"/>
                <a:cs typeface="Times New Roman" pitchFamily="18" charset="0"/>
              </a:rPr>
              <a:t>Осанка</a:t>
            </a:r>
          </a:p>
        </p:txBody>
      </p:sp>
    </p:spTree>
  </p:cSld>
  <p:clrMapOvr>
    <a:masterClrMapping/>
  </p:clrMapOvr>
  <p:transition spd="slow" advTm="4325">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6626"/>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266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764704"/>
            <a:ext cx="8496944" cy="5324535"/>
          </a:xfrm>
          <a:prstGeom prst="rect">
            <a:avLst/>
          </a:prstGeom>
        </p:spPr>
        <p:txBody>
          <a:bodyPr wrap="square">
            <a:spAutoFit/>
          </a:bodyPr>
          <a:lstStyle/>
          <a:p>
            <a:pPr algn="ctr"/>
            <a:r>
              <a:rPr lang="ru-RU" sz="2000" dirty="0">
                <a:cs typeface="Times New Roman" pitchFamily="18" charset="0"/>
              </a:rPr>
              <a:t>Причины появления сколиоза:</a:t>
            </a:r>
          </a:p>
          <a:p>
            <a:pPr algn="just"/>
            <a:r>
              <a:rPr lang="ru-RU" sz="2000" dirty="0">
                <a:cs typeface="Times New Roman" pitchFamily="18" charset="0"/>
              </a:rPr>
              <a:t>Врожденная слабость и неразвитость </a:t>
            </a:r>
            <a:r>
              <a:rPr lang="ru-RU" sz="2000" dirty="0" err="1">
                <a:cs typeface="Times New Roman" pitchFamily="18" charset="0"/>
              </a:rPr>
              <a:t>связочно</a:t>
            </a:r>
            <a:r>
              <a:rPr lang="ru-RU" sz="2000" dirty="0">
                <a:cs typeface="Times New Roman" pitchFamily="18" charset="0"/>
              </a:rPr>
              <a:t>-мышечного аппарата;</a:t>
            </a:r>
          </a:p>
          <a:p>
            <a:pPr algn="just"/>
            <a:r>
              <a:rPr lang="ru-RU" sz="2000" dirty="0">
                <a:cs typeface="Times New Roman" pitchFamily="18" charset="0"/>
              </a:rPr>
              <a:t>Неравномерные нагрузки на позвоночник (в качестве примера можно привести постоянное ношение сумки только на одном плече);</a:t>
            </a:r>
          </a:p>
          <a:p>
            <a:pPr algn="just"/>
            <a:r>
              <a:rPr lang="ru-RU" sz="2000" dirty="0">
                <a:cs typeface="Times New Roman" pitchFamily="18" charset="0"/>
              </a:rPr>
              <a:t>Наследственная предрасположенность.</a:t>
            </a:r>
          </a:p>
          <a:p>
            <a:pPr algn="just"/>
            <a:r>
              <a:rPr lang="ru-RU" sz="2000" dirty="0">
                <a:cs typeface="Times New Roman" pitchFamily="18" charset="0"/>
              </a:rPr>
              <a:t>Травмы позвоночника, его повреждения.</a:t>
            </a:r>
          </a:p>
          <a:p>
            <a:pPr algn="just"/>
            <a:r>
              <a:rPr lang="ru-RU" sz="2000" dirty="0">
                <a:cs typeface="Times New Roman" pitchFamily="18" charset="0"/>
              </a:rPr>
              <a:t>Считается также, что самое опасное для позвоночника – это постоянно сидячий образ жизни.</a:t>
            </a:r>
          </a:p>
          <a:p>
            <a:pPr algn="just"/>
            <a:endParaRPr lang="ru-RU" sz="2000" dirty="0">
              <a:cs typeface="Times New Roman" pitchFamily="18" charset="0"/>
            </a:endParaRPr>
          </a:p>
          <a:p>
            <a:pPr algn="just"/>
            <a:r>
              <a:rPr lang="ru-RU" sz="2000" dirty="0">
                <a:cs typeface="Times New Roman" pitchFamily="18" charset="0"/>
              </a:rPr>
              <a:t>Если человек регулярно проводит долгое время в сидячем положении, его мышцы привыкают находиться в расслабленном состоянии и не помогают позвоночнику. То есть всю нагрузку он принимает на себя.</a:t>
            </a:r>
          </a:p>
          <a:p>
            <a:pPr algn="just"/>
            <a:endParaRPr lang="ru-RU" sz="2000" dirty="0">
              <a:cs typeface="Times New Roman" pitchFamily="18" charset="0"/>
            </a:endParaRPr>
          </a:p>
          <a:p>
            <a:pPr algn="just"/>
            <a:r>
              <a:rPr lang="ru-RU" sz="2000" dirty="0">
                <a:cs typeface="Times New Roman" pitchFamily="18" charset="0"/>
              </a:rPr>
              <a:t>Позвоночные диски, позвоночника человека, очень прочны и способны восстанавливать свою структуру даже после перенесения тяжелых травм спины, однако долгое сидение для них является по-настоящему губительным и в дальнейшем ведет к сколиозу.</a:t>
            </a:r>
          </a:p>
        </p:txBody>
      </p:sp>
    </p:spTree>
    <p:extLst>
      <p:ext uri="{BB962C8B-B14F-4D97-AF65-F5344CB8AC3E}">
        <p14:creationId xmlns:p14="http://schemas.microsoft.com/office/powerpoint/2010/main" val="1865064339"/>
      </p:ext>
    </p:extLst>
  </p:cSld>
  <p:clrMapOvr>
    <a:masterClrMapping/>
  </p:clrMapOvr>
  <mc:AlternateContent xmlns:mc="http://schemas.openxmlformats.org/markup-compatibility/2006">
    <mc:Choice xmlns:p14="http://schemas.microsoft.com/office/powerpoint/2010/main" Requires="p14">
      <p:transition spd="slow" p14:dur="4400" advTm="5224">
        <p14:honeycomb/>
      </p:transition>
    </mc:Choice>
    <mc:Fallback>
      <p:transition spd="slow" advTm="5224">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4"/>
</p:tagLst>
</file>

<file path=ppt/theme/_rels/them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Тема4">
  <a:themeElements>
    <a:clrScheme name="Точки 1">
      <a:dk1>
        <a:srgbClr val="00008A"/>
      </a:dk1>
      <a:lt1>
        <a:srgbClr val="FFFFFF"/>
      </a:lt1>
      <a:dk2>
        <a:srgbClr val="000099"/>
      </a:dk2>
      <a:lt2>
        <a:srgbClr val="FFFFFF"/>
      </a:lt2>
      <a:accent1>
        <a:srgbClr val="0099FF"/>
      </a:accent1>
      <a:accent2>
        <a:srgbClr val="00007A"/>
      </a:accent2>
      <a:accent3>
        <a:srgbClr val="AAAACA"/>
      </a:accent3>
      <a:accent4>
        <a:srgbClr val="DADADA"/>
      </a:accent4>
      <a:accent5>
        <a:srgbClr val="AACAFF"/>
      </a:accent5>
      <a:accent6>
        <a:srgbClr val="00006E"/>
      </a:accent6>
      <a:hlink>
        <a:srgbClr val="EAEAEA"/>
      </a:hlink>
      <a:folHlink>
        <a:srgbClr val="FFCC00"/>
      </a:folHlink>
    </a:clrScheme>
    <a:fontScheme name="Точки">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очки 1">
        <a:dk1>
          <a:srgbClr val="00008A"/>
        </a:dk1>
        <a:lt1>
          <a:srgbClr val="FFFFFF"/>
        </a:lt1>
        <a:dk2>
          <a:srgbClr val="000099"/>
        </a:dk2>
        <a:lt2>
          <a:srgbClr val="FFFFFF"/>
        </a:lt2>
        <a:accent1>
          <a:srgbClr val="0099FF"/>
        </a:accent1>
        <a:accent2>
          <a:srgbClr val="00007A"/>
        </a:accent2>
        <a:accent3>
          <a:srgbClr val="AAAACA"/>
        </a:accent3>
        <a:accent4>
          <a:srgbClr val="DADADA"/>
        </a:accent4>
        <a:accent5>
          <a:srgbClr val="AACAFF"/>
        </a:accent5>
        <a:accent6>
          <a:srgbClr val="00006E"/>
        </a:accent6>
        <a:hlink>
          <a:srgbClr val="EAEAEA"/>
        </a:hlink>
        <a:folHlink>
          <a:srgbClr val="FFCC00"/>
        </a:folHlink>
      </a:clrScheme>
      <a:clrMap bg1="dk2" tx1="lt1" bg2="dk1" tx2="lt2" accent1="accent1" accent2="accent2" accent3="accent3" accent4="accent4" accent5="accent5" accent6="accent6" hlink="hlink" folHlink="folHlink"/>
    </a:extraClrScheme>
    <a:extraClrScheme>
      <a:clrScheme name="Точки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clrMap bg1="dk2" tx1="lt1" bg2="dk1" tx2="lt2" accent1="accent1" accent2="accent2" accent3="accent3" accent4="accent4" accent5="accent5" accent6="accent6" hlink="hlink" folHlink="folHlink"/>
    </a:extraClrScheme>
    <a:extraClrScheme>
      <a:clrScheme name="Точки 3">
        <a:dk1>
          <a:srgbClr val="700000"/>
        </a:dk1>
        <a:lt1>
          <a:srgbClr val="FFFFFF"/>
        </a:lt1>
        <a:dk2>
          <a:srgbClr val="800000"/>
        </a:dk2>
        <a:lt2>
          <a:srgbClr val="FFFFCC"/>
        </a:lt2>
        <a:accent1>
          <a:srgbClr val="BE7960"/>
        </a:accent1>
        <a:accent2>
          <a:srgbClr val="600000"/>
        </a:accent2>
        <a:accent3>
          <a:srgbClr val="C0AAAA"/>
        </a:accent3>
        <a:accent4>
          <a:srgbClr val="DADADA"/>
        </a:accent4>
        <a:accent5>
          <a:srgbClr val="DBBEB6"/>
        </a:accent5>
        <a:accent6>
          <a:srgbClr val="56000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очки 4">
        <a:dk1>
          <a:srgbClr val="000000"/>
        </a:dk1>
        <a:lt1>
          <a:srgbClr val="FDEB9D"/>
        </a:lt1>
        <a:dk2>
          <a:srgbClr val="000000"/>
        </a:dk2>
        <a:lt2>
          <a:srgbClr val="E0CE82"/>
        </a:lt2>
        <a:accent1>
          <a:srgbClr val="EAEAEA"/>
        </a:accent1>
        <a:accent2>
          <a:srgbClr val="C2B476"/>
        </a:accent2>
        <a:accent3>
          <a:srgbClr val="FEF3CC"/>
        </a:accent3>
        <a:accent4>
          <a:srgbClr val="000000"/>
        </a:accent4>
        <a:accent5>
          <a:srgbClr val="F3F3F3"/>
        </a:accent5>
        <a:accent6>
          <a:srgbClr val="B0A36A"/>
        </a:accent6>
        <a:hlink>
          <a:srgbClr val="A47900"/>
        </a:hlink>
        <a:folHlink>
          <a:srgbClr val="8C8900"/>
        </a:folHlink>
      </a:clrScheme>
      <a:clrMap bg1="lt1" tx1="dk1" bg2="lt2" tx2="dk2" accent1="accent1" accent2="accent2" accent3="accent3" accent4="accent4" accent5="accent5" accent6="accent6" hlink="hlink" folHlink="folHlink"/>
    </a:extraClrScheme>
    <a:extraClrScheme>
      <a:clrScheme name="Точки 5">
        <a:dk1>
          <a:srgbClr val="5B5E52"/>
        </a:dk1>
        <a:lt1>
          <a:srgbClr val="FFFFFF"/>
        </a:lt1>
        <a:dk2>
          <a:srgbClr val="686B5D"/>
        </a:dk2>
        <a:lt2>
          <a:srgbClr val="CCD5C7"/>
        </a:lt2>
        <a:accent1>
          <a:srgbClr val="809EA8"/>
        </a:accent1>
        <a:accent2>
          <a:srgbClr val="4F5147"/>
        </a:accent2>
        <a:accent3>
          <a:srgbClr val="B9BAB6"/>
        </a:accent3>
        <a:accent4>
          <a:srgbClr val="DADADA"/>
        </a:accent4>
        <a:accent5>
          <a:srgbClr val="C0CCD1"/>
        </a:accent5>
        <a:accent6>
          <a:srgbClr val="47493F"/>
        </a:accent6>
        <a:hlink>
          <a:srgbClr val="AAA854"/>
        </a:hlink>
        <a:folHlink>
          <a:srgbClr val="E1D09F"/>
        </a:folHlink>
      </a:clrScheme>
      <a:clrMap bg1="dk2" tx1="lt1" bg2="dk1" tx2="lt2" accent1="accent1" accent2="accent2" accent3="accent3" accent4="accent4" accent5="accent5" accent6="accent6" hlink="hlink" folHlink="folHlink"/>
    </a:extraClrScheme>
    <a:extraClrScheme>
      <a:clrScheme name="Точки 6">
        <a:dk1>
          <a:srgbClr val="46532B"/>
        </a:dk1>
        <a:lt1>
          <a:srgbClr val="FFFFFF"/>
        </a:lt1>
        <a:dk2>
          <a:srgbClr val="4E5D31"/>
        </a:dk2>
        <a:lt2>
          <a:srgbClr val="FFFFCC"/>
        </a:lt2>
        <a:accent1>
          <a:srgbClr val="8F8C00"/>
        </a:accent1>
        <a:accent2>
          <a:srgbClr val="424F29"/>
        </a:accent2>
        <a:accent3>
          <a:srgbClr val="B2B6AD"/>
        </a:accent3>
        <a:accent4>
          <a:srgbClr val="DADADA"/>
        </a:accent4>
        <a:accent5>
          <a:srgbClr val="C6C5AA"/>
        </a:accent5>
        <a:accent6>
          <a:srgbClr val="3B4724"/>
        </a:accent6>
        <a:hlink>
          <a:srgbClr val="33CC33"/>
        </a:hlink>
        <a:folHlink>
          <a:srgbClr val="00A1B2"/>
        </a:folHlink>
      </a:clrScheme>
      <a:clrMap bg1="dk2" tx1="lt1" bg2="dk1" tx2="lt2" accent1="accent1" accent2="accent2" accent3="accent3" accent4="accent4" accent5="accent5" accent6="accent6" hlink="hlink" folHlink="folHlink"/>
    </a:extraClrScheme>
    <a:extraClrScheme>
      <a:clrScheme name="Точки 7">
        <a:dk1>
          <a:srgbClr val="007673"/>
        </a:dk1>
        <a:lt1>
          <a:srgbClr val="FFFFFF"/>
        </a:lt1>
        <a:dk2>
          <a:srgbClr val="008080"/>
        </a:dk2>
        <a:lt2>
          <a:srgbClr val="FFFF99"/>
        </a:lt2>
        <a:accent1>
          <a:srgbClr val="33CCCC"/>
        </a:accent1>
        <a:accent2>
          <a:srgbClr val="006462"/>
        </a:accent2>
        <a:accent3>
          <a:srgbClr val="AAC0C0"/>
        </a:accent3>
        <a:accent4>
          <a:srgbClr val="DADADA"/>
        </a:accent4>
        <a:accent5>
          <a:srgbClr val="ADE2E2"/>
        </a:accent5>
        <a:accent6>
          <a:srgbClr val="005A58"/>
        </a:accent6>
        <a:hlink>
          <a:srgbClr val="FFCC00"/>
        </a:hlink>
        <a:folHlink>
          <a:srgbClr val="CC3300"/>
        </a:folHlink>
      </a:clrScheme>
      <a:clrMap bg1="dk2" tx1="lt1" bg2="dk1" tx2="lt2" accent1="accent1" accent2="accent2" accent3="accent3" accent4="accent4" accent5="accent5" accent6="accent6" hlink="hlink" folHlink="folHlink"/>
    </a:extraClrScheme>
    <a:extraClrScheme>
      <a:clrScheme name="Точки 8">
        <a:dk1>
          <a:srgbClr val="000000"/>
        </a:dk1>
        <a:lt1>
          <a:srgbClr val="E6F8F4"/>
        </a:lt1>
        <a:dk2>
          <a:srgbClr val="000000"/>
        </a:dk2>
        <a:lt2>
          <a:srgbClr val="C5DBD6"/>
        </a:lt2>
        <a:accent1>
          <a:srgbClr val="CCFF99"/>
        </a:accent1>
        <a:accent2>
          <a:srgbClr val="ACBAB7"/>
        </a:accent2>
        <a:accent3>
          <a:srgbClr val="F0FBF8"/>
        </a:accent3>
        <a:accent4>
          <a:srgbClr val="000000"/>
        </a:accent4>
        <a:accent5>
          <a:srgbClr val="E2FFCA"/>
        </a:accent5>
        <a:accent6>
          <a:srgbClr val="9BA8A6"/>
        </a:accent6>
        <a:hlink>
          <a:srgbClr val="008080"/>
        </a:hlink>
        <a:folHlink>
          <a:srgbClr val="0066CC"/>
        </a:folHlink>
      </a:clrScheme>
      <a:clrMap bg1="lt1" tx1="dk1" bg2="lt2" tx2="dk2" accent1="accent1" accent2="accent2" accent3="accent3" accent4="accent4" accent5="accent5" accent6="accent6" hlink="hlink" folHlink="folHlink"/>
    </a:extraClrScheme>
    <a:extraClrScheme>
      <a:clrScheme name="Точки 9">
        <a:dk1>
          <a:srgbClr val="000000"/>
        </a:dk1>
        <a:lt1>
          <a:srgbClr val="EAEAEA"/>
        </a:lt1>
        <a:dk2>
          <a:srgbClr val="000000"/>
        </a:dk2>
        <a:lt2>
          <a:srgbClr val="D1D1D1"/>
        </a:lt2>
        <a:accent1>
          <a:srgbClr val="CCECFF"/>
        </a:accent1>
        <a:accent2>
          <a:srgbClr val="B2B2B2"/>
        </a:accent2>
        <a:accent3>
          <a:srgbClr val="F3F3F3"/>
        </a:accent3>
        <a:accent4>
          <a:srgbClr val="000000"/>
        </a:accent4>
        <a:accent5>
          <a:srgbClr val="E2F4FF"/>
        </a:accent5>
        <a:accent6>
          <a:srgbClr val="A1A1A1"/>
        </a:accent6>
        <a:hlink>
          <a:srgbClr val="7200E4"/>
        </a:hlink>
        <a:folHlink>
          <a:srgbClr val="00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8">
  <a:themeElements>
    <a:clrScheme name="Другая 2">
      <a:dk1>
        <a:srgbClr val="7030A0"/>
      </a:dk1>
      <a:lt1>
        <a:srgbClr val="0070C0"/>
      </a:lt1>
      <a:dk2>
        <a:srgbClr val="3366FF"/>
      </a:dk2>
      <a:lt2>
        <a:srgbClr val="B9EFEE"/>
      </a:lt2>
      <a:accent1>
        <a:srgbClr val="33CCCC"/>
      </a:accent1>
      <a:accent2>
        <a:srgbClr val="6AB475"/>
      </a:accent2>
      <a:accent3>
        <a:srgbClr val="AAB8B8"/>
      </a:accent3>
      <a:accent4>
        <a:srgbClr val="DADADA"/>
      </a:accent4>
      <a:accent5>
        <a:srgbClr val="ADE2E2"/>
      </a:accent5>
      <a:accent6>
        <a:srgbClr val="5FA369"/>
      </a:accent6>
      <a:hlink>
        <a:srgbClr val="00FF99"/>
      </a:hlink>
      <a:folHlink>
        <a:srgbClr val="CCFF66"/>
      </a:folHlink>
    </a:clrScheme>
    <a:fontScheme name="Склон">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клон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Склон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Склон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Склон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Склон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Склон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Склон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Тема4</Template>
  <TotalTime>607</TotalTime>
  <Words>1344</Words>
  <Application>Microsoft Office PowerPoint</Application>
  <PresentationFormat>Экран (4:3)</PresentationFormat>
  <Paragraphs>117</Paragraphs>
  <Slides>24</Slides>
  <Notes>0</Notes>
  <HiddenSlides>0</HiddenSlides>
  <MMClips>0</MMClips>
  <ScaleCrop>false</ScaleCrop>
  <HeadingPairs>
    <vt:vector size="6" baseType="variant">
      <vt:variant>
        <vt:lpstr>Тема</vt:lpstr>
      </vt:variant>
      <vt:variant>
        <vt:i4>3</vt:i4>
      </vt:variant>
      <vt:variant>
        <vt:lpstr>Внедренные серверы OLE</vt:lpstr>
      </vt:variant>
      <vt:variant>
        <vt:i4>1</vt:i4>
      </vt:variant>
      <vt:variant>
        <vt:lpstr>Заголовки слайдов</vt:lpstr>
      </vt:variant>
      <vt:variant>
        <vt:i4>24</vt:i4>
      </vt:variant>
    </vt:vector>
  </HeadingPairs>
  <TitlesOfParts>
    <vt:vector size="28" baseType="lpstr">
      <vt:lpstr>Тема4</vt:lpstr>
      <vt:lpstr>Тема8</vt:lpstr>
      <vt:lpstr>Твердый переплет</vt:lpstr>
      <vt:lpstr>Точечный рисунок</vt:lpstr>
      <vt:lpstr>Презентация PowerPoint</vt:lpstr>
      <vt:lpstr>Цель:  изучить, какое значение имеет осанка для здоровья человека.</vt:lpstr>
      <vt:lpstr>Презентация PowerPoint</vt:lpstr>
      <vt:lpstr>Гипотеза: </vt:lpstr>
      <vt:lpstr>Методы исследования </vt:lpstr>
      <vt:lpstr>Осанка</vt:lpstr>
      <vt:lpstr>Осанка</vt:lpstr>
      <vt:lpstr>Как обнаружить дефект</vt:lpstr>
      <vt:lpstr>Презентация PowerPoint</vt:lpstr>
      <vt:lpstr>Разновидности нарушений осанки</vt:lpstr>
      <vt:lpstr>Проявления боковых искривлений позвоночника</vt:lpstr>
      <vt:lpstr>Положение позвоночного столба</vt:lpstr>
      <vt:lpstr>Положение позвоночного столба</vt:lpstr>
      <vt:lpstr>При поднятии тяжести</vt:lpstr>
      <vt:lpstr>Коррекция осанки</vt:lpstr>
      <vt:lpstr>Упражнения для формирования правильной осанки</vt:lpstr>
      <vt:lpstr>Упражнения для формирования правильной осанки</vt:lpstr>
      <vt:lpstr>Упражнения для формирования правильной осанки</vt:lpstr>
      <vt:lpstr>Упражнения для формирования правильной осанки</vt:lpstr>
      <vt:lpstr>Упражнения для формирования правильной осанки</vt:lpstr>
      <vt:lpstr>Подвижные игры для профилактики нарушения осанки</vt:lpstr>
      <vt:lpstr>Подвижные игры для профилактики нарушения осанки</vt:lpstr>
      <vt:lpstr>  Меры профилактики</vt:lpstr>
      <vt:lpstr>Вывод Исходя из своего исследования, можно отметить, что сколиоз - это серьезная болезнь, которой нужно уделить особое внимание. Лечение спины на любых стадиях развития сколиоза – процесс достаточно длительный и непростой. Чтобы избежать подобной необходимости, следует принять «профилактические меры» научиться правильно сидеть, лежать, стоять. Здесь, прежде всего, стоит рассмотреть правила посадки, ведь современный человек, будь то взрослый или ребенок, большинство времени проводит за столом.  Узнав о самом заболевании, рассмотрев причины его возникновения и убедившись, что проблема в данное время весьма актуальна, верным шагом будет ознакомиться с методами лечения и предотвращения сколиоза.  Основное лечение сводится к трем методам: мобилизация позвоночника, коррекция деформации и удержание коррекции. Вроде бы все просто, но на деле лечение занимает годы, а удержанием коррекции вообще приходится заниматься всю оставшуюся жизнь. Но не все виды сколиоза можно вылечить физическими упражнениями, массажем и самоконтролем за своей осанкой.  Не следует легкомысленно относиться к заболеванию сколиоз. Если его запустить и довести до последней стадии, единственным выходом станет хирургическое вмешательство.  Все прекрасно понимаю, что это значит - хирургом делается разрез по всей длине позвоночника, что естественно оставляет шрам на всю жизнь, к тому же операция требует не малых материальных затрат, да и для удержания результата потребуется затратить большое количество сил и времени.  Так что не следует тянуть до критического момента, да и вообще лучше предотвратить это заболевание. Это не так сложно</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ТИГРУЛЯ</dc:creator>
  <cp:lastModifiedBy>Светлана</cp:lastModifiedBy>
  <cp:revision>36</cp:revision>
  <dcterms:created xsi:type="dcterms:W3CDTF">1601-01-01T00:00:00Z</dcterms:created>
  <dcterms:modified xsi:type="dcterms:W3CDTF">2018-11-05T07:16:43Z</dcterms:modified>
</cp:coreProperties>
</file>