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92" r:id="rId2"/>
    <p:sldId id="303" r:id="rId3"/>
    <p:sldId id="258" r:id="rId4"/>
    <p:sldId id="289" r:id="rId5"/>
    <p:sldId id="295" r:id="rId6"/>
    <p:sldId id="296" r:id="rId7"/>
    <p:sldId id="297" r:id="rId8"/>
    <p:sldId id="282" r:id="rId9"/>
    <p:sldId id="298" r:id="rId10"/>
    <p:sldId id="299" r:id="rId11"/>
    <p:sldId id="300" r:id="rId12"/>
    <p:sldId id="302" r:id="rId13"/>
    <p:sldId id="304" r:id="rId14"/>
    <p:sldId id="301" r:id="rId15"/>
    <p:sldId id="29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6383" autoAdjust="0"/>
  </p:normalViewPr>
  <p:slideViewPr>
    <p:cSldViewPr>
      <p:cViewPr varScale="1">
        <p:scale>
          <a:sx n="53" d="100"/>
          <a:sy n="53" d="100"/>
        </p:scale>
        <p:origin x="-725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3618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78D5C-C592-4024-8FAC-4D12E37D04CD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EB16D-14BF-4BAB-9371-28E4BE7535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10375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C5ECB7-8822-498A-AE2E-1C05EA5CFCB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234F8B-27C4-471F-8957-2748942458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8910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DED-5D1E-45FC-95B8-3355578201D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2EECF-2863-455B-B95C-0EECFE57C9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9636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DED-5D1E-45FC-95B8-3355578201D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2EECF-2863-455B-B95C-0EECFE57C9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3840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DED-5D1E-45FC-95B8-3355578201D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2EECF-2863-455B-B95C-0EECFE57C9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8645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DED-5D1E-45FC-95B8-3355578201D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2EECF-2863-455B-B95C-0EECFE57C9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1248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DED-5D1E-45FC-95B8-3355578201D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2EECF-2863-455B-B95C-0EECFE57C9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0249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DED-5D1E-45FC-95B8-3355578201D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2EECF-2863-455B-B95C-0EECFE57C9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3719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DED-5D1E-45FC-95B8-3355578201D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2EECF-2863-455B-B95C-0EECFE57C9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7121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DED-5D1E-45FC-95B8-3355578201D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2EECF-2863-455B-B95C-0EECFE57C9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3871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DED-5D1E-45FC-95B8-3355578201D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2EECF-2863-455B-B95C-0EECFE57C9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6416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DED-5D1E-45FC-95B8-3355578201D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2EECF-2863-455B-B95C-0EECFE57C9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8994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7EDED-5D1E-45FC-95B8-3355578201D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2EECF-2863-455B-B95C-0EECFE57C9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9017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7EDED-5D1E-45FC-95B8-3355578201D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2EECF-2863-455B-B95C-0EECFE57C9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4795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hyperlink" Target="&#1052;&#1072;&#1089;&#1083;&#1077;&#1085;&#1080;&#1094;&#1072;.avi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&#1042;&#1080;&#1076;&#1077;&#1086;&#1082;&#1086;&#1085;&#1089;&#1091;&#1083;&#1100;&#1090;&#1072;&#1094;&#1080;&#1103;.avi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M2U01804.M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2085" y="1847602"/>
            <a:ext cx="2624261" cy="393211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843889" y="3449014"/>
            <a:ext cx="43467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Инструктор по физической культуре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03848" y="5445224"/>
            <a:ext cx="2275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г. Нижний Новгород 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2019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12522" y="1847602"/>
            <a:ext cx="440947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Бочкова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Екатерина </a:t>
            </a:r>
            <a:r>
              <a:rPr lang="ru-RU" sz="3600" b="1" dirty="0">
                <a:solidFill>
                  <a:srgbClr val="002060"/>
                </a:solidFill>
              </a:rPr>
              <a:t>Сергеевна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1054476"/>
            <a:ext cx="6246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Муниципальное бюджетное дошкольное образовательное учреждение «Детский сад № 325»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78296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>Взаимодействие с родителями </a:t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>посредством народных подвижных игр</a:t>
            </a:r>
            <a:endParaRPr lang="ru-RU" sz="2700" dirty="0"/>
          </a:p>
        </p:txBody>
      </p:sp>
      <p:pic>
        <p:nvPicPr>
          <p:cNvPr id="5" name="Рисунок 4" descr="IMG_31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94576">
            <a:off x="467544" y="2516899"/>
            <a:ext cx="4500501" cy="3000334"/>
          </a:xfrm>
          <a:prstGeom prst="rect">
            <a:avLst/>
          </a:prstGeom>
        </p:spPr>
      </p:pic>
      <p:pic>
        <p:nvPicPr>
          <p:cNvPr id="6" name="Рисунок 5" descr="2.11.2018-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936100">
            <a:off x="4521418" y="2443989"/>
            <a:ext cx="4314744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9106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78296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>Взаимодействие с родителями </a:t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>посредством народных подвижных игр</a:t>
            </a:r>
            <a:endParaRPr lang="ru-RU" sz="2700" dirty="0"/>
          </a:p>
        </p:txBody>
      </p:sp>
      <p:pic>
        <p:nvPicPr>
          <p:cNvPr id="7" name="Рисунок 6" descr="DSCN01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77419">
            <a:off x="346039" y="1941815"/>
            <a:ext cx="3092443" cy="4123257"/>
          </a:xfrm>
          <a:prstGeom prst="rect">
            <a:avLst/>
          </a:prstGeom>
        </p:spPr>
      </p:pic>
      <p:pic>
        <p:nvPicPr>
          <p:cNvPr id="8" name="Рисунок 7" descr="DSCN01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2996952"/>
            <a:ext cx="3614812" cy="27111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44008" y="2130229"/>
            <a:ext cx="3006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Фольклорное развлечение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«Масленица»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106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692696"/>
            <a:ext cx="691276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Формы работы с родителями:</a:t>
            </a:r>
          </a:p>
          <a:p>
            <a:pPr algn="ctr"/>
            <a:endParaRPr lang="ru-RU" sz="2400" b="1" dirty="0">
              <a:solidFill>
                <a:srgbClr val="FF0000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Консультации;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Спортивные досуги;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Игровые практикумы;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Мастер-классы;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День открытых дверей;</a:t>
            </a:r>
          </a:p>
          <a:p>
            <a:pPr marL="342900" indent="-342900">
              <a:buFontTx/>
              <a:buChar char="-"/>
            </a:pPr>
            <a:r>
              <a:rPr lang="ru-RU" sz="2400" b="1" dirty="0" err="1" smtClean="0">
                <a:solidFill>
                  <a:srgbClr val="002060"/>
                </a:solidFill>
                <a:hlinkClick r:id="rId2" action="ppaction://hlinkfile"/>
              </a:rPr>
              <a:t>Видеоконсультации</a:t>
            </a:r>
            <a:r>
              <a:rPr lang="ru-RU" sz="2400" b="1" dirty="0" smtClean="0">
                <a:solidFill>
                  <a:srgbClr val="002060"/>
                </a:solidFill>
              </a:rPr>
              <a:t> и др.</a:t>
            </a:r>
          </a:p>
          <a:p>
            <a:pPr marL="342900" indent="-342900">
              <a:buFontTx/>
              <a:buChar char="-"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marL="342900" indent="-342900">
              <a:buFontTx/>
              <a:buChar char="-"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algn="just"/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499992" y="2060848"/>
            <a:ext cx="3457184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3CC3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u_4d1da42654028c39f7598e30adbbe317_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1844824"/>
            <a:ext cx="4012484" cy="285387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692696"/>
            <a:ext cx="69127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ПОИГРАЕМ: Русская народная подвижная игра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«Я по </a:t>
            </a:r>
            <a:r>
              <a:rPr lang="ru-RU" sz="2400" b="1" dirty="0" err="1" smtClean="0">
                <a:solidFill>
                  <a:srgbClr val="FF0000"/>
                </a:solidFill>
              </a:rPr>
              <a:t>улку</a:t>
            </a:r>
            <a:r>
              <a:rPr lang="ru-RU" sz="2400" b="1" dirty="0" smtClean="0">
                <a:solidFill>
                  <a:srgbClr val="FF0000"/>
                </a:solidFill>
              </a:rPr>
              <a:t> шла»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Цель:</a:t>
            </a:r>
            <a:r>
              <a:rPr lang="ru-RU" dirty="0">
                <a:solidFill>
                  <a:srgbClr val="002060"/>
                </a:solidFill>
              </a:rPr>
              <a:t> </a:t>
            </a:r>
            <a:r>
              <a:rPr lang="ru-RU" dirty="0" smtClean="0">
                <a:solidFill>
                  <a:srgbClr val="002060"/>
                </a:solidFill>
              </a:rPr>
              <a:t>воспитание чувства принадлежности к группе, чувства безопасности в коллективе; чувство единства, сплочённости; умения действовать согласованно</a:t>
            </a:r>
            <a:endParaRPr lang="ru-RU" dirty="0">
              <a:solidFill>
                <a:srgbClr val="002060"/>
              </a:solidFill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Оборудование:</a:t>
            </a:r>
            <a:r>
              <a:rPr lang="ru-RU" dirty="0">
                <a:solidFill>
                  <a:srgbClr val="002060"/>
                </a:solidFill>
              </a:rPr>
              <a:t> </a:t>
            </a:r>
            <a:r>
              <a:rPr lang="ru-RU" dirty="0" smtClean="0">
                <a:solidFill>
                  <a:srgbClr val="002060"/>
                </a:solidFill>
              </a:rPr>
              <a:t>не требуется.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Дети ходят кругом и поют: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Я по </a:t>
            </a:r>
            <a:r>
              <a:rPr lang="ru-RU" i="1" dirty="0" err="1" smtClean="0">
                <a:solidFill>
                  <a:srgbClr val="002060"/>
                </a:solidFill>
              </a:rPr>
              <a:t>улку</a:t>
            </a:r>
            <a:r>
              <a:rPr lang="ru-RU" i="1" dirty="0" smtClean="0">
                <a:solidFill>
                  <a:srgbClr val="002060"/>
                </a:solidFill>
              </a:rPr>
              <a:t> шла, переулку шла, Клубок ниточек нашла.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i="1" dirty="0" smtClean="0">
                <a:solidFill>
                  <a:srgbClr val="002060"/>
                </a:solidFill>
              </a:rPr>
              <a:t>Клубок катится, нитка тянется.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i="1" dirty="0" smtClean="0">
                <a:solidFill>
                  <a:srgbClr val="002060"/>
                </a:solidFill>
              </a:rPr>
              <a:t>Клубок </a:t>
            </a:r>
            <a:r>
              <a:rPr lang="ru-RU" i="1" dirty="0" err="1" smtClean="0">
                <a:solidFill>
                  <a:srgbClr val="002060"/>
                </a:solidFill>
              </a:rPr>
              <a:t>дале</a:t>
            </a:r>
            <a:r>
              <a:rPr lang="ru-RU" i="1" dirty="0" smtClean="0">
                <a:solidFill>
                  <a:srgbClr val="002060"/>
                </a:solidFill>
              </a:rPr>
              <a:t>, </a:t>
            </a:r>
            <a:r>
              <a:rPr lang="ru-RU" i="1" dirty="0" err="1" smtClean="0">
                <a:solidFill>
                  <a:srgbClr val="002060"/>
                </a:solidFill>
              </a:rPr>
              <a:t>дале</a:t>
            </a:r>
            <a:r>
              <a:rPr lang="ru-RU" i="1" dirty="0" smtClean="0">
                <a:solidFill>
                  <a:srgbClr val="002060"/>
                </a:solidFill>
              </a:rPr>
              <a:t>, </a:t>
            </a:r>
            <a:r>
              <a:rPr lang="ru-RU" i="1" dirty="0" err="1" smtClean="0">
                <a:solidFill>
                  <a:srgbClr val="002060"/>
                </a:solidFill>
              </a:rPr>
              <a:t>дале</a:t>
            </a:r>
            <a:r>
              <a:rPr lang="ru-RU" i="1" dirty="0" smtClean="0">
                <a:solidFill>
                  <a:srgbClr val="002060"/>
                </a:solidFill>
              </a:rPr>
              <a:t>, Нитка доле, доле, доле.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i="1" dirty="0" smtClean="0">
                <a:solidFill>
                  <a:srgbClr val="002060"/>
                </a:solidFill>
              </a:rPr>
              <a:t>Я за ниточку бралась,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i="1" dirty="0" smtClean="0">
                <a:solidFill>
                  <a:srgbClr val="002060"/>
                </a:solidFill>
              </a:rPr>
              <a:t>Тонка нить оборвалась.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Затем круг разрывается и один из последних играющих начинает крутиться вокруг себя. Вся цепочка детей завивается вокруг него «клубком». Когда клубок закрутился полностью, все дети поднимают руки, не расцепляя их, а стоящий в середине выпутывается из «клубка», проходя под воротами и вытягивая всех остальных. Игра повторяется снова.</a:t>
            </a:r>
          </a:p>
          <a:p>
            <a:pPr algn="just"/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116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78296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endParaRPr lang="ru-RU" sz="2700" dirty="0"/>
          </a:p>
        </p:txBody>
      </p:sp>
      <p:sp>
        <p:nvSpPr>
          <p:cNvPr id="7" name="TextBox 6"/>
          <p:cNvSpPr txBox="1"/>
          <p:nvPr/>
        </p:nvSpPr>
        <p:spPr>
          <a:xfrm>
            <a:off x="1763688" y="2204864"/>
            <a:ext cx="58787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483768" y="2852936"/>
            <a:ext cx="4248472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9106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4522514"/>
          </a:xfrm>
        </p:spPr>
        <p:txBody>
          <a:bodyPr>
            <a:noAutofit/>
          </a:bodyPr>
          <a:lstStyle/>
          <a:p>
            <a:pPr lvl="0" algn="l">
              <a:spcBef>
                <a:spcPct val="20000"/>
              </a:spcBef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		</a:t>
            </a:r>
            <a:r>
              <a:rPr lang="ru-RU" sz="2400" b="1" dirty="0" smtClean="0">
                <a:solidFill>
                  <a:srgbClr val="C00000"/>
                </a:solidFill>
              </a:rPr>
              <a:t>Список литературы: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>
                <a:solidFill>
                  <a:srgbClr val="002060"/>
                </a:solidFill>
                <a:ea typeface="+mn-ea"/>
                <a:cs typeface="+mn-cs"/>
              </a:rPr>
              <a:t>1. Детские народные подвижные игры / Сост. А.В. </a:t>
            </a:r>
            <a:r>
              <a:rPr lang="ru-RU" sz="2400" dirty="0" err="1">
                <a:solidFill>
                  <a:srgbClr val="002060"/>
                </a:solidFill>
                <a:ea typeface="+mn-ea"/>
                <a:cs typeface="+mn-cs"/>
              </a:rPr>
              <a:t>Кенеман</a:t>
            </a:r>
            <a:r>
              <a:rPr lang="ru-RU" sz="2400" dirty="0">
                <a:solidFill>
                  <a:srgbClr val="002060"/>
                </a:solidFill>
                <a:ea typeface="+mn-ea"/>
                <a:cs typeface="+mn-cs"/>
              </a:rPr>
              <a:t>; под ред. Т. И. Осокиной. – М.: Просвещение, 1995.</a:t>
            </a:r>
            <a:br>
              <a:rPr lang="ru-RU" sz="2400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2400" dirty="0">
                <a:solidFill>
                  <a:srgbClr val="002060"/>
                </a:solidFill>
                <a:ea typeface="+mn-ea"/>
                <a:cs typeface="+mn-cs"/>
              </a:rPr>
              <a:t>2. </a:t>
            </a:r>
            <a:r>
              <a:rPr lang="ru-RU" sz="2400" dirty="0" err="1">
                <a:solidFill>
                  <a:srgbClr val="002060"/>
                </a:solidFill>
                <a:ea typeface="+mn-ea"/>
                <a:cs typeface="+mn-cs"/>
              </a:rPr>
              <a:t>Дедулевич</a:t>
            </a:r>
            <a:r>
              <a:rPr lang="ru-RU" sz="2400" dirty="0">
                <a:solidFill>
                  <a:srgbClr val="002060"/>
                </a:solidFill>
                <a:ea typeface="+mn-ea"/>
                <a:cs typeface="+mn-cs"/>
              </a:rPr>
              <a:t> М. Н. Играй – не зевай / Подвижные игры с дошкольниками. - М.: Просвещение, 2007.</a:t>
            </a:r>
            <a:br>
              <a:rPr lang="ru-RU" sz="2400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2400" dirty="0">
                <a:solidFill>
                  <a:srgbClr val="002060"/>
                </a:solidFill>
                <a:ea typeface="+mn-ea"/>
                <a:cs typeface="+mn-cs"/>
              </a:rPr>
              <a:t>3. Литвинова М. Ф. Русские народные подвижные игры / Под ред. Л. В. </a:t>
            </a:r>
            <a:r>
              <a:rPr lang="ru-RU" sz="2400" dirty="0" err="1">
                <a:solidFill>
                  <a:srgbClr val="002060"/>
                </a:solidFill>
                <a:ea typeface="+mn-ea"/>
                <a:cs typeface="+mn-cs"/>
              </a:rPr>
              <a:t>Руссковой</a:t>
            </a:r>
            <a:r>
              <a:rPr lang="ru-RU" sz="2400" dirty="0">
                <a:solidFill>
                  <a:srgbClr val="002060"/>
                </a:solidFill>
                <a:ea typeface="+mn-ea"/>
                <a:cs typeface="+mn-cs"/>
              </a:rPr>
              <a:t> - М.: Просвещение, 1986.</a:t>
            </a:r>
            <a:br>
              <a:rPr lang="ru-RU" sz="2400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2400" dirty="0">
                <a:solidFill>
                  <a:srgbClr val="002060"/>
                </a:solidFill>
                <a:ea typeface="+mn-ea"/>
                <a:cs typeface="+mn-cs"/>
              </a:rPr>
              <a:t>4. </a:t>
            </a:r>
            <a:r>
              <a:rPr lang="ru-RU" sz="2400" dirty="0" err="1">
                <a:solidFill>
                  <a:srgbClr val="002060"/>
                </a:solidFill>
                <a:ea typeface="+mn-ea"/>
                <a:cs typeface="+mn-cs"/>
              </a:rPr>
              <a:t>Степаненкова</a:t>
            </a:r>
            <a:r>
              <a:rPr lang="ru-RU" sz="2400" dirty="0">
                <a:solidFill>
                  <a:srgbClr val="002060"/>
                </a:solidFill>
                <a:ea typeface="+mn-ea"/>
                <a:cs typeface="+mn-cs"/>
              </a:rPr>
              <a:t> Э. Я. Сборник подвижных игр. – Издательство </a:t>
            </a:r>
            <a:r>
              <a:rPr lang="ru-RU" sz="2400" dirty="0" err="1">
                <a:solidFill>
                  <a:srgbClr val="002060"/>
                </a:solidFill>
                <a:ea typeface="+mn-ea"/>
                <a:cs typeface="+mn-cs"/>
              </a:rPr>
              <a:t>Мозайка</a:t>
            </a:r>
            <a:r>
              <a:rPr lang="ru-RU" sz="2400" dirty="0">
                <a:solidFill>
                  <a:srgbClr val="002060"/>
                </a:solidFill>
                <a:ea typeface="+mn-ea"/>
                <a:cs typeface="+mn-cs"/>
              </a:rPr>
              <a:t>-Синтез, Москва, 2011.</a:t>
            </a:r>
            <a:br>
              <a:rPr lang="ru-RU" sz="2400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2400" dirty="0">
                <a:solidFill>
                  <a:srgbClr val="002060"/>
                </a:solidFill>
                <a:ea typeface="+mn-ea"/>
                <a:cs typeface="+mn-cs"/>
              </a:rPr>
              <a:t>5. Тимофеева Е. А. Подвижные игры: Хрестоматия и рекомендации / Методическое пособие. Часть 1 и 2. – Москва: Издательский дом Воспитание  дошкольника, 2010.</a:t>
            </a:r>
            <a:br>
              <a:rPr lang="ru-RU" sz="2400" dirty="0">
                <a:solidFill>
                  <a:srgbClr val="002060"/>
                </a:solidFill>
                <a:ea typeface="+mn-ea"/>
                <a:cs typeface="+mn-cs"/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804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91963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Русские народные подвижные игры как средство физического развития и  оздоровления дошкольников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1wagomp2gva8cow84ogwkc4coosw84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267744" y="3246289"/>
            <a:ext cx="3949129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2611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05282"/>
            <a:ext cx="8219256" cy="33123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	«Народные подвижные игры способствуют не только эффективному физическому развитию и воспитанию дошкольников, но и выступает как средство духовного развития личности».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4625261"/>
            <a:ext cx="29977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Ушинский К. Д.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31119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899592" y="3651204"/>
            <a:ext cx="7056784" cy="216024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- Духовное богатство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- Моральную чистоту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- Физическое совершенство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22254" y="2132856"/>
            <a:ext cx="6264696" cy="93665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гармонически развитой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активной ЛИЧНОСТИ,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которая сочетает в себе: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908720"/>
            <a:ext cx="68764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Народные подвижные игры - основа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начального этапа формирования  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842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214625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Цель: </a:t>
            </a:r>
            <a:r>
              <a:rPr lang="ru-RU" sz="2800" b="1" dirty="0" smtClean="0">
                <a:solidFill>
                  <a:srgbClr val="002060"/>
                </a:solidFill>
              </a:rPr>
              <a:t>физическое развитие и оздоровление дошкольников, посредством русских народных подвижных игр.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492896"/>
            <a:ext cx="7920880" cy="36004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Задачи:</a:t>
            </a:r>
          </a:p>
          <a:p>
            <a:pPr marL="514350" indent="-514350" algn="just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Знакомить воспитанников с русскими народными играми;</a:t>
            </a:r>
          </a:p>
          <a:p>
            <a:pPr marL="514350" indent="-514350" algn="just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Способствовать развитию внимания, ловкости, сообразительности, умения ориентироваться в пространстве;</a:t>
            </a:r>
          </a:p>
          <a:p>
            <a:pPr marL="514350" indent="-514350" algn="just"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У</a:t>
            </a:r>
            <a:r>
              <a:rPr lang="ru-RU" sz="2800" b="1" dirty="0" smtClean="0">
                <a:solidFill>
                  <a:srgbClr val="002060"/>
                </a:solidFill>
              </a:rPr>
              <a:t>креплять связь семьи и детского сада, внутрисемейные отношения</a:t>
            </a:r>
          </a:p>
          <a:p>
            <a:pPr marL="514350" indent="-514350" algn="just">
              <a:buAutoNum type="arabicPeriod"/>
            </a:pPr>
            <a:endParaRPr 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04842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229600" cy="100811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ЗАЗЫВАЛКИ: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1906960"/>
            <a:ext cx="396044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***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Эй, народ,  все сюда,</a:t>
            </a:r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Здесь весёлая игра</a:t>
            </a:r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Раз, два, три, четыре, пять</a:t>
            </a:r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Собираемся играть, 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***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Тай, тай, налетай,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В интересную игру!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Всех принимаем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И не обижаем!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788024" y="2348880"/>
            <a:ext cx="3528392" cy="332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84207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00811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СЧИТАЛКИ: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1710680"/>
            <a:ext cx="396044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Мы собрались поиграть,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Ну, кому же начинать?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Раз, два, три,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Начинаешь ты! 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***         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Лиса по лесу ходила.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Лиса голосом вопила,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Лиса лычки драла,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Лиса лапотки плела -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Мужу двое, себе трое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И детишкам по </a:t>
            </a:r>
            <a:r>
              <a:rPr lang="ru-RU" sz="2000" b="1" dirty="0" err="1" smtClean="0">
                <a:solidFill>
                  <a:srgbClr val="002060"/>
                </a:solidFill>
              </a:rPr>
              <a:t>лаптишкам</a:t>
            </a:r>
            <a:r>
              <a:rPr lang="ru-RU" sz="2000" b="1" dirty="0" smtClean="0">
                <a:solidFill>
                  <a:srgbClr val="002060"/>
                </a:solidFill>
              </a:rPr>
              <a:t>!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Кто </a:t>
            </a:r>
            <a:r>
              <a:rPr lang="ru-RU" sz="2000" b="1" dirty="0" err="1" smtClean="0">
                <a:solidFill>
                  <a:srgbClr val="002060"/>
                </a:solidFill>
              </a:rPr>
              <a:t>лаптишки</a:t>
            </a:r>
            <a:r>
              <a:rPr lang="ru-RU" sz="2000" b="1" dirty="0" smtClean="0">
                <a:solidFill>
                  <a:srgbClr val="002060"/>
                </a:solidFill>
              </a:rPr>
              <a:t> найдет,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Тот водить пойдет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3d9c691fd3a1e80f63a4a70c2a2e3155_XL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28030" y="2060848"/>
            <a:ext cx="4009953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8420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8229600" cy="782960"/>
          </a:xfrm>
        </p:spPr>
        <p:txBody>
          <a:bodyPr>
            <a:normAutofit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>Классификация Русских народных подвижных игр</a:t>
            </a: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8229600" cy="7200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Условно, их можно поделить на четыре раздела:</a:t>
            </a:r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772816"/>
            <a:ext cx="88564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1. Игры, отражающие отношение человека к природе</a:t>
            </a:r>
            <a:r>
              <a:rPr lang="ru-RU" b="1" dirty="0" smtClean="0">
                <a:solidFill>
                  <a:srgbClr val="002060"/>
                </a:solidFill>
              </a:rPr>
              <a:t> "Гуси-лебеди", "Волк во рву", "Волк и овцы", "Вороны и воробьи", "Змейка" , "Зайцы в огороде" , "Пчелки и ласточки", "Кошки-мышки" ,"У медведя во бору", "Коршун и наседка"  и др.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780928"/>
            <a:ext cx="84566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2. Игры, отражающие «быт русского народа"</a:t>
            </a:r>
            <a:r>
              <a:rPr lang="ru-RU" b="1" dirty="0" smtClean="0">
                <a:solidFill>
                  <a:srgbClr val="002060"/>
                </a:solidFill>
              </a:rPr>
              <a:t> "Дедушка-рожок", "Домики", "Ворота", "Встречный бой", "Заря", "Корзинки", Каравай и др.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63670" y="3429000"/>
            <a:ext cx="898033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ru-RU" b="1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3.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Игры спортивные</a:t>
            </a:r>
            <a:r>
              <a:rPr lang="ru-RU" b="1" dirty="0" smtClean="0">
                <a:solidFill>
                  <a:srgbClr val="002060"/>
                </a:solidFill>
              </a:rPr>
              <a:t> "Городки", "Горелки", "Городок-бегунок", "Двенадцать палочек", "Игровая", "Кто дальше", "</a:t>
            </a:r>
            <a:r>
              <a:rPr lang="ru-RU" b="1" dirty="0" err="1" smtClean="0">
                <a:solidFill>
                  <a:srgbClr val="002060"/>
                </a:solidFill>
              </a:rPr>
              <a:t>Ловишка</a:t>
            </a:r>
            <a:r>
              <a:rPr lang="ru-RU" b="1" dirty="0" smtClean="0">
                <a:solidFill>
                  <a:srgbClr val="002060"/>
                </a:solidFill>
              </a:rPr>
              <a:t>", "Лапта", "Котлы", "Ляпка", "Платочек-</a:t>
            </a:r>
            <a:r>
              <a:rPr lang="ru-RU" b="1" dirty="0" err="1" smtClean="0">
                <a:solidFill>
                  <a:srgbClr val="002060"/>
                </a:solidFill>
              </a:rPr>
              <a:t>летуночек</a:t>
            </a:r>
            <a:r>
              <a:rPr lang="ru-RU" b="1" dirty="0" smtClean="0">
                <a:solidFill>
                  <a:srgbClr val="002060"/>
                </a:solidFill>
              </a:rPr>
              <a:t>", "Считалки", "Третий - лишний", "Чижик", "Чехарда", "</a:t>
            </a:r>
            <a:r>
              <a:rPr lang="ru-RU" b="1" dirty="0" err="1" smtClean="0">
                <a:solidFill>
                  <a:srgbClr val="002060"/>
                </a:solidFill>
              </a:rPr>
              <a:t>Кашевары"и</a:t>
            </a:r>
            <a:r>
              <a:rPr lang="ru-RU" b="1" dirty="0" smtClean="0">
                <a:solidFill>
                  <a:srgbClr val="002060"/>
                </a:solidFill>
              </a:rPr>
              <a:t> др.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51520" y="4653136"/>
            <a:ext cx="8568952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4. Игры, которые дают возможность  померяться силой и ловкостью</a:t>
            </a:r>
            <a:r>
              <a:rPr lang="ru-RU" b="1" dirty="0" smtClean="0">
                <a:solidFill>
                  <a:srgbClr val="002060"/>
                </a:solidFill>
              </a:rPr>
              <a:t>  "Тяни в круг", "Бой петухов", "Достань камешек", "Перетяни за черту", "Тяни за булавы", "</a:t>
            </a:r>
            <a:r>
              <a:rPr lang="ru-RU" b="1" dirty="0" err="1" smtClean="0">
                <a:solidFill>
                  <a:srgbClr val="002060"/>
                </a:solidFill>
              </a:rPr>
              <a:t>Борящаяся</a:t>
            </a:r>
            <a:r>
              <a:rPr lang="ru-RU" b="1" dirty="0" smtClean="0">
                <a:solidFill>
                  <a:srgbClr val="002060"/>
                </a:solidFill>
              </a:rPr>
              <a:t> цепь", "Цепи кованы", "</a:t>
            </a:r>
            <a:r>
              <a:rPr lang="ru-RU" b="1" dirty="0" err="1" smtClean="0">
                <a:solidFill>
                  <a:srgbClr val="002060"/>
                </a:solidFill>
              </a:rPr>
              <a:t>Перетягивание</a:t>
            </a:r>
            <a:r>
              <a:rPr lang="ru-RU" b="1" dirty="0" smtClean="0">
                <a:solidFill>
                  <a:srgbClr val="002060"/>
                </a:solidFill>
              </a:rPr>
              <a:t> каната", "</a:t>
            </a:r>
            <a:r>
              <a:rPr lang="ru-RU" b="1" dirty="0" err="1" smtClean="0">
                <a:solidFill>
                  <a:srgbClr val="002060"/>
                </a:solidFill>
              </a:rPr>
              <a:t>Перетягивание</a:t>
            </a:r>
            <a:r>
              <a:rPr lang="ru-RU" b="1" dirty="0" smtClean="0">
                <a:solidFill>
                  <a:srgbClr val="002060"/>
                </a:solidFill>
              </a:rPr>
              <a:t> прыжками", "Вытолкни за круг". "Защита укрепления", "Сильный бросок", "Каждый против каждого", "Бои на бревне" и их различные варианты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106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7" grpId="0" build="allAtOnce"/>
      <p:bldP spid="8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78296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>Взаимодействие с родителями </a:t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>посредством народных подвижных игр</a:t>
            </a:r>
            <a:endParaRPr lang="ru-RU" sz="2700" dirty="0"/>
          </a:p>
        </p:txBody>
      </p:sp>
      <p:pic>
        <p:nvPicPr>
          <p:cNvPr id="12" name="Рисунок 11" descr="DSCN71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880804">
            <a:off x="251520" y="2276872"/>
            <a:ext cx="4115949" cy="3086962"/>
          </a:xfrm>
          <a:prstGeom prst="rect">
            <a:avLst/>
          </a:prstGeom>
        </p:spPr>
      </p:pic>
      <p:pic>
        <p:nvPicPr>
          <p:cNvPr id="10" name="Рисунок 9" descr="2.11.2018-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753278">
            <a:off x="3982823" y="2805754"/>
            <a:ext cx="4536791" cy="3028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9106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1648</TotalTime>
  <Words>457</Words>
  <Application>Microsoft Office PowerPoint</Application>
  <PresentationFormat>Экран (4:3)</PresentationFormat>
  <Paragraphs>73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гармонически развитой  активной ЛИЧНОСТИ,  которая сочетает в себе:</vt:lpstr>
      <vt:lpstr>Цель: физическое развитие и оздоровление дошкольников, посредством русских народных подвижных игр.</vt:lpstr>
      <vt:lpstr>ЗАЗЫВАЛКИ: </vt:lpstr>
      <vt:lpstr>СЧИТАЛКИ: </vt:lpstr>
      <vt:lpstr>Классификация Русских народных подвижных игр</vt:lpstr>
      <vt:lpstr>Взаимодействие с родителями  посредством народных подвижных игр</vt:lpstr>
      <vt:lpstr>Взаимодействие с родителями  посредством народных подвижных игр</vt:lpstr>
      <vt:lpstr>Взаимодействие с родителями  посредством народных подвижных игр</vt:lpstr>
      <vt:lpstr>Слайд 12</vt:lpstr>
      <vt:lpstr>Слайд 13</vt:lpstr>
      <vt:lpstr>   </vt:lpstr>
      <vt:lpstr>    Список литературы: 1. Детские народные подвижные игры / Сост. А.В. Кенеман; под ред. Т. И. Осокиной. – М.: Просвещение, 1995. 2. Дедулевич М. Н. Играй – не зевай / Подвижные игры с дошкольниками. - М.: Просвещение, 2007. 3. Литвинова М. Ф. Русские народные подвижные игры / Под ред. Л. В. Руссковой - М.: Просвещение, 1986. 4. Степаненкова Э. Я. Сборник подвижных игр. – Издательство Мозайка-Синтез, Москва, 2011. 5. Тимофеева Е. А. Подвижные игры: Хрестоматия и рекомендации / Методическое пособие. Часть 1 и 2. – Москва: Издательский дом Воспитание  дошкольника, 2010.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нро</cp:lastModifiedBy>
  <cp:revision>137</cp:revision>
  <dcterms:created xsi:type="dcterms:W3CDTF">2018-05-13T13:51:40Z</dcterms:created>
  <dcterms:modified xsi:type="dcterms:W3CDTF">2019-12-04T10:13:12Z</dcterms:modified>
</cp:coreProperties>
</file>