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340968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AnastasiaScript" pitchFamily="2" charset="0"/>
              </a:rPr>
              <a:t>Стихи Есенина нельзя не любить</a:t>
            </a:r>
            <a:endParaRPr lang="ru-RU" sz="6000" dirty="0"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490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6304">
        <p14:prism isContent="1" isInverted="1"/>
      </p:transition>
    </mc:Choice>
    <mc:Fallback>
      <p:transition spd="slow" advTm="63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355118"/>
            <a:ext cx="4380494" cy="6314241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nastasiaScript" pitchFamily="2" charset="0"/>
              </a:rPr>
              <a:t>У </a:t>
            </a:r>
            <a: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  <a:t>Сережи есть свой голос красивый. Он любит</a:t>
            </a:r>
            <a:b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  <a:t>Россию по-своему, как никто другой. И воспевает </a:t>
            </a:r>
            <a:b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  <a:t>ее по-своему. Березы, месяц, ржаные поля, озера -</a:t>
            </a:r>
            <a:b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  <a:t>вот его песня. И поет он ее всем своим существом.</a:t>
            </a:r>
            <a:br>
              <a:rPr lang="ru-RU" sz="3600" dirty="0">
                <a:solidFill>
                  <a:srgbClr val="FF0000"/>
                </a:solidFill>
                <a:latin typeface="AnastasiaScript" pitchFamily="2" charset="0"/>
              </a:rPr>
            </a:br>
            <a:endParaRPr lang="ru-RU" sz="3600" dirty="0">
              <a:solidFill>
                <a:srgbClr val="FF0000"/>
              </a:solidFill>
              <a:latin typeface="AnastasiaScript" pitchFamily="2" charset="0"/>
            </a:endParaRPr>
          </a:p>
        </p:txBody>
      </p:sp>
      <p:pic>
        <p:nvPicPr>
          <p:cNvPr id="4" name="Picture 5" descr="71115779_364_d181d0b5d180d0b3d0b5d0b9d0b5d181d0b5d0bdd0b8d0b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248472" cy="615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346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7390">
        <p14:prism isContent="1" isInverted="1"/>
      </p:transition>
    </mc:Choice>
    <mc:Fallback>
      <p:transition spd="slow" advTm="73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620688"/>
            <a:ext cx="8229600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000" b="1" dirty="0" smtClean="0">
                <a:solidFill>
                  <a:srgbClr val="FF0000"/>
                </a:solidFill>
                <a:latin typeface="AnastasiaScript" pitchFamily="2" charset="0"/>
              </a:rPr>
              <a:t>Константиново</a:t>
            </a:r>
          </a:p>
          <a:p>
            <a:endParaRPr lang="ru-RU" b="1" dirty="0">
              <a:solidFill>
                <a:schemeClr val="accent2"/>
              </a:solidFill>
              <a:latin typeface="AnastasiaScript" pitchFamily="2" charset="0"/>
            </a:endParaRPr>
          </a:p>
        </p:txBody>
      </p:sp>
      <p:pic>
        <p:nvPicPr>
          <p:cNvPr id="9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66" t="46666" r="14705"/>
          <a:stretch>
            <a:fillRect/>
          </a:stretch>
        </p:blipFill>
        <p:spPr bwMode="auto">
          <a:xfrm>
            <a:off x="2057400" y="3276600"/>
            <a:ext cx="533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686" b="35999"/>
          <a:stretch>
            <a:fillRect/>
          </a:stretch>
        </p:blipFill>
        <p:spPr bwMode="auto">
          <a:xfrm>
            <a:off x="762000" y="1371600"/>
            <a:ext cx="2667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647" b="35834"/>
          <a:stretch>
            <a:fillRect/>
          </a:stretch>
        </p:blipFill>
        <p:spPr bwMode="auto">
          <a:xfrm>
            <a:off x="5943600" y="1362075"/>
            <a:ext cx="2514600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3707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4030">
        <p14:prism isContent="1" isInverted="1"/>
      </p:transition>
    </mc:Choice>
    <mc:Fallback>
      <p:transition spd="slow" advTm="403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436096" y="764702"/>
            <a:ext cx="3456384" cy="547260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Колокольчик в зарослях весенних</a:t>
            </a:r>
            <a:br>
              <a:rPr lang="ru-RU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Снова растревожится, звеня, </a:t>
            </a:r>
            <a:br>
              <a:rPr lang="ru-RU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Снова слышно тихое – Есенин, </a:t>
            </a:r>
            <a:br>
              <a:rPr lang="ru-RU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Это дышит русская земля.</a:t>
            </a:r>
            <a:br>
              <a:rPr lang="ru-RU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Вижу наяву, как утром ранним</a:t>
            </a:r>
            <a:br>
              <a:rPr lang="ru-RU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Где-то в беспредельной глубине,</a:t>
            </a:r>
            <a:br>
              <a:rPr lang="ru-RU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Где-то среди </a:t>
            </a:r>
            <a:r>
              <a:rPr lang="ru-RU" b="1" dirty="0" smtClean="0">
                <a:solidFill>
                  <a:srgbClr val="FF0000"/>
                </a:solidFill>
                <a:latin typeface="AnastasiaScript" pitchFamily="2" charset="0"/>
              </a:rPr>
              <a:t>облаков </a:t>
            </a: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румяных</a:t>
            </a:r>
            <a:br>
              <a:rPr lang="ru-RU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b="1" dirty="0">
                <a:solidFill>
                  <a:srgbClr val="FF0000"/>
                </a:solidFill>
                <a:latin typeface="AnastasiaScript" pitchFamily="2" charset="0"/>
              </a:rPr>
              <a:t>Скачет он на розовом коне.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3682752" cy="210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5" descr="Новый рису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3"/>
            <a:ext cx="5040560" cy="547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4901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7788">
        <p14:prism isContent="1" isInverted="1"/>
      </p:transition>
    </mc:Choice>
    <mc:Fallback>
      <p:transition spd="slow" advTm="77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4537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5664">
        <p14:prism isContent="1" isInverted="1"/>
      </p:transition>
    </mc:Choice>
    <mc:Fallback>
      <p:transition spd="slow" advTm="56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404664"/>
            <a:ext cx="3744416" cy="6228978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Не ушёл –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Такие не уходят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В мутные загробные края.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Вон он, вон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В осенней чаще бродит,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Чуб волнистый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По ветру струя!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Без Руси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Ему бы стало тесно,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Без людей,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Без луга и зари...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Не ушёл –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А растворился в песнях,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  <a:t>Чтобы с нами быть и говорить...</a:t>
            </a:r>
            <a:br>
              <a:rPr lang="ru-RU" sz="2800" dirty="0">
                <a:solidFill>
                  <a:srgbClr val="FF0000"/>
                </a:solidFill>
                <a:latin typeface="AnastasiaScript" pitchFamily="2" charset="0"/>
              </a:rPr>
            </a:br>
            <a:endParaRPr lang="ru-RU" sz="2800" dirty="0">
              <a:solidFill>
                <a:srgbClr val="FF0000"/>
              </a:solidFill>
              <a:latin typeface="AnastasiaScript" pitchFamily="2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95936" y="338328"/>
            <a:ext cx="4690864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48680"/>
            <a:ext cx="486757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41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1289">
        <p14:prism isContent="1" isInverted="1"/>
      </p:transition>
    </mc:Choice>
    <mc:Fallback>
      <p:transition spd="slow" advTm="112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5721499"/>
          </a:xfrm>
        </p:spPr>
        <p:txBody>
          <a:bodyPr>
            <a:noAutofit/>
          </a:bodyPr>
          <a:lstStyle/>
          <a:p>
            <a:endParaRPr lang="en-US" sz="4000" b="1" dirty="0" smtClean="0">
              <a:solidFill>
                <a:srgbClr val="FF0000"/>
              </a:solidFill>
              <a:latin typeface="AnastasiaScript" pitchFamily="2" charset="0"/>
            </a:endParaRPr>
          </a:p>
          <a:p>
            <a:endParaRPr lang="en-US" sz="4000" b="1" dirty="0">
              <a:solidFill>
                <a:srgbClr val="FF0000"/>
              </a:solidFill>
              <a:latin typeface="AnastasiaScript" pitchFamily="2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AnastasiaScript" pitchFamily="2" charset="0"/>
              </a:rPr>
              <a:t>Сергей </a:t>
            </a:r>
            <a: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  <a:t>Есенин! Это имя –</a:t>
            </a:r>
            <a:b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  <a:t>В лесах родной моей России,</a:t>
            </a:r>
            <a:b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  <a:t>В берёзах нежных и осинах,</a:t>
            </a:r>
            <a:b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  <a:t>В серёжках желтовато-синих,</a:t>
            </a:r>
            <a:b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  <a:t>В лугах из зелени весенней,</a:t>
            </a:r>
            <a:b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</a:br>
            <a: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  <a:t>В твоих стихах, Сергей Есенин!</a:t>
            </a:r>
            <a:br>
              <a:rPr lang="ru-RU" sz="4000" b="1" dirty="0">
                <a:solidFill>
                  <a:srgbClr val="FF0000"/>
                </a:solidFill>
                <a:latin typeface="AnastasiaScript" pitchFamily="2" charset="0"/>
              </a:rPr>
            </a:br>
            <a:endParaRPr lang="ru-RU" sz="4000" b="1" dirty="0">
              <a:solidFill>
                <a:srgbClr val="FF0000"/>
              </a:solidFill>
              <a:latin typeface="AnastasiaScript" pitchFamily="2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8686800" y="338328"/>
            <a:ext cx="61664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6379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9151">
        <p14:prism isContent="1" isInverted="1"/>
      </p:transition>
    </mc:Choice>
    <mc:Fallback>
      <p:transition spd="slow" advTm="91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025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64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5031">
        <p14:prism isContent="1" isInverted="1"/>
      </p:transition>
    </mc:Choice>
    <mc:Fallback>
      <p:transition spd="slow" advTm="50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>
              <a:solidFill>
                <a:srgbClr val="C00000"/>
              </a:solidFill>
              <a:latin typeface="AnastasiaScript" pitchFamily="2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AnastasiaScript" pitchFamily="2" charset="0"/>
              </a:rPr>
              <a:t>C</a:t>
            </a:r>
            <a:r>
              <a:rPr lang="ru-RU" sz="5400" b="1" dirty="0" err="1" smtClean="0">
                <a:solidFill>
                  <a:srgbClr val="FF0000"/>
                </a:solidFill>
                <a:latin typeface="AnastasiaScript" pitchFamily="2" charset="0"/>
              </a:rPr>
              <a:t>пасибо</a:t>
            </a:r>
            <a:r>
              <a:rPr lang="ru-RU" sz="5400" b="1" dirty="0" smtClean="0">
                <a:solidFill>
                  <a:srgbClr val="FF0000"/>
                </a:solidFill>
                <a:latin typeface="AnastasiaScript" pitchFamily="2" charset="0"/>
              </a:rPr>
              <a:t> за внимание!</a:t>
            </a:r>
            <a:endParaRPr lang="ru-RU" sz="5400" b="1" dirty="0">
              <a:solidFill>
                <a:srgbClr val="FF0000"/>
              </a:solidFill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040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13986">
        <p14:prism isContent="1" isInverted="1"/>
      </p:transition>
    </mc:Choice>
    <mc:Fallback>
      <p:transition spd="slow" advTm="139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33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Стихи Есенина нельзя не любить</vt:lpstr>
      <vt:lpstr>У Сережи есть свой голос красивый. Он любит Россию по-своему, как никто другой. И воспевает  ее по-своему. Березы, месяц, ржаные поля, озера - вот его песня. И поет он ее всем своим существом. </vt:lpstr>
      <vt:lpstr>Слайд 3</vt:lpstr>
      <vt:lpstr>Слайд 4</vt:lpstr>
      <vt:lpstr>Слайд 5</vt:lpstr>
      <vt:lpstr>Слайд 6</vt:lpstr>
      <vt:lpstr>Слайд 7</vt:lpstr>
      <vt:lpstr>Слайд 8</vt:lpstr>
      <vt:lpstr>Cпасибо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 Есенина нельзя не любить</dc:title>
  <dc:creator>Администратор</dc:creator>
  <cp:lastModifiedBy>Admin</cp:lastModifiedBy>
  <cp:revision>8</cp:revision>
  <dcterms:created xsi:type="dcterms:W3CDTF">2015-10-20T00:29:14Z</dcterms:created>
  <dcterms:modified xsi:type="dcterms:W3CDTF">2019-12-04T17:48:41Z</dcterms:modified>
</cp:coreProperties>
</file>