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3"/>
  </p:notesMasterIdLst>
  <p:sldIdLst>
    <p:sldId id="256" r:id="rId3"/>
    <p:sldId id="257" r:id="rId4"/>
    <p:sldId id="334" r:id="rId5"/>
    <p:sldId id="258" r:id="rId6"/>
    <p:sldId id="335" r:id="rId7"/>
    <p:sldId id="336" r:id="rId8"/>
    <p:sldId id="337" r:id="rId9"/>
    <p:sldId id="261" r:id="rId10"/>
    <p:sldId id="262" r:id="rId11"/>
    <p:sldId id="339" r:id="rId12"/>
    <p:sldId id="341" r:id="rId13"/>
    <p:sldId id="342" r:id="rId14"/>
    <p:sldId id="343" r:id="rId15"/>
    <p:sldId id="344" r:id="rId16"/>
    <p:sldId id="345" r:id="rId17"/>
    <p:sldId id="263" r:id="rId18"/>
    <p:sldId id="331" r:id="rId19"/>
    <p:sldId id="332" r:id="rId20"/>
    <p:sldId id="338" r:id="rId21"/>
    <p:sldId id="333" r:id="rId2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6150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622414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D8503BE-4590-4067-BF89-56B2D195CC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2348762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3C08533-FB65-4190-A27E-AE2043A562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9965143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457200"/>
            <a:ext cx="2054225" cy="54022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5038" cy="54022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A7C00E1-3FF3-4528-99D7-6E66058883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6174103"/>
      </p:ext>
    </p:extLst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C57A92-6ABB-4CAB-8F90-57A09E3316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162046"/>
      </p:ext>
    </p:extLst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F27BE57-A5FD-405E-84EC-AD281E4110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3010253"/>
      </p:ext>
    </p:extLst>
  </p:cSld>
  <p:clrMapOvr>
    <a:masterClrMapping/>
  </p:clrMapOvr>
  <p:transition spd="slow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C233391-B660-4E71-B6FB-1965D84771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0002043"/>
      </p:ext>
    </p:extLst>
  </p:cSld>
  <p:clrMapOvr>
    <a:masterClrMapping/>
  </p:clrMapOvr>
  <p:transition spd="slow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3838" cy="38782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035425" cy="38782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BB2F7CB-F516-42F8-B0B0-3425299B16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9837748"/>
      </p:ext>
    </p:extLst>
  </p:cSld>
  <p:clrMapOvr>
    <a:masterClrMapping/>
  </p:clrMapOvr>
  <p:transition spd="slow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C80A7AA-2623-4DE3-9C35-B0176139A0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0645302"/>
      </p:ext>
    </p:extLst>
  </p:cSld>
  <p:clrMapOvr>
    <a:masterClrMapping/>
  </p:clrMapOvr>
  <p:transition spd="slow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BC2DE52-DE06-4713-A413-E7C155EB5C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3862678"/>
      </p:ext>
    </p:extLst>
  </p:cSld>
  <p:clrMapOvr>
    <a:masterClrMapping/>
  </p:clrMapOvr>
  <p:transition spd="slow"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40C903-6811-4146-9007-C819FBE724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9157115"/>
      </p:ext>
    </p:extLst>
  </p:cSld>
  <p:clrMapOvr>
    <a:masterClrMapping/>
  </p:clrMapOvr>
  <p:transition spd="slow"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F6CFCF6-B7FE-473E-8A14-26E9FFF4A9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4060356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5A6AE1C-FEBF-4980-8603-152C83978A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653717"/>
      </p:ext>
    </p:extLst>
  </p:cSld>
  <p:clrMapOvr>
    <a:masterClrMapping/>
  </p:clrMapOvr>
  <p:transition spd="slow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754780E-45B5-446E-A098-4C8BC8B8FD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4049727"/>
      </p:ext>
    </p:extLst>
  </p:cSld>
  <p:clrMapOvr>
    <a:masterClrMapping/>
  </p:clrMapOvr>
  <p:transition spd="slow"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4CE0A9-7275-4085-A95F-A59EB87293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988715"/>
      </p:ext>
    </p:extLst>
  </p:cSld>
  <p:clrMapOvr>
    <a:masterClrMapping/>
  </p:clrMapOvr>
  <p:transition spd="slow"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457200"/>
            <a:ext cx="2054225" cy="54022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5038" cy="54022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85B9CDB-DF14-4226-8A6F-C6F35DAE94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8875420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4BF9D9A-C841-40B3-8B07-B9E5320CDF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3585452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3838" cy="38782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035425" cy="38782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5F7A288-F994-48F8-A166-106EEACE4F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0481963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A87EFE9-C786-4D38-98C0-0ACE8A1872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6718540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25359CF-52BE-45D1-A2FF-F2AD3059C6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6654582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6EB5F10-D12F-425A-A84B-3652216772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5940046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44553C0-9C2C-4966-878E-CFB06870CD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874683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70A4933-B9A8-48E2-848E-0DEBD6221B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0079494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56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F3B01AFB-3D70-4EA1-9408-D99486ACFE5D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0" y="0"/>
            <a:ext cx="9136063" cy="538163"/>
            <a:chOff x="0" y="0"/>
            <a:chExt cx="5755" cy="339"/>
          </a:xfrm>
        </p:grpSpPr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75" cy="33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260" y="85"/>
              <a:ext cx="5495" cy="16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00007D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58" y="85"/>
              <a:ext cx="82" cy="84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345" y="0"/>
              <a:ext cx="83" cy="82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345" y="85"/>
              <a:ext cx="83" cy="84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73" y="173"/>
              <a:ext cx="81" cy="82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83" y="86"/>
              <a:ext cx="84" cy="82"/>
            </a:xfrm>
            <a:prstGeom prst="rect">
              <a:avLst/>
            </a:prstGeom>
            <a:solidFill>
              <a:srgbClr val="0000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58" y="171"/>
              <a:ext cx="82" cy="82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173" y="258"/>
              <a:ext cx="81" cy="81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1663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щёлкните мышью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1663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spd="slow">
    <p:pull/>
  </p:transition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0"/>
            <a:ext cx="9136063" cy="6850063"/>
            <a:chOff x="0" y="0"/>
            <a:chExt cx="5755" cy="4315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2203" cy="431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CE6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1081" y="1065"/>
              <a:ext cx="4674" cy="1591"/>
            </a:xfrm>
            <a:prstGeom prst="rect">
              <a:avLst/>
            </a:prstGeom>
            <a:solidFill>
              <a:srgbClr val="0000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52" name="Group 4"/>
            <p:cNvGrpSpPr>
              <a:grpSpLocks/>
            </p:cNvGrpSpPr>
            <p:nvPr/>
          </p:nvGrpSpPr>
          <p:grpSpPr bwMode="auto">
            <a:xfrm>
              <a:off x="0" y="672"/>
              <a:ext cx="1801" cy="1984"/>
              <a:chOff x="0" y="672"/>
              <a:chExt cx="1801" cy="1984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58" cy="399"/>
              </a:xfrm>
              <a:prstGeom prst="rect">
                <a:avLst/>
              </a:prstGeom>
              <a:solidFill>
                <a:srgbClr val="99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57" cy="400"/>
              </a:xfrm>
              <a:prstGeom prst="rect">
                <a:avLst/>
              </a:prstGeom>
              <a:solidFill>
                <a:srgbClr val="CCCC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4" cy="395"/>
              </a:xfrm>
              <a:prstGeom prst="rect">
                <a:avLst/>
              </a:prstGeom>
              <a:solidFill>
                <a:srgbClr val="CCCC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719" y="2257"/>
                <a:ext cx="363" cy="399"/>
              </a:xfrm>
              <a:prstGeom prst="rect">
                <a:avLst/>
              </a:prstGeom>
              <a:solidFill>
                <a:srgbClr val="00007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4" cy="400"/>
              </a:xfrm>
              <a:prstGeom prst="rect">
                <a:avLst/>
              </a:prstGeom>
              <a:solidFill>
                <a:srgbClr val="99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3" cy="394"/>
              </a:xfrm>
              <a:prstGeom prst="rect">
                <a:avLst/>
              </a:prstGeom>
              <a:solidFill>
                <a:srgbClr val="CCCC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0" y="1464"/>
                <a:ext cx="362" cy="394"/>
              </a:xfrm>
              <a:prstGeom prst="rect">
                <a:avLst/>
              </a:prstGeom>
              <a:solidFill>
                <a:srgbClr val="00007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57" cy="394"/>
              </a:xfrm>
              <a:prstGeom prst="rect">
                <a:avLst/>
              </a:prstGeom>
              <a:solidFill>
                <a:srgbClr val="99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58" cy="401"/>
              </a:xfrm>
              <a:prstGeom prst="rect">
                <a:avLst/>
              </a:prstGeom>
              <a:solidFill>
                <a:srgbClr val="CCCCE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3" cy="401"/>
              </a:xfrm>
              <a:prstGeom prst="rect">
                <a:avLst/>
              </a:prstGeom>
              <a:solidFill>
                <a:srgbClr val="99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6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1663" cy="136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щёлкните мышью</a:t>
            </a:r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1663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Rectangle 19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56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000000"/>
                </a:solidFill>
                <a:latin typeface="Arial Black" panose="020B0A04020102020204" pitchFamily="34" charset="0"/>
                <a:cs typeface="Segoe UI" panose="020B0502040204020203" pitchFamily="34" charset="0"/>
              </a:defRPr>
            </a:lvl1pPr>
          </a:lstStyle>
          <a:p>
            <a:fld id="{430F85A9-E8B7-4C57-881F-A62E6E3BC5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>
    <p:pull/>
  </p:transition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562100" y="1828800"/>
            <a:ext cx="6019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5000">
                <a:solidFill>
                  <a:srgbClr val="FFFFFF"/>
                </a:solidFill>
              </a:rPr>
              <a:t>      Нарушение темпа речи 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62100" y="4437112"/>
            <a:ext cx="6723062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500"/>
              </a:spcBef>
              <a:buClrTx/>
              <a:buSzPct val="75000"/>
              <a:buFontTx/>
              <a:buNone/>
            </a:pPr>
            <a:r>
              <a:rPr lang="ru-RU" altLang="ru-RU" sz="2000"/>
              <a:t>        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76672"/>
            <a:ext cx="6858000" cy="720080"/>
          </a:xfrm>
        </p:spPr>
        <p:txBody>
          <a:bodyPr/>
          <a:lstStyle/>
          <a:p>
            <a:r>
              <a:rPr lang="ru-RU" sz="3200" dirty="0" smtClean="0"/>
              <a:t>МБДОУ</a:t>
            </a:r>
            <a:r>
              <a:rPr lang="ru-RU" sz="3200" dirty="0" smtClean="0"/>
              <a:t>№</a:t>
            </a:r>
            <a:r>
              <a:rPr lang="ru-RU" sz="3200" dirty="0" smtClean="0"/>
              <a:t>21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580731"/>
            <a:ext cx="6858000" cy="1152525"/>
          </a:xfrm>
        </p:spPr>
        <p:txBody>
          <a:bodyPr/>
          <a:lstStyle/>
          <a:p>
            <a:endParaRPr lang="ru-RU" sz="2800" dirty="0" smtClean="0"/>
          </a:p>
          <a:p>
            <a:r>
              <a:rPr lang="ru-RU" sz="2800" dirty="0" smtClean="0"/>
              <a:t>Учитель-логопед </a:t>
            </a:r>
            <a:r>
              <a:rPr lang="ru-RU" sz="2800" dirty="0" err="1" smtClean="0"/>
              <a:t>Калаева</a:t>
            </a:r>
            <a:r>
              <a:rPr lang="ru-RU" sz="2800" dirty="0" smtClean="0"/>
              <a:t> С. А.</a:t>
            </a:r>
            <a:endParaRPr lang="ru-RU" sz="28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1663" cy="491601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Методика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логопедической работы в преодолении 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предполагает воспитание: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) медленного, спокойного, плавного, строго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ритмичного дыхания и голосообразования;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б) медленного, ритмического чтения;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в) спокойной, ритмически упорядоченной речи;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г) здоровой установки на коллектив в процессе речевого и общего поведения;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д) общего и слухового внимания к речи. Логопедическую работу с людьми, страдающими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тахилалией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рекомендуется проводить поэтапно.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305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1319" cy="1272183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П </a:t>
            </a:r>
            <a:r>
              <a:rPr lang="ru-RU" sz="3600" dirty="0"/>
              <a:t>е р в ы й э т а п – </a:t>
            </a:r>
            <a:r>
              <a:rPr lang="ru-RU" sz="3200" dirty="0"/>
              <a:t>режим молчания. Рекомендуется максимум молчания вне занятий и дома, ограничиваться лишь самыми необходимыми фразами. Режим молчания снимает тревожную возбудимость. На занятиях с логопедом начинается усвоение медленного темпа на простейшем речевом материале (сопряженная, отраженная речь, ответы на вопросы).</a:t>
            </a:r>
          </a:p>
        </p:txBody>
      </p:sp>
    </p:spTree>
    <p:extLst>
      <p:ext uri="{BB962C8B-B14F-4D97-AF65-F5344CB8AC3E}">
        <p14:creationId xmlns:p14="http://schemas.microsoft.com/office/powerpoint/2010/main" val="1159588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/>
              <a:t>В </a:t>
            </a:r>
            <a:r>
              <a:rPr lang="ru-RU" sz="3200" dirty="0"/>
              <a:t>т о р о й э т а п – работа по усвоению медленного темпа на материале громкого чтения. Стержневым моментом во всех речевых упражнениях является слитная речь, отрабатываемая в замедленном темпе. Медленный темп приобретает основное значение как со стороны технической работы над речью, так и со стороны психотерапевтического воздействия на личность ученика. Дается установка на замедление не только внешней речи, но и всех других психомоторных процессов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27319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221663" cy="13636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>Т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р е т и й э т а п – работа над редактированием высказываемых мыслей, над адекватностью фразы намеченному содержанию. Материалы занятий: точные пересказы прочитанного по плану и без него; упражнения в произношении различных редакций одной и той же фразы.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06713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1663" cy="13636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Ч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е т в е р т ы й э т а п – работа над коллективным рассказом. Внимательно слушая своего товарища, каждый включается в рассказ неожиданно, по сигналу логопеда или дежурного. На этом этапе проводятся функциональные тренировки вне стен логопедического кабинета, как индивидуально, так и коллективно. Такие тренировки носят характер диалогов. Тренировки вне логопедического учреждения воспитывают внимание к собственной речи и ответам собеседника, умение управлять своим поведением и речью в момент эмоционального напряжения.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92658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1663" cy="13636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П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я т ы й, з а к л ю ч и т е л ь н ы й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latin typeface="Times New Roman"/>
                <a:ea typeface="Calibri"/>
                <a:cs typeface="Times New Roman"/>
              </a:rPr>
              <a:t>э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т а п – подготовка к публичному выступлению. Материал для него подбирается с учетом индивидуальных особенностей детей. Манера поведения, темп речи отрабатывается в процессе самостоятельных индивидуальных и фронтальных занятий.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485194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31800" y="792163"/>
            <a:ext cx="8229600" cy="510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>
              <a:buClrTx/>
              <a:buFontTx/>
              <a:buNone/>
            </a:pPr>
            <a:r>
              <a:rPr lang="ru-RU" altLang="ru-RU" sz="2400" dirty="0">
                <a:latin typeface="Times New Roman;Times New Roman" pitchFamily="16" charset="0"/>
                <a:cs typeface="Times New Roman;Times New Roman" pitchFamily="16" charset="0"/>
              </a:rPr>
              <a:t>На занятиях по </a:t>
            </a:r>
            <a:r>
              <a:rPr lang="ru-RU" altLang="ru-RU" sz="2400" dirty="0" err="1" smtClean="0">
                <a:latin typeface="Times New Roman;Times New Roman" pitchFamily="16" charset="0"/>
                <a:cs typeface="Times New Roman;Times New Roman" pitchFamily="16" charset="0"/>
              </a:rPr>
              <a:t>логоритмике</a:t>
            </a:r>
            <a:r>
              <a:rPr lang="ru-RU" altLang="ru-RU" sz="2400" dirty="0" smtClean="0">
                <a:latin typeface="Times New Roman;Times New Roman" pitchFamily="16" charset="0"/>
                <a:cs typeface="Times New Roman;Times New Roman" pitchFamily="16" charset="0"/>
              </a:rPr>
              <a:t> </a:t>
            </a:r>
            <a:r>
              <a:rPr lang="ru-RU" altLang="ru-RU" sz="2400" dirty="0">
                <a:latin typeface="Times New Roman;Times New Roman" pitchFamily="16" charset="0"/>
                <a:cs typeface="Times New Roman;Times New Roman" pitchFamily="16" charset="0"/>
              </a:rPr>
              <a:t>дети должны произносить стихи, фразы под неторопливую музыку, маршировку, разведение рук в стороны и т. д. Так изо дня в день дошкольников упражняют в замедленной речи. </a:t>
            </a:r>
          </a:p>
          <a:p>
            <a:pPr algn="just">
              <a:buClrTx/>
              <a:buFontTx/>
              <a:buNone/>
            </a:pPr>
            <a:r>
              <a:rPr lang="ru-RU" altLang="ru-RU" sz="2400" dirty="0">
                <a:latin typeface="Times New Roman;Times New Roman" pitchFamily="16" charset="0"/>
                <a:cs typeface="Times New Roman;Times New Roman" pitchFamily="16" charset="0"/>
              </a:rPr>
              <a:t>После того как навык неторопливой речи станет прочным, детей упражняют в нормальном темпе, в выразительной, эмоциональной речи.</a:t>
            </a:r>
          </a:p>
          <a:p>
            <a:pPr algn="just">
              <a:buClrTx/>
              <a:buFontTx/>
              <a:buNone/>
            </a:pPr>
            <a:endParaRPr lang="ru-RU" altLang="ru-RU" sz="2400" dirty="0">
              <a:latin typeface="Times New Roman;Times New Roman" pitchFamily="16" charset="0"/>
              <a:cs typeface="Times New Roman;Times New Roman" pitchFamily="16" charset="0"/>
            </a:endParaRPr>
          </a:p>
          <a:p>
            <a:pPr>
              <a:buClrTx/>
              <a:buFontTx/>
              <a:buNone/>
            </a:pPr>
            <a:r>
              <a:rPr lang="ru-RU" altLang="ru-RU" sz="2400" dirty="0"/>
              <a:t> </a:t>
            </a:r>
            <a:r>
              <a:rPr lang="ru-RU" altLang="ru-RU" sz="2800" i="1" dirty="0" err="1">
                <a:latin typeface="Calibri" panose="020F0502020204030204" pitchFamily="34" charset="0"/>
              </a:rPr>
              <a:t>Тахилалия</a:t>
            </a:r>
            <a:r>
              <a:rPr lang="ru-RU" altLang="ru-RU" sz="2800" i="1" dirty="0">
                <a:latin typeface="Calibri" panose="020F0502020204030204" pitchFamily="34" charset="0"/>
              </a:rPr>
              <a:t> имеет тенденцию к возвращению.  Если в течение года сохранится нормальный темп речи, значит, </a:t>
            </a:r>
            <a:r>
              <a:rPr lang="ru-RU" altLang="ru-RU" sz="2800" i="1" dirty="0" err="1">
                <a:latin typeface="Calibri" panose="020F0502020204030204" pitchFamily="34" charset="0"/>
              </a:rPr>
              <a:t>тахилалия</a:t>
            </a:r>
            <a:r>
              <a:rPr lang="ru-RU" altLang="ru-RU" sz="2800" i="1" dirty="0">
                <a:latin typeface="Calibri" panose="020F0502020204030204" pitchFamily="34" charset="0"/>
              </a:rPr>
              <a:t> исчезла прочно.</a:t>
            </a:r>
          </a:p>
          <a:p>
            <a:pPr lvl="2"/>
            <a:endParaRPr lang="ru-RU" altLang="ru-RU" sz="2200" b="1" dirty="0">
              <a:latin typeface="Calibri" panose="020F0502020204030204" pitchFamily="34" charset="0"/>
            </a:endParaRPr>
          </a:p>
          <a:p>
            <a:pPr>
              <a:buClrTx/>
              <a:buFontTx/>
              <a:buNone/>
            </a:pPr>
            <a:endParaRPr lang="ru-RU" altLang="ru-RU" sz="2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тахилалия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77167"/>
            <a:ext cx="7799512" cy="438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578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тахилалия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532440" cy="639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9777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логоритмика\фото детсад\SAM_3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939" y="4275704"/>
            <a:ext cx="2969056" cy="2226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тахилалия\IMG-20191105-WA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496433" cy="3366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тахилалия\IMG-20191105-WA0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6672"/>
            <a:ext cx="2448272" cy="3302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тата\Desktop\IMG-20191108-WA00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47049"/>
            <a:ext cx="2520280" cy="3399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8723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201738" y="503238"/>
            <a:ext cx="822960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82600" y="431800"/>
            <a:ext cx="8229600" cy="511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2" algn="ctr">
              <a:buFont typeface="Times New Roman" panose="02020603050405020304" pitchFamily="18" charset="0"/>
              <a:buChar char="•"/>
            </a:pPr>
            <a:r>
              <a:rPr lang="ru-RU" altLang="ru-RU" sz="2800" b="1" i="1" u="sng">
                <a:latin typeface="Calibri" panose="020F0502020204030204" pitchFamily="34" charset="0"/>
              </a:rPr>
              <a:t>Тахилалия</a:t>
            </a:r>
          </a:p>
          <a:p>
            <a:pPr algn="just">
              <a:buClr>
                <a:srgbClr val="2A2723"/>
              </a:buClr>
              <a:buFont typeface="Symbol" panose="05050102010706020507" pitchFamily="18" charset="2"/>
              <a:buChar char=""/>
            </a:pPr>
            <a:r>
              <a:rPr lang="ru-RU" altLang="ru-RU" sz="2400" b="1">
                <a:solidFill>
                  <a:srgbClr val="2A2723"/>
                </a:solidFill>
                <a:latin typeface="Georgia" panose="02040502050405020303" pitchFamily="18" charset="0"/>
              </a:rPr>
              <a:t>— </a:t>
            </a: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патологически ускоренный темп речи. Название это произошло от греческого слова </a:t>
            </a:r>
            <a:r>
              <a:rPr lang="ru-RU" altLang="ru-RU" sz="2400" i="1">
                <a:solidFill>
                  <a:srgbClr val="2A2723"/>
                </a:solidFill>
                <a:latin typeface="Georgia" panose="02040502050405020303" pitchFamily="18" charset="0"/>
              </a:rPr>
              <a:t>tachus, </a:t>
            </a: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что означает «быстрый», и </a:t>
            </a:r>
            <a:r>
              <a:rPr lang="ru-RU" altLang="ru-RU" sz="2400" i="1">
                <a:solidFill>
                  <a:srgbClr val="2A2723"/>
                </a:solidFill>
                <a:latin typeface="Georgia" panose="02040502050405020303" pitchFamily="18" charset="0"/>
              </a:rPr>
              <a:t>lalia </a:t>
            </a: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— речь.</a:t>
            </a:r>
          </a:p>
          <a:p>
            <a:pPr algn="just">
              <a:buClr>
                <a:srgbClr val="2A2723"/>
              </a:buClr>
              <a:buFont typeface="Symbol" panose="05050102010706020507" pitchFamily="18" charset="2"/>
              <a:buChar char=""/>
            </a:pP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при тахилалии произносится в секунду 20 — 30 звуков (при норме 9 — 14 звуков). (по М. Е. Хватцеву)</a:t>
            </a:r>
          </a:p>
          <a:p>
            <a:pPr algn="just">
              <a:buClr>
                <a:srgbClr val="2A2723"/>
              </a:buClr>
              <a:buFont typeface="Symbol" panose="05050102010706020507" pitchFamily="18" charset="2"/>
              <a:buChar char=""/>
            </a:pP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Стремительная речь трудна для понимания, даже когда не изменяется звукопроизношение. </a:t>
            </a:r>
          </a:p>
          <a:p>
            <a:pPr algn="just">
              <a:buClr>
                <a:srgbClr val="2A2723"/>
              </a:buClr>
              <a:buFont typeface="Symbol" panose="05050102010706020507" pitchFamily="18" charset="2"/>
              <a:buChar char=""/>
            </a:pP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От быстроты высказывания происходит повторение слогов или, наоборот, их пропуск, искажение звуков, а иногда слов, которые не замечает ребенок. </a:t>
            </a:r>
          </a:p>
          <a:p>
            <a:pPr algn="just">
              <a:buClr>
                <a:srgbClr val="2A2723"/>
              </a:buClr>
              <a:buFont typeface="Symbol" panose="05050102010706020507" pitchFamily="18" charset="2"/>
              <a:buChar char=""/>
            </a:pPr>
            <a:r>
              <a:rPr lang="ru-RU" altLang="ru-RU" sz="2400">
                <a:solidFill>
                  <a:srgbClr val="2A2723"/>
                </a:solidFill>
                <a:latin typeface="Georgia" panose="02040502050405020303" pitchFamily="18" charset="0"/>
              </a:rPr>
              <a:t>Сопровождается быстрыми, подчас беспорядочными движениями рук, ног или всего тела.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s/78064/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533" y="-309513"/>
            <a:ext cx="9556682" cy="716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1930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1663" cy="563609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Calibri" panose="020F0502020204030204" pitchFamily="34" charset="0"/>
                <a:ea typeface="Calibri"/>
                <a:cs typeface="Times New Roman"/>
              </a:rPr>
              <a:t>Классификация </a:t>
            </a:r>
            <a:r>
              <a:rPr lang="ru-RU" sz="2000" b="1" dirty="0" err="1">
                <a:latin typeface="Calibri" panose="020F0502020204030204" pitchFamily="34" charset="0"/>
                <a:ea typeface="Calibri"/>
                <a:cs typeface="Times New Roman"/>
              </a:rPr>
              <a:t>тахилалии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Кроме чистых форм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тахилалии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, встречаются формы патологически ускоренной речи, сочетающиеся с нарушениями фонетики, лексики и грамматики. К таким комбинированным формам относят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баттаризм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(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парафразию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) и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полтерн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(спотыкание).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При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баттаризме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, наряду с тяжелым расстройством темпа речи, имеет место неправильное построение фразы,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аграмматизмы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.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Полтерн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характеризуется патологически убыстренным, прерывистым темпом речи с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несудорожными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запинками и паузами. Данная форма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тахилалии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неоднородна; внутри нее выделяют: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полтерн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с моторными нарушениями (быстрый темп речи с неправильным </a:t>
            </a: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артикулированием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звуков)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полтерн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с сенсорными нарушениями (быстрый темп речи с нарушением слухового внимания)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полтерн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с трудностями подбора слов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r>
              <a:rPr lang="ru-RU" sz="2000" dirty="0" err="1">
                <a:latin typeface="Calibri" panose="020F0502020204030204" pitchFamily="34" charset="0"/>
                <a:ea typeface="Calibri"/>
                <a:cs typeface="Times New Roman"/>
              </a:rPr>
              <a:t>полтерн</a:t>
            </a:r>
            <a:r>
              <a:rPr lang="ru-RU" sz="2000" dirty="0">
                <a:latin typeface="Calibri" panose="020F0502020204030204" pitchFamily="34" charset="0"/>
                <a:ea typeface="Calibri"/>
                <a:cs typeface="Times New Roman"/>
              </a:rPr>
              <a:t> с трудностями формулировки речи</a:t>
            </a:r>
            <a: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/>
                <a:cs typeface="Times New Roman"/>
              </a:rPr>
            </a:br>
            <a:endParaRPr lang="ru-R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3327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201738" y="503238"/>
            <a:ext cx="822960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82600" y="72072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15900" indent="-214313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 i="1" dirty="0">
                <a:solidFill>
                  <a:srgbClr val="2A2723"/>
                </a:solidFill>
                <a:latin typeface="Georgia" panose="02040502050405020303" pitchFamily="18" charset="0"/>
              </a:rPr>
              <a:t>Причины.</a:t>
            </a:r>
            <a:r>
              <a:rPr lang="ru-RU" altLang="ru-RU" sz="2800" i="1" dirty="0">
                <a:solidFill>
                  <a:srgbClr val="2A2723"/>
                </a:solidFill>
                <a:latin typeface="Georgia" panose="02040502050405020303" pitchFamily="18" charset="0"/>
              </a:rPr>
              <a:t> </a:t>
            </a:r>
          </a:p>
          <a:p>
            <a:pPr marL="214313" indent="-212725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i="1" dirty="0">
                <a:latin typeface="Calibri" panose="020F0502020204030204" pitchFamily="34" charset="0"/>
              </a:rPr>
              <a:t>возникает у детей нервных, возбудимых, порывистых, неуравновешенных.</a:t>
            </a:r>
          </a:p>
          <a:p>
            <a:pPr marL="214313" indent="-212725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i="1" dirty="0">
                <a:latin typeface="Calibri" panose="020F0502020204030204" pitchFamily="34" charset="0"/>
              </a:rPr>
              <a:t>центральным звеном в патогенезе </a:t>
            </a:r>
            <a:r>
              <a:rPr lang="ru-RU" altLang="ru-RU" sz="2400" i="1" dirty="0" err="1">
                <a:latin typeface="Calibri" panose="020F0502020204030204" pitchFamily="34" charset="0"/>
              </a:rPr>
              <a:t>тахилалии</a:t>
            </a:r>
            <a:r>
              <a:rPr lang="ru-RU" altLang="ru-RU" sz="2400" i="1" dirty="0">
                <a:latin typeface="Calibri" panose="020F0502020204030204" pitchFamily="34" charset="0"/>
              </a:rPr>
              <a:t> является расстройство темпа внешней и внутренней речи за счет патологического преобладания процессов возбуждения над процессами торможения (М. Е. </a:t>
            </a:r>
            <a:r>
              <a:rPr lang="ru-RU" altLang="ru-RU" sz="2400" i="1" dirty="0" err="1">
                <a:latin typeface="Calibri" panose="020F0502020204030204" pitchFamily="34" charset="0"/>
              </a:rPr>
              <a:t>Хватцев</a:t>
            </a:r>
            <a:r>
              <a:rPr lang="ru-RU" altLang="ru-RU" sz="2400" i="1" dirty="0">
                <a:latin typeface="Calibri" panose="020F0502020204030204" pitchFamily="34" charset="0"/>
              </a:rPr>
              <a:t>)</a:t>
            </a:r>
          </a:p>
          <a:p>
            <a:pPr marL="214313" indent="-212725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i="1" dirty="0">
                <a:latin typeface="Calibri" panose="020F0502020204030204" pitchFamily="34" charset="0"/>
              </a:rPr>
              <a:t>наследственная природа </a:t>
            </a:r>
            <a:r>
              <a:rPr lang="ru-RU" altLang="ru-RU" sz="2400" i="1" dirty="0" err="1">
                <a:latin typeface="Calibri" panose="020F0502020204030204" pitchFamily="34" charset="0"/>
              </a:rPr>
              <a:t>тахилалии</a:t>
            </a:r>
            <a:r>
              <a:rPr lang="ru-RU" altLang="ru-RU" sz="2400" i="1" dirty="0">
                <a:latin typeface="Calibri" panose="020F0502020204030204" pitchFamily="34" charset="0"/>
              </a:rPr>
              <a:t>.</a:t>
            </a:r>
          </a:p>
          <a:p>
            <a:pPr marL="214313" indent="-212725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i="1" dirty="0">
                <a:latin typeface="Calibri" panose="020F0502020204030204" pitchFamily="34" charset="0"/>
              </a:rPr>
              <a:t>подражание быстрой речи окружающих</a:t>
            </a:r>
          </a:p>
          <a:p>
            <a:pPr marL="214313" indent="-212725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i="1" dirty="0">
                <a:latin typeface="Calibri" panose="020F0502020204030204" pitchFamily="34" charset="0"/>
              </a:rPr>
              <a:t>неправильные приемы воспитания ребенка, его речи.</a:t>
            </a:r>
          </a:p>
          <a:p>
            <a:pPr marL="341313" indent="-334963">
              <a:lnSpc>
                <a:spcPct val="80000"/>
              </a:lnSpc>
              <a:spcBef>
                <a:spcPts val="700"/>
              </a:spcBef>
              <a:buClrTx/>
              <a:buSzPct val="75000"/>
              <a:buFontTx/>
              <a:buNone/>
            </a:pPr>
            <a:endParaRPr lang="ru-RU" altLang="ru-RU" sz="2400" i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640960" cy="498802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                                                     Симптомы </a:t>
            </a:r>
            <a:r>
              <a:rPr lang="ru-RU" sz="1600" b="1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Пациентов с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тахилалией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отмечает наличие характерной речевой и неречевой симптоматики.</a:t>
            </a: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Главной характеристикой речи при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служит ее аномально убыстренный темп: в секунду произносится 20-30 звуков вместо 10-12, как при обычном, среднем темпе. Торопливая речь сопровождается запинками, повторами, перестановками, «проглатыванием» слогов и слов, невнятностью произношения фраз. Такой стремительный речевой поток практически невозможно понять. Привлечение внимания говорящего к своей речи на некоторое время ослабляет патологические проявления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однако темп речи по-прежнему остается высоким по сравнению с нормой.</a:t>
            </a: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Наряду с экспрессивной речью, при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нарушается внутренняя и письменная речь. Возникающие в сознании слова быстро сменяют друг друга, еще до того, как человек успевает их произнести. При чтении и письме звуки, буквы и слоги переставляются местами, заменяются близкими по акустическим или графическим признакам.</a:t>
            </a: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Неречевые проявления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характеризуются нарушениями общей моторики, эмоционально-волевой сферы, поведения, вегетативной нервной системы. Под стать речи, все движения пациента с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тахилалией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быстры и стремительны; моторное беспокойство отмечается не только во время бодрствования, но и во сне. Познавательная сфера отличается неустойчивостью, быстрой переключаемостью внимания, недостаточным объемом моторной, слуховой и зрительной памяти. При резком возбуждении (волнении и споре) легко возникают вазомоторные реакции: потливость, тахикардия, покраснение кожных покровов.</a:t>
            </a: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Calibri"/>
                <a:cs typeface="Times New Roman"/>
              </a:rPr>
              <a:t>При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баттаризме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ru-RU" sz="1600" dirty="0" err="1" smtClean="0">
                <a:latin typeface="Times New Roman"/>
                <a:ea typeface="Calibri"/>
                <a:cs typeface="Times New Roman"/>
              </a:rPr>
              <a:t>полтерне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нарушаются все стороны речевой деятельности: экспрессивная и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импрессивная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речь, голос, просодика, речевое дыхание, артикуляционная моторика, лексика, грамматика, семантика.</a:t>
            </a: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endParaRPr lang="ru-RU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252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1663" cy="455597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latin typeface="Times New Roman"/>
                <a:ea typeface="Calibri"/>
                <a:cs typeface="Times New Roman"/>
              </a:rPr>
              <a:t>Диагностика </a:t>
            </a:r>
            <a:r>
              <a:rPr lang="ru-RU" sz="1800" b="1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Медицинское обследование пациентов с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тахилалией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проводится неврологом и психиатром. При этом выясняется сопутствующая неврологическая симптоматика, состояние интеллекта, психические отклонения. В этом помогают данные анамнеза, жалобы, наблюдение, инструментальные исследования (электроэнцефалография, Эхо-ЭГ, МРТ головного мозга и др.).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Диагностическое обследование речи при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проводится логопедом. При этом исследуется состояние речевой моторики, особенности экспрессивной речи (звукопроизношения, лексики, грамматики, связной речи) и специфических форм речи (сопряженной, отраженной, шепотной, ритмической). При диагностике устной речи особое внимание обращается на темпо-ритмические характеристики, ударение,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паузацию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, характеристику голоса. Диагностика письменной речи при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включает задания на списывание и самостоятельное письмо, чтение слов, фраз и текстов с оценкой их скорости и качества. Психологом проводится обследование сенсорной, познавательной, эмоционально-волевой сферы.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r>
              <a:rPr lang="ru-RU" sz="1800" dirty="0">
                <a:latin typeface="Times New Roman"/>
                <a:ea typeface="Calibri"/>
                <a:cs typeface="Times New Roman"/>
              </a:rPr>
              <a:t>Тщательное медицинское и логопедическое обследование позволяет дифференцировать </a:t>
            </a:r>
            <a:r>
              <a:rPr lang="ru-RU" sz="1800" dirty="0" err="1">
                <a:latin typeface="Times New Roman"/>
                <a:ea typeface="Calibri"/>
                <a:cs typeface="Times New Roman"/>
              </a:rPr>
              <a:t>тахилалию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 от заикания и дизартрии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.</a:t>
            </a:r>
            <a:r>
              <a:rPr lang="ru-RU" sz="1050" dirty="0">
                <a:latin typeface="Calibri"/>
                <a:ea typeface="Calibri"/>
                <a:cs typeface="Times New Roman"/>
              </a:rPr>
              <a:t/>
            </a:r>
            <a:br>
              <a:rPr lang="ru-RU" sz="1050" dirty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050" dirty="0">
                <a:latin typeface="Calibri"/>
                <a:ea typeface="Calibri"/>
                <a:cs typeface="Times New Roman"/>
              </a:rPr>
              <a:t/>
            </a:r>
            <a:br>
              <a:rPr lang="ru-RU" sz="1050" dirty="0">
                <a:latin typeface="Calibri"/>
                <a:ea typeface="Calibri"/>
                <a:cs typeface="Times New Roman"/>
              </a:rPr>
            </a:br>
            <a:endParaRPr lang="ru-RU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571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1663" cy="13636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Прогноз и профилактика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Возможность преодоления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определяется наличием у пациента невротических и психических расстройств, активностью сотрудничества пациента и его родственников с врачом и логопедом,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микросоциальной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средой, структурой дефекта. При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баттаризме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и </a:t>
            </a:r>
            <a:r>
              <a:rPr lang="ru-RU" sz="2400" dirty="0" err="1" smtClean="0">
                <a:latin typeface="Times New Roman"/>
                <a:ea typeface="Calibri"/>
                <a:cs typeface="Times New Roman"/>
              </a:rPr>
              <a:t>полтерне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прогноз неопределенный.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Профилактика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тахилалии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включает предупреждение и лечение травм головы, нервно-психических нарушений, инфекций и опухолей мозга; заботу о нервно-психическом развитии детей и правильном формировании их речи.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5135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201738" y="503238"/>
            <a:ext cx="822960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82600" y="720725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143000" algn="l"/>
                <a:tab pos="1590675" algn="l"/>
                <a:tab pos="2039938" algn="l"/>
                <a:tab pos="2489200" algn="l"/>
                <a:tab pos="2938463" algn="l"/>
                <a:tab pos="3387725" algn="l"/>
                <a:tab pos="3836988" algn="l"/>
                <a:tab pos="4286250" algn="l"/>
                <a:tab pos="4735513" algn="l"/>
                <a:tab pos="5184775" algn="l"/>
                <a:tab pos="5634038" algn="l"/>
                <a:tab pos="6083300" algn="l"/>
                <a:tab pos="6532563" algn="l"/>
                <a:tab pos="6981825" algn="l"/>
                <a:tab pos="7431088" algn="l"/>
                <a:tab pos="7880350" algn="l"/>
                <a:tab pos="8329613" algn="l"/>
                <a:tab pos="8778875" algn="l"/>
                <a:tab pos="9228138" algn="l"/>
                <a:tab pos="9677400" algn="l"/>
                <a:tab pos="10126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2" algn="just">
              <a:buFont typeface="Times New Roman" panose="02020603050405020304" pitchFamily="18" charset="0"/>
              <a:buChar char="•"/>
            </a:pPr>
            <a:r>
              <a:rPr lang="ru-RU" altLang="ru-RU" sz="2400" u="sng" dirty="0">
                <a:latin typeface="Calibri" panose="020F0502020204030204" pitchFamily="34" charset="0"/>
              </a:rPr>
              <a:t>Коррекционная работа</a:t>
            </a:r>
          </a:p>
          <a:p>
            <a:pPr algn="just">
              <a:buClrTx/>
              <a:buFontTx/>
              <a:buNone/>
            </a:pPr>
            <a:endParaRPr lang="ru-RU" altLang="ru-RU" sz="2400" u="sng" dirty="0">
              <a:latin typeface="Calibri" panose="020F0502020204030204" pitchFamily="34" charset="0"/>
            </a:endParaRPr>
          </a:p>
          <a:p>
            <a:pPr algn="just">
              <a:buClrTx/>
              <a:buFontTx/>
              <a:buNone/>
            </a:pPr>
            <a:r>
              <a:rPr lang="ru-RU" altLang="ru-RU" sz="2400" b="1" u="sng" dirty="0">
                <a:solidFill>
                  <a:srgbClr val="2A2723"/>
                </a:solidFill>
                <a:latin typeface="Georgia" panose="02040502050405020303" pitchFamily="18" charset="0"/>
              </a:rPr>
              <a:t>К</a:t>
            </a:r>
            <a:r>
              <a:rPr lang="ru-RU" altLang="ru-RU" sz="2400" b="1" dirty="0" smtClean="0">
                <a:solidFill>
                  <a:srgbClr val="2A2723"/>
                </a:solidFill>
                <a:latin typeface="Georgia" panose="02040502050405020303" pitchFamily="18" charset="0"/>
              </a:rPr>
              <a:t>омплексный </a:t>
            </a:r>
            <a:r>
              <a:rPr lang="ru-RU" altLang="ru-RU" sz="2400" b="1" dirty="0">
                <a:solidFill>
                  <a:srgbClr val="2A2723"/>
                </a:solidFill>
                <a:latin typeface="Georgia" panose="02040502050405020303" pitchFamily="18" charset="0"/>
              </a:rPr>
              <a:t>метод. </a:t>
            </a:r>
          </a:p>
          <a:p>
            <a:pPr algn="just">
              <a:buClrTx/>
              <a:buFontTx/>
              <a:buNone/>
            </a:pPr>
            <a:r>
              <a:rPr lang="ru-RU" altLang="ru-RU" sz="2400" b="1" dirty="0">
                <a:solidFill>
                  <a:srgbClr val="2A2723"/>
                </a:solidFill>
                <a:latin typeface="Georgia" panose="02040502050405020303" pitchFamily="18" charset="0"/>
              </a:rPr>
              <a:t>Направления:</a:t>
            </a:r>
          </a:p>
          <a:p>
            <a:pPr algn="just">
              <a:buClrTx/>
              <a:buFontTx/>
              <a:buNone/>
            </a:pPr>
            <a:r>
              <a:rPr lang="ru-RU" altLang="ru-RU" sz="2400" dirty="0">
                <a:latin typeface="Calibri" panose="020F0502020204030204" pitchFamily="34" charset="0"/>
              </a:rPr>
              <a:t>1. Медицинское воздействие (медикаментозное и физиотерапевтическое укрепление нервной системы).</a:t>
            </a:r>
          </a:p>
          <a:p>
            <a:pPr algn="just">
              <a:buClrTx/>
              <a:buFontTx/>
              <a:buNone/>
            </a:pPr>
            <a:r>
              <a:rPr lang="ru-RU" altLang="ru-RU" sz="2400" dirty="0">
                <a:latin typeface="Calibri" panose="020F0502020204030204" pitchFamily="34" charset="0"/>
              </a:rPr>
              <a:t>2. Логопедические занятия (упорядочение темпа речи, воспитание логического мышления, внимания, нормализация просодической стороны речи: ритма, мелодики, пауз).</a:t>
            </a:r>
          </a:p>
          <a:p>
            <a:pPr algn="just">
              <a:buClrTx/>
              <a:buFontTx/>
              <a:buNone/>
            </a:pPr>
            <a:r>
              <a:rPr lang="ru-RU" altLang="ru-RU" sz="2400" dirty="0">
                <a:latin typeface="Calibri" panose="020F0502020204030204" pitchFamily="34" charset="0"/>
              </a:rPr>
              <a:t>3. Специальные виды лечебной физкультуры.</a:t>
            </a:r>
          </a:p>
          <a:p>
            <a:pPr algn="just">
              <a:buClrTx/>
              <a:buFontTx/>
              <a:buNone/>
            </a:pPr>
            <a:r>
              <a:rPr lang="ru-RU" altLang="ru-RU" sz="2400" dirty="0">
                <a:latin typeface="Calibri" panose="020F0502020204030204" pitchFamily="34" charset="0"/>
              </a:rPr>
              <a:t>4. Логопедическая ритмика (нормализация темпа и ритма общих движений, общей и речевой моторики).</a:t>
            </a:r>
          </a:p>
          <a:p>
            <a:pPr algn="just">
              <a:buClrTx/>
              <a:buFontTx/>
              <a:buNone/>
            </a:pPr>
            <a:endParaRPr lang="ru-RU" altLang="ru-RU" sz="2400" dirty="0">
              <a:latin typeface="Calibri" panose="020F0502020204030204" pitchFamily="34" charset="0"/>
            </a:endParaRPr>
          </a:p>
          <a:p>
            <a:pPr algn="just">
              <a:buClrTx/>
              <a:buFontTx/>
              <a:buNone/>
            </a:pPr>
            <a:r>
              <a:rPr lang="ru-RU" altLang="ru-RU" sz="2400" dirty="0">
                <a:latin typeface="Calibri" panose="020F0502020204030204" pitchFamily="34" charset="0"/>
              </a:rPr>
              <a:t>Продолжительность занятий 9 — 10 мес.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201738" y="503238"/>
            <a:ext cx="822960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76263" y="647700"/>
            <a:ext cx="82296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14313" indent="-214313"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14313" algn="l"/>
                <a:tab pos="661988" algn="l"/>
                <a:tab pos="1111250" algn="l"/>
                <a:tab pos="1560513" algn="l"/>
                <a:tab pos="2009775" algn="l"/>
                <a:tab pos="2459038" algn="l"/>
                <a:tab pos="2908300" algn="l"/>
                <a:tab pos="3357563" algn="l"/>
                <a:tab pos="3806825" algn="l"/>
                <a:tab pos="4256088" algn="l"/>
                <a:tab pos="4705350" algn="l"/>
                <a:tab pos="5154613" algn="l"/>
                <a:tab pos="5603875" algn="l"/>
                <a:tab pos="6053138" algn="l"/>
                <a:tab pos="6502400" algn="l"/>
                <a:tab pos="6951663" algn="l"/>
                <a:tab pos="7400925" algn="l"/>
                <a:tab pos="7850188" algn="l"/>
                <a:tab pos="8299450" algn="l"/>
                <a:tab pos="8748713" algn="l"/>
                <a:tab pos="91979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проводится обязательно в коллективной форме (коллектив </a:t>
            </a:r>
            <a:r>
              <a:rPr lang="ru-RU" altLang="ru-RU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используется как </a:t>
            </a:r>
            <a:r>
              <a:rPr lang="ru-RU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начало, сдерживающее, дисциплинирующее и снижающее повышенную психомоторную возбудимость).</a:t>
            </a:r>
          </a:p>
          <a:p>
            <a:pPr marL="215900">
              <a:buClrTx/>
              <a:buSzPct val="45000"/>
              <a:buFontTx/>
              <a:buNone/>
            </a:pPr>
            <a:endParaRPr lang="ru-RU" altLang="ru-RU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на протяжении всех занятий дети приучаются к медленной, спокойной и плавной речи (вначале дети говорят в темпе, даже несколько более медленном, чем нормальный).</a:t>
            </a:r>
          </a:p>
          <a:p>
            <a:pPr marL="215900" algn="just">
              <a:buClrTx/>
              <a:buSzPct val="45000"/>
              <a:buFontTx/>
              <a:buNone/>
            </a:pPr>
            <a:endParaRPr lang="ru-RU" altLang="ru-RU" sz="2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buSzPct val="45000"/>
              <a:buFont typeface="Wingdings" panose="05000000000000000000" pitchFamily="2" charset="2"/>
              <a:buChar char=""/>
            </a:pPr>
            <a:r>
              <a:rPr lang="ru-RU" altLang="ru-RU" sz="2400" dirty="0">
                <a:solidFill>
                  <a:schemeClr val="tx1"/>
                </a:solidFill>
                <a:latin typeface="Calibri" panose="020F0502020204030204" pitchFamily="34" charset="0"/>
              </a:rPr>
              <a:t>«задавать» нужный темп каким-то дополнительным образом: отхлопывать такт в ладоши, отстукивать по столу, дирижировать. Дети могут также произносить фразы под удары в мяч, под прыжки, под метроном. Такие приемы помогают детям сохранять заданный темп во время всего занятия.</a:t>
            </a:r>
          </a:p>
          <a:p>
            <a:pPr marL="341313" indent="-334963" algn="just">
              <a:lnSpc>
                <a:spcPct val="80000"/>
              </a:lnSpc>
              <a:spcBef>
                <a:spcPts val="700"/>
              </a:spcBef>
              <a:buClrTx/>
              <a:buSzPct val="75000"/>
              <a:buFontTx/>
              <a:buNone/>
            </a:pPr>
            <a:endParaRPr lang="ru-RU" altLang="ru-RU" sz="2400" dirty="0">
              <a:latin typeface="Calibri Light" panose="020F0302020204030204" pitchFamily="34" charset="0"/>
            </a:endParaRPr>
          </a:p>
          <a:p>
            <a:pPr marL="341313" indent="-334963">
              <a:lnSpc>
                <a:spcPct val="80000"/>
              </a:lnSpc>
              <a:spcBef>
                <a:spcPts val="700"/>
              </a:spcBef>
              <a:buClrTx/>
              <a:buSzPct val="75000"/>
              <a:buFontTx/>
              <a:buNone/>
            </a:pPr>
            <a:endParaRPr lang="ru-RU" altLang="ru-RU" sz="24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291</Words>
  <Application>Microsoft Office PowerPoint</Application>
  <PresentationFormat>Экран (4:3)</PresentationFormat>
  <Paragraphs>46</Paragraphs>
  <Slides>20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Тема Office</vt:lpstr>
      <vt:lpstr>МБДОУ№21</vt:lpstr>
      <vt:lpstr>Презентация PowerPoint</vt:lpstr>
      <vt:lpstr>Классификация тахилалии Кроме чистых форм тахилалии, встречаются формы патологически ускоренной речи, сочетающиеся с нарушениями фонетики, лексики и грамматики. К таким комбинированным формам относят баттаризм (парафразию) и полтерн (спотыкание). При баттаризме, наряду с тяжелым расстройством темпа речи, имеет место неправильное построение фразы, аграмматизмы. Полтерн характеризуется патологически убыстренным, прерывистым темпом речи с несудорожными запинками и паузами. Данная форма тахилалии неоднородна; внутри нее выделяют: полтерн с моторными нарушениями (быстрый темп речи с неправильным артикулированием звуков) полтерн с сенсорными нарушениями (быстрый темп речи с нарушением слухового внимания) полтерн с трудностями подбора слов полтерн с трудностями формулировки речи </vt:lpstr>
      <vt:lpstr>Презентация PowerPoint</vt:lpstr>
      <vt:lpstr>                                                     Симптомы тахилалии Пациентов с тахилалией отмечает наличие характерной речевой и неречевой симптоматики. Главной характеристикой речи при тахилалии служит ее аномально убыстренный темп: в секунду произносится 20-30 звуков вместо 10-12, как при обычном, среднем темпе. Торопливая речь сопровождается запинками, повторами, перестановками, «проглатыванием» слогов и слов, невнятностью произношения фраз. Такой стремительный речевой поток практически невозможно понять. Привлечение внимания говорящего к своей речи на некоторое время ослабляет патологические проявления тахилалии, однако темп речи по-прежнему остается высоким по сравнению с нормой. Наряду с экспрессивной речью, при тахилалии нарушается внутренняя и письменная речь. Возникающие в сознании слова быстро сменяют друг друга, еще до того, как человек успевает их произнести. При чтении и письме звуки, буквы и слоги переставляются местами, заменяются близкими по акустическим или графическим признакам. Неречевые проявления тахилалии характеризуются нарушениями общей моторики, эмоционально-волевой сферы, поведения, вегетативной нервной системы. Под стать речи, все движения пациента с тахилалией быстры и стремительны; моторное беспокойство отмечается не только во время бодрствования, но и во сне. Познавательная сфера отличается неустойчивостью, быстрой переключаемостью внимания, недостаточным объемом моторной, слуховой и зрительной памяти. При резком возбуждении (волнении и споре) легко возникают вазомоторные реакции: потливость, тахикардия, покраснение кожных покровов. При баттаризме и полтерне нарушаются все стороны речевой деятельности: экспрессивная и импрессивная речь, голос, просодика, речевое дыхание, артикуляционная моторика, лексика, грамматика, семантика. </vt:lpstr>
      <vt:lpstr>Диагностика тахилалии Медицинское обследование пациентов с тахилалией проводится неврологом и психиатром. При этом выясняется сопутствующая неврологическая симптоматика, состояние интеллекта, психические отклонения. В этом помогают данные анамнеза, жалобы, наблюдение, инструментальные исследования (электроэнцефалография, Эхо-ЭГ, МРТ головного мозга и др.). Диагностическое обследование речи при тахилалии проводится логопедом. При этом исследуется состояние речевой моторики, особенности экспрессивной речи (звукопроизношения, лексики, грамматики, связной речи) и специфических форм речи (сопряженной, отраженной, шепотной, ритмической). При диагностике устной речи особое внимание обращается на темпо-ритмические характеристики, ударение, паузацию, характеристику голоса. Диагностика письменной речи при тахилалии включает задания на списывание и самостоятельное письмо, чтение слов, фраз и текстов с оценкой их скорости и качества. Психологом проводится обследование сенсорной, познавательной, эмоционально-волевой сферы. Тщательное медицинское и логопедическое обследование позволяет дифференцировать тахилалию от заикания и дизартрии.   </vt:lpstr>
      <vt:lpstr>Прогноз и профилактика тахилалии Возможность преодоления тахилалии определяется наличием у пациента невротических и психических расстройств, активностью сотрудничества пациента и его родственников с врачом и логопедом, микросоциальной средой, структурой дефекта. При баттаризме и полтерне прогноз неопределенный. Профилактика тахилалии включает предупреждение и лечение травм головы, нервно-психических нарушений, инфекций и опухолей мозга; заботу о нервно-психическом развитии детей и правильном формировании их речи.   </vt:lpstr>
      <vt:lpstr>Презентация PowerPoint</vt:lpstr>
      <vt:lpstr>Презентация PowerPoint</vt:lpstr>
      <vt:lpstr>   Методика логопедической работы в преодолении тахилалии предполагает воспитание:  а) медленного, спокойного, плавного, строго ритмичного дыхания и голосообразования;  б) медленного, ритмического чтения;  в) спокойной, ритмически упорядоченной речи;  г) здоровой установки на коллектив в процессе речевого и общего поведения;  д) общего и слухового внимания к речи. Логопедическую работу с людьми, страдающими тахилалией, рекомендуется проводить поэтапно. </vt:lpstr>
      <vt:lpstr>        П е р в ы й э т а п – режим молчания. Рекомендуется максимум молчания вне занятий и дома, ограничиваться лишь самыми необходимыми фразами. Режим молчания снимает тревожную возбудимость. На занятиях с логопедом начинается усвоение медленного темпа на простейшем речевом материале (сопряженная, отраженная речь, ответы на вопросы).</vt:lpstr>
      <vt:lpstr>             В т о р о й э т а п – работа по усвоению медленного темпа на материале громкого чтения. Стержневым моментом во всех речевых упражнениях является слитная речь, отрабатываемая в замедленном темпе. Медленный темп приобретает основное значение как со стороны технической работы над речью, так и со стороны психотерапевтического воздействия на личность ученика. Дается установка на замедление не только внешней речи, но и всех других психомоторных процессов.</vt:lpstr>
      <vt:lpstr>  Т р е т и й э т а п – работа над редактированием высказываемых мыслей, над адекватностью фразы намеченному содержанию. Материалы занятий: точные пересказы прочитанного по плану и без него; упражнения в произношении различных редакций одной и той же фразы.</vt:lpstr>
      <vt:lpstr>       Ч е т в е р т ы й э т а п – работа над коллективным рассказом. Внимательно слушая своего товарища, каждый включается в рассказ неожиданно, по сигналу логопеда или дежурного. На этом этапе проводятся функциональные тренировки вне стен логопедического кабинета, как индивидуально, так и коллективно. Такие тренировки носят характер диалогов. Тренировки вне логопедического учреждения воспитывают внимание к собственной речи и ответам собеседника, умение управлять своим поведением и речью в момент эмоционального напряжения.</vt:lpstr>
      <vt:lpstr>     П я т ы й, з а к л ю ч и т е л ь н ы й  э т а п – подготовка к публичному выступлению. Материал для него подбирается с учетом индивидуальных особенностей детей. Манера поведения, темп речи отрабатывается в процессе самостоятельных индивидуальных и фронтальных занятий.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Алалия</dc:title>
  <dc:subject/>
  <dc:creator>Комп</dc:creator>
  <cp:keywords/>
  <dc:description/>
  <cp:lastModifiedBy>user</cp:lastModifiedBy>
  <cp:revision>48</cp:revision>
  <cp:lastPrinted>1601-01-01T00:00:00Z</cp:lastPrinted>
  <dcterms:created xsi:type="dcterms:W3CDTF">2009-05-21T20:05:36Z</dcterms:created>
  <dcterms:modified xsi:type="dcterms:W3CDTF">2019-11-25T07:05:15Z</dcterms:modified>
</cp:coreProperties>
</file>