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Default Extension="doc" ContentType="application/msword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32" r:id="rId4"/>
    <p:sldMasterId id="2147483744" r:id="rId5"/>
    <p:sldMasterId id="2147483756" r:id="rId6"/>
  </p:sldMasterIdLst>
  <p:sldIdLst>
    <p:sldId id="289" r:id="rId7"/>
    <p:sldId id="257" r:id="rId8"/>
    <p:sldId id="258" r:id="rId9"/>
    <p:sldId id="261" r:id="rId10"/>
    <p:sldId id="262" r:id="rId11"/>
    <p:sldId id="263" r:id="rId12"/>
    <p:sldId id="272" r:id="rId13"/>
    <p:sldId id="264" r:id="rId14"/>
    <p:sldId id="270" r:id="rId15"/>
    <p:sldId id="265" r:id="rId16"/>
    <p:sldId id="267" r:id="rId17"/>
    <p:sldId id="268" r:id="rId18"/>
    <p:sldId id="266" r:id="rId19"/>
    <p:sldId id="274" r:id="rId20"/>
    <p:sldId id="269" r:id="rId21"/>
    <p:sldId id="275" r:id="rId22"/>
    <p:sldId id="276" r:id="rId23"/>
    <p:sldId id="277" r:id="rId24"/>
    <p:sldId id="278" r:id="rId25"/>
    <p:sldId id="280" r:id="rId26"/>
    <p:sldId id="282" r:id="rId27"/>
    <p:sldId id="283" r:id="rId28"/>
    <p:sldId id="284" r:id="rId29"/>
    <p:sldId id="285" r:id="rId30"/>
    <p:sldId id="290" r:id="rId31"/>
    <p:sldId id="293" r:id="rId32"/>
    <p:sldId id="294" r:id="rId33"/>
    <p:sldId id="286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963" autoAdjust="0"/>
  </p:normalViewPr>
  <p:slideViewPr>
    <p:cSldViewPr>
      <p:cViewPr>
        <p:scale>
          <a:sx n="50" d="100"/>
          <a:sy n="50" d="100"/>
        </p:scale>
        <p:origin x="-187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798" y="332672"/>
            <a:ext cx="7056000" cy="118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643050"/>
            <a:ext cx="7353296" cy="30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4048" y="4149080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Выполнила </a:t>
            </a:r>
            <a:r>
              <a:rPr lang="ru-RU" sz="2400" dirty="0" err="1" smtClean="0"/>
              <a:t>Шарафутдинова</a:t>
            </a:r>
            <a:r>
              <a:rPr lang="ru-RU" sz="2400" dirty="0" smtClean="0"/>
              <a:t> Василя ученица 10 класса</a:t>
            </a:r>
          </a:p>
          <a:p>
            <a:r>
              <a:rPr lang="ru-RU" sz="2400" dirty="0" smtClean="0"/>
              <a:t>Проверила учитель физической культуры </a:t>
            </a:r>
            <a:r>
              <a:rPr lang="ru-RU" sz="2400" dirty="0" err="1" smtClean="0"/>
              <a:t>Бедункович</a:t>
            </a:r>
            <a:r>
              <a:rPr lang="ru-RU" sz="2400" dirty="0" smtClean="0"/>
              <a:t> Марина Николаевна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54315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Прежде всего от табачного дыма страдает легочная система, разрушаются механизмы защиты легких, и развивается хроническое заболевание — бронхит.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cdn01.ru/files/users/images/cd/65/cd65623d4ee5cef0d69def70c99542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857628"/>
            <a:ext cx="5848350" cy="268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27860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Часть табачных ингредиентов растворяется в слюне и, попадая в желудок, вызывает воспаление слизистой, впоследствии развивающееся в язвенную болезнь желудка или двенадцатиперстной кишки.</a:t>
            </a:r>
            <a:endParaRPr lang="ru-RU" sz="2400" dirty="0"/>
          </a:p>
        </p:txBody>
      </p:sp>
      <p:pic>
        <p:nvPicPr>
          <p:cNvPr id="17410" name="Picture 2" descr="http://sovdok.ru/wp-content/uploads/raspolozhenie-yazv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642918"/>
            <a:ext cx="4896220" cy="56061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0010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Крайне вредно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табакокурение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сказывается на деятельности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сердечно - сосудистой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системы и часто приводит к сердечной недостаточности, стенокардии, инфаркту миокарда и другим заболеваниям.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        Содержащиеся в табачном дыме радиоактивные вещества иногда способны вызвать образование раковых опухолей.</a:t>
            </a:r>
          </a:p>
        </p:txBody>
      </p:sp>
      <p:pic>
        <p:nvPicPr>
          <p:cNvPr id="18434" name="Picture 2" descr="http://bigslide.ru/images/8/7445/960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0430" y="3000372"/>
            <a:ext cx="4857720" cy="36432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omp.ucoz.com/a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206031"/>
            <a:ext cx="9144000" cy="717628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Алкоголизм и пьянство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разные стадии злоупотребления алкоголем. Чаше всего, когда речь идет о злоупотреблении алкоголем, имеют в виду пьянство. Пьянство, в свою очередь, является причиной возникновения алкоголизма.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Причины алкоголизма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биологические: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в 30-40 % случаев алкоголизм развивается вследствие наследственной предрасположенности. Если один из родителей является алкоголиком, то вероятность развития хронического алкоголизма у детей составляет 50 %, если алкоголиками являются оба родителя, то вероятность 75 %;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психологические: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тип личности во многом обусловливает пристрастие к алкоголю. Чаше алкоголизму подвержены люди слабовольные, безынициативные. К алкоголизму часто приводят психогенные травмы, когда человек не может справиться с бедой и находит утешение в уходе от реальности путем употребления алкоголя;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социальные: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следования традициям, сложившимся в семье и окружающем обществе, низкий культурный уровень (включая и отсутствие культуры употребления алкоголя), отсутствие досуга, сознание безысходности своего социального положения, невозможность изменить что-либо в своей жизни;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социально-экономические: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продажа алкогольных напитков приносит во всех странах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многомиллиардные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доходы (в нашей стране доходы от продажи спиртных напитков составляют существенную часть государственного бюджета).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animBg="1"/>
      <p:bldP spid="1843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Алкоголиком может стать каждый при систематическом употреблении спиртных напитков, в том числе и пива. Ознакомимся с тем, что способен сделать алкоголь с нашим организмом.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http://not-biz.ru/articles/wp-content/uploads/2016/12/20457916-gde-v-tashkente-mozhno-zakodirovatsya-ot-alkogoliz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928934"/>
            <a:ext cx="6000792" cy="3566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://biz-not.ru/articles/wp-content/uploads/2016/10/91524497-medicina-alkogolizm-icd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34182" cy="67737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68425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4800" dirty="0" smtClean="0">
                <a:solidFill>
                  <a:schemeClr val="accent3"/>
                </a:solidFill>
                <a:latin typeface="Boomboom" pitchFamily="50" charset="-52"/>
                <a:ea typeface="+mn-ea"/>
                <a:cs typeface="+mn-cs"/>
              </a:rPr>
              <a:t>Время действия спиртных напитков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714375" y="1643063"/>
          <a:ext cx="7753350" cy="4814887"/>
        </p:xfrm>
        <a:graphic>
          <a:graphicData uri="http://schemas.openxmlformats.org/presentationml/2006/ole">
            <p:oleObj spid="_x0000_s1028" name="Документ" r:id="rId3" imgW="7760208" imgH="481888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nikshcola.ucoz.ru/doc/img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571480"/>
            <a:ext cx="3786214" cy="7858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НАРКОМАНИЯ</a:t>
            </a:r>
            <a:endParaRPr lang="ru-RU"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91476"/>
            <a:ext cx="7511473" cy="104929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mboom" pitchFamily="50" charset="-52"/>
                <a:ea typeface="+mn-ea"/>
                <a:cs typeface="+mn-cs"/>
              </a:rPr>
              <a:t>Какой вред наносят наркотики?</a:t>
            </a:r>
            <a:endParaRPr lang="ru-RU" sz="43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mboom" pitchFamily="50" charset="-52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24288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Наркотики – это вещества, способные вызывать состояние радостного опьянения, привыкание и зависимость.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Абсолютно все наркотики по своей природе являются ядами, поражающими все системы органов и тканей, но особенно: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linezolid.ru/wp-content/uploads/2013/06/1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3929066"/>
            <a:ext cx="3876760" cy="28003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3143248"/>
            <a:ext cx="5143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центральную нервную систему,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мозг,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половую систему,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печень и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почки. </a:t>
            </a:r>
            <a:endParaRPr lang="ru-RU" sz="3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3"/>
                </a:solidFill>
                <a:latin typeface="Boomboom" pitchFamily="50" charset="-52"/>
                <a:ea typeface="+mn-ea"/>
                <a:cs typeface="+mn-cs"/>
              </a:rPr>
              <a:t>Что же такое здоровье?</a:t>
            </a:r>
            <a:endParaRPr lang="ru-RU" sz="4800" dirty="0">
              <a:solidFill>
                <a:schemeClr val="accent3"/>
              </a:solidFill>
              <a:latin typeface="Boomboom" pitchFamily="50" charset="-52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Здоровье</a:t>
            </a:r>
            <a:r>
              <a:rPr lang="ru-RU" dirty="0" smtClean="0"/>
              <a:t> - это состояние полного физического, душевного и социального благополучия, сопровождаемое фактическим отсутствием болезней и индивидуально </a:t>
            </a:r>
            <a:r>
              <a:rPr lang="ru-RU" dirty="0" err="1" smtClean="0"/>
              <a:t>фрустирующих</a:t>
            </a:r>
            <a:r>
              <a:rPr lang="ru-RU" dirty="0" smtClean="0"/>
              <a:t> (выводящих из состояния внутреннего спокойствия) недостатков.</a:t>
            </a:r>
            <a:r>
              <a:rPr lang="ru-RU" i="1" dirty="0" smtClean="0"/>
              <a:t> </a:t>
            </a:r>
          </a:p>
          <a:p>
            <a:endParaRPr lang="ru-RU" i="1" dirty="0" smtClean="0"/>
          </a:p>
          <a:p>
            <a:pPr algn="ctr"/>
            <a:r>
              <a:rPr lang="ru-RU" sz="2800" b="1" i="1" dirty="0" smtClean="0"/>
              <a:t>Быть здоровым</a:t>
            </a:r>
            <a:r>
              <a:rPr lang="ru-RU" sz="2800" b="1" dirty="0" smtClean="0"/>
              <a:t> - значит не иметь проблем с самочувствием, быть физически и духовно полноценным человеком.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21537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правило, люди с самым крепким здоровьем при регулярном употреблении наркотиков живут не более десяти лет. Большинство умирает раньше. Весьма распространены случаи, когда люди, умирают в течение первого года с момента начала употребления наркотического вещества. Поскольку наркоманы пользуются не стерильными шприцами, среди них распространены многие болезни, передаваемые через кровь – СПИД, гепатит и другие.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tropagor.ru/assets/files/2013/09/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928934"/>
            <a:ext cx="4357686" cy="29075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2714620"/>
            <a:ext cx="27860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этих болезней они часто умирают раньше, чем произошло отравление организма наркотиком!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5429240"/>
            <a:ext cx="800105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Безусловно, независимо от того, какие факторы играют решающую роль в развитии химической зависимости от наркотических веществ, ответственность за ее предотвращение или избавление от нее целиком лежит на самом человеке.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mboom" pitchFamily="50" charset="-52"/>
                <a:ea typeface="+mn-ea"/>
                <a:cs typeface="+mn-cs"/>
              </a:rPr>
              <a:t>Профилактика вредных привычек</a:t>
            </a:r>
            <a:endParaRPr lang="ru-RU" sz="43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mboom" pitchFamily="50" charset="-52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1"/>
            <a:ext cx="840108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Правило первое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Постоянно вырабатывать в себе твердое «Нет!» любым вредным привычкам, вредным веществам в любой дозе, какой бы она не была малой, в любой обстановке, в любой компании.</a:t>
            </a:r>
          </a:p>
        </p:txBody>
      </p:sp>
      <p:pic>
        <p:nvPicPr>
          <p:cNvPr id="7170" name="Picture 2" descr="http://uselsovet.ru/tinybrowser/images/image/informatciya-po-bor-be-s-narkomaniey/_full/_image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857628"/>
            <a:ext cx="4895850" cy="27432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64399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Правило второе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Постоянно формируйте у себя привычку в получении удовольствий при выполнении повседневной полезной деятельности: хорошая учеба, успехи в спорте, участие в совместной с родителями работе по выполнению определенных домашних работ, работа на дачном участке, посещение спортивных секций, занятия в кружках технического творчества и т. д.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ИТАК, «Нет!» безделью. «Нет» праздному времяпрепровождению, жизнь должна быть заполнена полезными и нужными мероприятиями.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43240" y="328612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://co8tula.ru/upload/iblock/edd/eddf16373b416626cd7e38bdffe55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572008"/>
            <a:ext cx="2381250" cy="21812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1"/>
            <a:ext cx="83582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Правило третье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В вашей жизни все большее значение приобретает умение выбирать себе друзей и товарищей среди сверстников. При выборе себе товарищей избегайте общения с людьми с вредными привычками. Помните, настоящие друзья не будут заставлять вас принимать наркотики, пить спиртное, курить и не будут делать этого сами. Подбирайте компанию, в которой можно общаться интересно, без всякого баловства.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s://ds03.infourok.ru/uploads/ex/11ff/0001ac26-458c9ebb/hello_html_285f8bb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3692166"/>
            <a:ext cx="4987193" cy="2805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mboom" pitchFamily="50" charset="-52"/>
                <a:ea typeface="+mn-ea"/>
                <a:cs typeface="+mn-cs"/>
              </a:rPr>
              <a:t>Основы здорового образа жизни школьников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 smtClean="0"/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928688" y="1857375"/>
            <a:ext cx="721518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Режим труда (учебной деятельности) и отдыха 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Режим сна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Физическая нагрузка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Распорядок дня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Режим питания 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Личная гигиена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Профилактика вредных привычек</a:t>
            </a:r>
          </a:p>
          <a:p>
            <a:pPr marL="365125" indent="-282575">
              <a:buFont typeface="Wingdings 2" pitchFamily="18" charset="2"/>
              <a:buChar char="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Участие в спортивных соревнованиях.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9107" cy="41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819635"/>
            <a:ext cx="5384805" cy="403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9107" cy="41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2518362"/>
            <a:ext cx="5786446" cy="433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Рисунки учащихся</a:t>
            </a:r>
            <a:endParaRPr lang="ru-RU" dirty="0"/>
          </a:p>
        </p:txBody>
      </p:sp>
      <p:pic>
        <p:nvPicPr>
          <p:cNvPr id="92162" name="Picture 2" descr="C:\Users\ПК\Desktop\здоровье спорт\IMG_20191206_134149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85859"/>
            <a:ext cx="4857752" cy="3310611"/>
          </a:xfrm>
          <a:prstGeom prst="rect">
            <a:avLst/>
          </a:prstGeom>
          <a:noFill/>
        </p:spPr>
      </p:pic>
      <p:pic>
        <p:nvPicPr>
          <p:cNvPr id="4" name="Picture 2" descr="C:\Users\ПК\Desktop\здоровье спорт\IMG_20191206_134124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482579"/>
            <a:ext cx="4500562" cy="3375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257808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3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mboom" pitchFamily="50" charset="-52"/>
                <a:ea typeface="+mn-ea"/>
                <a:cs typeface="+mn-cs"/>
              </a:rPr>
              <a:t>Вывод: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500063" y="1428750"/>
            <a:ext cx="82153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5125" indent="-282575">
              <a:buFont typeface="Wingdings 2" pitchFamily="18" charset="2"/>
              <a:buChar char="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заключении можно сделать вывод, что надо не только хотеть быть здоровым, но активно и настойчиво работать в этом направлении, так как легких путей к достижению высокого уровня здоровья 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  <a:solidFill>
            <a:srgbClr val="00206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dirty="0" smtClean="0">
                <a:solidFill>
                  <a:srgbClr val="FFFF00"/>
                </a:solidFill>
                <a:latin typeface="Boyarsky" pitchFamily="33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Boyarsky" pitchFamily="33" charset="0"/>
              </a:rPr>
            </a:br>
            <a:r>
              <a:rPr lang="ru-RU" dirty="0" smtClean="0">
                <a:solidFill>
                  <a:srgbClr val="FFFF00"/>
                </a:solidFill>
                <a:latin typeface="Boyarsky" pitchFamily="33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Boyarsky" pitchFamily="33" charset="0"/>
              </a:rPr>
            </a:br>
            <a:r>
              <a:rPr lang="ru-RU" dirty="0" smtClean="0">
                <a:solidFill>
                  <a:srgbClr val="FFFF00"/>
                </a:solidFill>
                <a:latin typeface="Boyarsky" pitchFamily="33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Boyarsky" pitchFamily="33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Boyarsky" pitchFamily="33" charset="0"/>
              </a:rPr>
              <a:t>Здоровый образ жизни, несовместимость здоровья и вредных привычек</a:t>
            </a:r>
            <a:endParaRPr lang="ru-RU" dirty="0" smtClean="0">
              <a:solidFill>
                <a:srgbClr val="FFFF00"/>
              </a:solidFill>
              <a:latin typeface="Boyarsky" pitchFamily="33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177212" cy="15696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800" dirty="0" smtClean="0">
                <a:ln w="6350">
                  <a:noFill/>
                </a:ln>
                <a:solidFill>
                  <a:schemeClr val="accent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Boomboom" pitchFamily="50" charset="-52"/>
              </a:rPr>
              <a:t>Здоровье человека зависит:</a:t>
            </a:r>
            <a:endParaRPr lang="fr-FR" sz="4800" dirty="0" smtClean="0">
              <a:ln w="6350">
                <a:noFill/>
              </a:ln>
              <a:solidFill>
                <a:schemeClr val="accent3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Boomboom" pitchFamily="50" charset="-52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42910" y="500042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ru-RU" sz="2000" b="1">
              <a:solidFill>
                <a:srgbClr val="0087B9"/>
              </a:solidFill>
              <a:latin typeface="Verdana" pitchFamily="34" charset="0"/>
            </a:endParaRPr>
          </a:p>
        </p:txBody>
      </p:sp>
      <p:sp>
        <p:nvSpPr>
          <p:cNvPr id="6148" name="Прямоугольник 4"/>
          <p:cNvSpPr>
            <a:spLocks noChangeArrowheads="1"/>
          </p:cNvSpPr>
          <p:nvPr/>
        </p:nvSpPr>
        <p:spPr bwMode="auto">
          <a:xfrm>
            <a:off x="214313" y="2143125"/>
            <a:ext cx="8715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/>
              <a:t>на 10 % от уровня развития медицинской помощи </a:t>
            </a:r>
          </a:p>
        </p:txBody>
      </p:sp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214313" y="3143250"/>
            <a:ext cx="7929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bg2"/>
              </a:buClr>
            </a:pPr>
            <a:r>
              <a:rPr lang="ru-RU" sz="2800" b="1" i="1" dirty="0"/>
              <a:t>на 20 % от условий окружающей среды</a:t>
            </a:r>
          </a:p>
        </p:txBody>
      </p:sp>
      <p:sp>
        <p:nvSpPr>
          <p:cNvPr id="6150" name="Прямоугольник 6"/>
          <p:cNvSpPr>
            <a:spLocks noChangeArrowheads="1"/>
          </p:cNvSpPr>
          <p:nvPr/>
        </p:nvSpPr>
        <p:spPr bwMode="auto">
          <a:xfrm>
            <a:off x="214313" y="3857625"/>
            <a:ext cx="8929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bg2"/>
              </a:buClr>
            </a:pPr>
            <a:r>
              <a:rPr lang="ru-RU" sz="2800" b="1" dirty="0"/>
              <a:t>на 20 % обуславливается наследственностью</a:t>
            </a:r>
          </a:p>
        </p:txBody>
      </p:sp>
      <p:sp>
        <p:nvSpPr>
          <p:cNvPr id="6151" name="Прямоугольник 7"/>
          <p:cNvSpPr>
            <a:spLocks noChangeArrowheads="1"/>
          </p:cNvSpPr>
          <p:nvPr/>
        </p:nvSpPr>
        <p:spPr bwMode="auto">
          <a:xfrm>
            <a:off x="214313" y="4643438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bg2"/>
              </a:buClr>
            </a:pPr>
            <a:r>
              <a:rPr lang="ru-RU" sz="2800" b="1" dirty="0"/>
              <a:t>на 50 % от образа жизни человека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57224" y="2000240"/>
            <a:ext cx="7858148" cy="286232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Привычка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действие, постоянное осуществление которого стало для человека потребностью и без которого он уже не может обойтись.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Вредные привычки 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привычки, которые вредят здоровью человека и мешают ему осуществлять свои цели и полностью использовать в течение жизни свои возможности.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500034" y="214290"/>
            <a:ext cx="8358246" cy="65556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Вредные привычки обладают рядом особенностей, среди которых особенно следует отметить: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Употребление алкоголя, наркотиков и курение вредны как здоровью самого подверженного им человека, так и здоровью окружающих его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Вредные привычки в конечном итоге обязательно подчиняют себе все остальные действия человека, всю его деятельность.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Отличительной чертой вредных привычек является привыкание, невозможность без них прожить.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Избавиться от вредных привычек чрезвычайно трудно.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Наиболее распространенными среди вредных привычек являются курение и употребление алкоголя и наркотиков.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vrednoedelo.ru/wp-content/uploads/2014/12/vrednye-privychki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4572008"/>
            <a:ext cx="3714743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/>
                </a:solidFill>
                <a:latin typeface="Boomboom" pitchFamily="50" charset="-52"/>
                <a:ea typeface="+mn-ea"/>
                <a:cs typeface="+mn-cs"/>
              </a:rPr>
              <a:t>Курение</a:t>
            </a:r>
          </a:p>
        </p:txBody>
      </p:sp>
      <p:pic>
        <p:nvPicPr>
          <p:cNvPr id="4" name="Содержимое 3" descr="http://missbagira.ru/images/bagira/2015/02/vrednie_privichki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571472" y="1285860"/>
            <a:ext cx="7929618" cy="51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71455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Курение табака является одной из наиболее распространенных вредных привычек. С течением времени она вызывает физическую и психическую зависимость курильщика.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Табак, употребляемый в любом виде, представляет серьезную угрозу для здоровья человека. Сигаретный дым наносит вред и тем людям, которые находятся рядом с курящим. Немногие привычки имеют столь многочисленные и столь вредные последствия для здоровья, как употребление табака.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Табак как наркотическое средство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Табак является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психоактивным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средством, вызывающим пристрастие. Дым от горящего табака при курении обладает сложным составом. Он содержит около 300 химических веществ, которые способны повреждать живые ткани, в частности смолы и родственные им соединения, никотин и токсические газы.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animBg="1"/>
      <p:bldP spid="1638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obinam.ru/wp-content/uploads/2014/04/1358943532_vredno-kuri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0"/>
            <a:ext cx="8643966" cy="6915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725612"/>
          </a:xfr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sz="4800" dirty="0" smtClean="0">
                <a:solidFill>
                  <a:schemeClr val="accent3"/>
                </a:solidFill>
                <a:latin typeface="Boomboom" pitchFamily="50" charset="-52"/>
                <a:ea typeface="+mn-ea"/>
                <a:cs typeface="+mn-cs"/>
              </a:rPr>
              <a:t>Воздействие табака на организм</a:t>
            </a:r>
          </a:p>
        </p:txBody>
      </p:sp>
      <p:sp>
        <p:nvSpPr>
          <p:cNvPr id="8195" name="Прямоугольник 3"/>
          <p:cNvSpPr>
            <a:spLocks noChangeArrowheads="1"/>
          </p:cNvSpPr>
          <p:nvPr/>
        </p:nvSpPr>
        <p:spPr bwMode="auto">
          <a:xfrm>
            <a:off x="928688" y="2571750"/>
            <a:ext cx="50695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bg2"/>
              </a:buClr>
            </a:pPr>
            <a:r>
              <a:rPr lang="ru-RU" sz="2400" dirty="0" smtClean="0"/>
              <a:t>рак </a:t>
            </a:r>
            <a:r>
              <a:rPr lang="ru-RU" sz="2400" dirty="0"/>
              <a:t>губ, полости рта, горла и гортани</a:t>
            </a: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428750" y="3143250"/>
            <a:ext cx="52823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bg2"/>
              </a:buClr>
            </a:pPr>
            <a:r>
              <a:rPr lang="ru-RU" sz="2400" dirty="0" smtClean="0"/>
              <a:t>повышается риск сердечного приступа</a:t>
            </a:r>
          </a:p>
        </p:txBody>
      </p:sp>
      <p:sp>
        <p:nvSpPr>
          <p:cNvPr id="8197" name="Прямоугольник 5"/>
          <p:cNvSpPr>
            <a:spLocks noChangeArrowheads="1"/>
          </p:cNvSpPr>
          <p:nvPr/>
        </p:nvSpPr>
        <p:spPr bwMode="auto">
          <a:xfrm>
            <a:off x="2000250" y="3643313"/>
            <a:ext cx="15856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bg2"/>
              </a:buClr>
            </a:pPr>
            <a:r>
              <a:rPr lang="ru-RU" sz="2400" dirty="0" smtClean="0"/>
              <a:t>рак лёгких</a:t>
            </a:r>
          </a:p>
        </p:txBody>
      </p:sp>
      <p:sp>
        <p:nvSpPr>
          <p:cNvPr id="8198" name="Прямоугольник 7"/>
          <p:cNvSpPr>
            <a:spLocks noChangeArrowheads="1"/>
          </p:cNvSpPr>
          <p:nvPr/>
        </p:nvSpPr>
        <p:spPr bwMode="auto">
          <a:xfrm>
            <a:off x="2643188" y="4143375"/>
            <a:ext cx="65008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bg2"/>
              </a:buClr>
            </a:pPr>
            <a:r>
              <a:rPr lang="ru-RU" sz="2400" dirty="0" smtClean="0"/>
              <a:t>язва и рак желудка, поджелудочной железы</a:t>
            </a:r>
          </a:p>
        </p:txBody>
      </p:sp>
      <p:sp>
        <p:nvSpPr>
          <p:cNvPr id="8199" name="Прямоугольник 8"/>
          <p:cNvSpPr>
            <a:spLocks noChangeArrowheads="1"/>
          </p:cNvSpPr>
          <p:nvPr/>
        </p:nvSpPr>
        <p:spPr bwMode="auto">
          <a:xfrm>
            <a:off x="3428992" y="4714884"/>
            <a:ext cx="46926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chemeClr val="bg2"/>
              </a:buClr>
            </a:pPr>
            <a:r>
              <a:rPr lang="ru-RU" dirty="0" smtClean="0"/>
              <a:t> </a:t>
            </a:r>
            <a:r>
              <a:rPr lang="ru-RU" sz="2400" dirty="0" smtClean="0"/>
              <a:t>бесплодие и другие заболевания.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</TotalTime>
  <Words>522</Words>
  <Application>Microsoft Office PowerPoint</Application>
  <PresentationFormat>Экран (4:3)</PresentationFormat>
  <Paragraphs>93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Апекс</vt:lpstr>
      <vt:lpstr>Бумажная</vt:lpstr>
      <vt:lpstr>1_Апекс</vt:lpstr>
      <vt:lpstr>1_Бумажная</vt:lpstr>
      <vt:lpstr>2_Бумажная</vt:lpstr>
      <vt:lpstr>Трек</vt:lpstr>
      <vt:lpstr>Документ</vt:lpstr>
      <vt:lpstr>Слайд 1</vt:lpstr>
      <vt:lpstr>Что же такое здоровье?</vt:lpstr>
      <vt:lpstr>Слайд 3</vt:lpstr>
      <vt:lpstr>Слайд 4</vt:lpstr>
      <vt:lpstr>Слайд 5</vt:lpstr>
      <vt:lpstr>Курение</vt:lpstr>
      <vt:lpstr>Слайд 7</vt:lpstr>
      <vt:lpstr>Слайд 8</vt:lpstr>
      <vt:lpstr>Воздействие табака на организм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Время действия спиртных напитков</vt:lpstr>
      <vt:lpstr>Слайд 18</vt:lpstr>
      <vt:lpstr>Какой вред наносят наркотики?</vt:lpstr>
      <vt:lpstr>Слайд 20</vt:lpstr>
      <vt:lpstr>Профилактика вредных привычек</vt:lpstr>
      <vt:lpstr>Слайд 22</vt:lpstr>
      <vt:lpstr>Слайд 23</vt:lpstr>
      <vt:lpstr>Основы здорового образа жизни школьников </vt:lpstr>
      <vt:lpstr>Слайд 25</vt:lpstr>
      <vt:lpstr>Слайд 26</vt:lpstr>
      <vt:lpstr>Рисунки учащихся</vt:lpstr>
      <vt:lpstr>Вывод:</vt:lpstr>
      <vt:lpstr>   Здоровый образ жизни, несовместимость здоровья и вредных привычек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привычки и их профилактика средствами физической культуры</dc:title>
  <dc:creator>ПК</dc:creator>
  <cp:lastModifiedBy>ПК</cp:lastModifiedBy>
  <cp:revision>17</cp:revision>
  <dcterms:created xsi:type="dcterms:W3CDTF">2019-11-06T07:07:11Z</dcterms:created>
  <dcterms:modified xsi:type="dcterms:W3CDTF">2019-12-04T07:16:28Z</dcterms:modified>
</cp:coreProperties>
</file>