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2" r:id="rId1"/>
  </p:sldMasterIdLst>
  <p:notesMasterIdLst>
    <p:notesMasterId r:id="rId25"/>
  </p:notesMasterIdLst>
  <p:sldIdLst>
    <p:sldId id="1019" r:id="rId2"/>
    <p:sldId id="978" r:id="rId3"/>
    <p:sldId id="979" r:id="rId4"/>
    <p:sldId id="959" r:id="rId5"/>
    <p:sldId id="980" r:id="rId6"/>
    <p:sldId id="981" r:id="rId7"/>
    <p:sldId id="982" r:id="rId8"/>
    <p:sldId id="983" r:id="rId9"/>
    <p:sldId id="984" r:id="rId10"/>
    <p:sldId id="985" r:id="rId11"/>
    <p:sldId id="988" r:id="rId12"/>
    <p:sldId id="947" r:id="rId13"/>
    <p:sldId id="989" r:id="rId14"/>
    <p:sldId id="991" r:id="rId15"/>
    <p:sldId id="1000" r:id="rId16"/>
    <p:sldId id="1002" r:id="rId17"/>
    <p:sldId id="1001" r:id="rId18"/>
    <p:sldId id="1003" r:id="rId19"/>
    <p:sldId id="1005" r:id="rId20"/>
    <p:sldId id="1006" r:id="rId21"/>
    <p:sldId id="1007" r:id="rId22"/>
    <p:sldId id="1015" r:id="rId23"/>
    <p:sldId id="1016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63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  <p15:guide id="4" pos="3831">
          <p15:clr>
            <a:srgbClr val="A4A3A4"/>
          </p15:clr>
        </p15:guide>
        <p15:guide id="5" pos="3840">
          <p15:clr>
            <a:srgbClr val="A4A3A4"/>
          </p15:clr>
        </p15:guide>
        <p15:guide id="6" pos="3837">
          <p15:clr>
            <a:srgbClr val="A4A3A4"/>
          </p15:clr>
        </p15:guide>
        <p15:guide id="7" orient="horz" pos="2170">
          <p15:clr>
            <a:srgbClr val="A4A3A4"/>
          </p15:clr>
        </p15:guide>
        <p15:guide id="8" pos="38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79C0"/>
    <a:srgbClr val="8F4D11"/>
    <a:srgbClr val="EABE78"/>
    <a:srgbClr val="006600"/>
    <a:srgbClr val="D9B247"/>
    <a:srgbClr val="CC0000"/>
    <a:srgbClr val="3333FF"/>
    <a:srgbClr val="66CCFF"/>
    <a:srgbClr val="4A206A"/>
    <a:srgbClr val="BC8F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95" autoAdjust="0"/>
    <p:restoredTop sz="88790" autoAdjust="0"/>
  </p:normalViewPr>
  <p:slideViewPr>
    <p:cSldViewPr snapToGrid="0">
      <p:cViewPr varScale="1">
        <p:scale>
          <a:sx n="82" d="100"/>
          <a:sy n="82" d="100"/>
        </p:scale>
        <p:origin x="96" y="924"/>
      </p:cViewPr>
      <p:guideLst>
        <p:guide pos="3863"/>
        <p:guide orient="horz" pos="2160"/>
        <p:guide pos="3831"/>
        <p:guide pos="3840"/>
        <p:guide pos="3837"/>
        <p:guide orient="horz" pos="2170"/>
        <p:guide pos="382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390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8B7BC-16D7-4B3C-B01D-00C164507536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4B1192-F8FD-4089-9937-AB6D7D8E51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6379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F316329C-BB15-431A-8248-CE2A98DA64A5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9608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433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3831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0722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375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3168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425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3071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909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116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5854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339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1827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3103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064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379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730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316329C-BB15-431A-8248-CE2A98DA64A5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981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894" r:id="rId12"/>
    <p:sldLayoutId id="2147483895" r:id="rId13"/>
    <p:sldLayoutId id="2147483896" r:id="rId14"/>
    <p:sldLayoutId id="2147483897" r:id="rId15"/>
    <p:sldLayoutId id="2147483898" r:id="rId16"/>
    <p:sldLayoutId id="2147483899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rgbClr val="7030A0"/>
                </a:solidFill>
              </a:rPr>
              <a:t>Взаимодействие педагогов с детьми с </a:t>
            </a:r>
            <a:r>
              <a:rPr lang="ru-RU" sz="3600" b="1" dirty="0" smtClean="0">
                <a:solidFill>
                  <a:srgbClr val="7030A0"/>
                </a:solidFill>
              </a:rPr>
              <a:t>ОВЗ</a:t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 </a:t>
            </a:r>
            <a:r>
              <a:rPr lang="ru-RU" sz="3600" b="1" dirty="0">
                <a:solidFill>
                  <a:srgbClr val="7030A0"/>
                </a:solidFill>
              </a:rPr>
              <a:t>в образовательном учреждении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03868" y="4161693"/>
            <a:ext cx="9592732" cy="1714174"/>
          </a:xfrm>
        </p:spPr>
        <p:txBody>
          <a:bodyPr>
            <a:noAutofit/>
          </a:bodyPr>
          <a:lstStyle/>
          <a:p>
            <a:pPr algn="r"/>
            <a:r>
              <a:rPr lang="ru-RU" sz="1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Учитель: </a:t>
            </a:r>
            <a:r>
              <a:rPr lang="ru-RU" sz="1400" b="1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Переводчикова</a:t>
            </a:r>
            <a:endParaRPr lang="ru-RU" sz="1400" b="1" dirty="0" smtClean="0">
              <a:solidFill>
                <a:srgbClr val="7030A0"/>
              </a:solidFill>
              <a:latin typeface="Arial Black" panose="020B0A04020102020204" pitchFamily="34" charset="0"/>
            </a:endParaRPr>
          </a:p>
          <a:p>
            <a:pPr algn="r"/>
            <a:r>
              <a:rPr lang="ru-RU" sz="1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 Ольга Анатольевна</a:t>
            </a:r>
          </a:p>
          <a:p>
            <a:pPr algn="r"/>
            <a:r>
              <a:rPr lang="ru-RU" sz="1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ГБОУ школа №432 </a:t>
            </a:r>
          </a:p>
          <a:p>
            <a:pPr algn="r"/>
            <a:r>
              <a:rPr lang="ru-RU" sz="1400" b="1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Колпинского</a:t>
            </a:r>
            <a:r>
              <a:rPr lang="ru-RU" sz="1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 района  </a:t>
            </a:r>
          </a:p>
          <a:p>
            <a:pPr algn="r"/>
            <a:r>
              <a:rPr lang="ru-RU" sz="1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Санкт-Петербурга</a:t>
            </a:r>
            <a:endParaRPr lang="ru-RU" sz="1400" b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765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Овал 33"/>
          <p:cNvSpPr/>
          <p:nvPr/>
        </p:nvSpPr>
        <p:spPr>
          <a:xfrm>
            <a:off x="1197553" y="1810510"/>
            <a:ext cx="1956131" cy="1947516"/>
          </a:xfrm>
          <a:prstGeom prst="ellipse">
            <a:avLst/>
          </a:prstGeom>
          <a:solidFill>
            <a:schemeClr val="bg1"/>
          </a:solidFill>
          <a:ln w="19050">
            <a:solidFill>
              <a:srgbClr val="7030A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951618" y="3992127"/>
            <a:ext cx="2448000" cy="648000"/>
          </a:xfrm>
          <a:prstGeom prst="roundRect">
            <a:avLst/>
          </a:prstGeom>
          <a:ln w="19050"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 smtClean="0"/>
              <a:t>УЧЕБНО-ВОСПИТАТЕЛЬНЫЙ ПРОЦЕСС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16" name="Стрелка вправо 15"/>
          <p:cNvSpPr/>
          <p:nvPr/>
        </p:nvSpPr>
        <p:spPr>
          <a:xfrm flipV="1">
            <a:off x="7219129" y="2824441"/>
            <a:ext cx="580565" cy="467473"/>
          </a:xfrm>
          <a:prstGeom prst="rightArrow">
            <a:avLst/>
          </a:prstGeom>
          <a:ln w="19050"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740810" y="3373092"/>
            <a:ext cx="3168000" cy="646331"/>
          </a:xfrm>
          <a:prstGeom prst="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dirty="0"/>
              <a:t>достижение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коррекционного </a:t>
            </a:r>
            <a:r>
              <a:rPr lang="ru-RU" dirty="0"/>
              <a:t>эффекта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740809" y="2027749"/>
            <a:ext cx="3168000" cy="1077218"/>
          </a:xfrm>
          <a:prstGeom prst="rect">
            <a:avLst/>
          </a:prstGeom>
          <a:ln w="19050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600" b="1" dirty="0" smtClean="0"/>
              <a:t>ИСПОЛЬЗОВАНИЕ ИННОВАЦИОННЫХ ПЕДАГОГИЧЕСКИХ ТЕХНОЛОГИЙ</a:t>
            </a:r>
            <a:endParaRPr lang="ru-RU" sz="1600" b="1" dirty="0"/>
          </a:p>
        </p:txBody>
      </p:sp>
      <p:cxnSp>
        <p:nvCxnSpPr>
          <p:cNvPr id="23" name="Прямая соединительная линия 22"/>
          <p:cNvCxnSpPr>
            <a:stCxn id="22" idx="2"/>
            <a:endCxn id="21" idx="0"/>
          </p:cNvCxnSpPr>
          <p:nvPr/>
        </p:nvCxnSpPr>
        <p:spPr>
          <a:xfrm>
            <a:off x="5324809" y="3104967"/>
            <a:ext cx="1" cy="2681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8096716" y="2101871"/>
            <a:ext cx="3168000" cy="648000"/>
          </a:xfrm>
          <a:prstGeom prst="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dirty="0"/>
              <a:t>имитационные игры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096716" y="1288769"/>
            <a:ext cx="3168000" cy="584775"/>
          </a:xfrm>
          <a:prstGeom prst="rect">
            <a:avLst/>
          </a:prstGeom>
          <a:ln w="19050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600" b="1" dirty="0" smtClean="0"/>
              <a:t>ПРИМЕНЕНИЕ </a:t>
            </a:r>
            <a:br>
              <a:rPr lang="ru-RU" sz="1600" b="1" dirty="0" smtClean="0"/>
            </a:br>
            <a:r>
              <a:rPr lang="ru-RU" sz="1600" b="1" dirty="0" smtClean="0"/>
              <a:t>«УРОКОВ РАЗВИТИЯ»</a:t>
            </a:r>
            <a:endParaRPr lang="ru-RU" sz="1600" b="1" dirty="0"/>
          </a:p>
        </p:txBody>
      </p:sp>
      <p:cxnSp>
        <p:nvCxnSpPr>
          <p:cNvPr id="20" name="Прямая соединительная линия 19"/>
          <p:cNvCxnSpPr>
            <a:stCxn id="15" idx="2"/>
            <a:endCxn id="14" idx="0"/>
          </p:cNvCxnSpPr>
          <p:nvPr/>
        </p:nvCxnSpPr>
        <p:spPr>
          <a:xfrm>
            <a:off x="9680716" y="1873544"/>
            <a:ext cx="0" cy="22832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8096716" y="2969621"/>
            <a:ext cx="3168000" cy="648000"/>
          </a:xfrm>
          <a:prstGeom prst="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dirty="0" smtClean="0"/>
              <a:t>психогимнастика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8096716" y="3839914"/>
            <a:ext cx="3168000" cy="648000"/>
          </a:xfrm>
          <a:prstGeom prst="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dirty="0"/>
              <a:t>элементы тренинга 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096716" y="4722015"/>
            <a:ext cx="3168000" cy="923330"/>
          </a:xfrm>
          <a:prstGeom prst="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dirty="0" smtClean="0"/>
              <a:t>возможность искать </a:t>
            </a:r>
            <a:r>
              <a:rPr lang="ru-RU" dirty="0"/>
              <a:t>выход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из </a:t>
            </a:r>
            <a:r>
              <a:rPr lang="ru-RU" dirty="0"/>
              <a:t>различных проблемных ситуаций</a:t>
            </a:r>
          </a:p>
        </p:txBody>
      </p:sp>
      <p:pic>
        <p:nvPicPr>
          <p:cNvPr id="17" name="Picture 3" descr="E:\++++05 05 РАБОЧИЙ СТОЛ\ПРЕЗЕНТАЦИИ МИНСК\РАЗВИТИЕ РЕЧИ\images (2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2070" y="2187575"/>
            <a:ext cx="1598782" cy="1230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C:\Users\Таня\Desktop\СЕНТЯБРЬ\Компетентностный подход\devices-with-documents-on-the-screens_1223-2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5446" y="3959971"/>
            <a:ext cx="2218727" cy="2218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9816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1" grpId="0" animBg="1"/>
      <p:bldP spid="22" grpId="0" animBg="1"/>
      <p:bldP spid="14" grpId="0" animBg="1"/>
      <p:bldP spid="15" grpId="0" animBg="1"/>
      <p:bldP spid="26" grpId="0" animBg="1"/>
      <p:bldP spid="27" grpId="0" animBg="1"/>
      <p:bldP spid="2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Овал 33"/>
          <p:cNvSpPr/>
          <p:nvPr/>
        </p:nvSpPr>
        <p:spPr>
          <a:xfrm>
            <a:off x="2671511" y="1949955"/>
            <a:ext cx="1956131" cy="1947516"/>
          </a:xfrm>
          <a:prstGeom prst="ellipse">
            <a:avLst/>
          </a:prstGeom>
          <a:solidFill>
            <a:schemeClr val="bg1"/>
          </a:solidFill>
          <a:ln w="19050">
            <a:solidFill>
              <a:srgbClr val="7030A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2425576" y="4117924"/>
            <a:ext cx="2448000" cy="648000"/>
          </a:xfrm>
          <a:prstGeom prst="roundRect">
            <a:avLst/>
          </a:prstGeom>
          <a:ln w="19050"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 smtClean="0"/>
              <a:t>УЧЕБНО-ВОСПИТАТЕЛЬНЫЙ ПРОЦЕСС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99781" y="1810510"/>
            <a:ext cx="3168000" cy="756000"/>
          </a:xfrm>
          <a:prstGeom prst="rect">
            <a:avLst/>
          </a:prstGeom>
          <a:ln w="19050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600" b="1" dirty="0" smtClean="0"/>
              <a:t>ЛИЧНО-ГУМАНИСТИЧЕСКИЙ ПОДХОД </a:t>
            </a:r>
            <a:endParaRPr lang="ru-RU" sz="16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199780" y="4459082"/>
            <a:ext cx="3168000" cy="707886"/>
          </a:xfrm>
          <a:prstGeom prst="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sz="2000" dirty="0"/>
              <a:t>тесные контакты по линии </a:t>
            </a:r>
            <a:r>
              <a:rPr lang="ru-RU" sz="2000" dirty="0" smtClean="0"/>
              <a:t>педагог - обучающийся</a:t>
            </a:r>
            <a:endParaRPr lang="ru-RU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6199779" y="3472624"/>
            <a:ext cx="3168000" cy="756000"/>
          </a:xfrm>
          <a:prstGeom prst="rect">
            <a:avLst/>
          </a:prstGeom>
          <a:ln w="19050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600" b="1" dirty="0" smtClean="0"/>
              <a:t>БИПАРНЫЙ</a:t>
            </a:r>
            <a:br>
              <a:rPr lang="ru-RU" sz="1600" b="1" dirty="0" smtClean="0"/>
            </a:br>
            <a:r>
              <a:rPr lang="ru-RU" sz="1600" b="1" dirty="0" smtClean="0"/>
              <a:t>ПОДХОД </a:t>
            </a:r>
            <a:endParaRPr lang="ru-RU" sz="1600" b="1" dirty="0"/>
          </a:p>
        </p:txBody>
      </p:sp>
      <p:cxnSp>
        <p:nvCxnSpPr>
          <p:cNvPr id="20" name="Прямая соединительная линия 19"/>
          <p:cNvCxnSpPr>
            <a:stCxn id="15" idx="2"/>
            <a:endCxn id="14" idx="0"/>
          </p:cNvCxnSpPr>
          <p:nvPr/>
        </p:nvCxnSpPr>
        <p:spPr>
          <a:xfrm>
            <a:off x="7783779" y="4228624"/>
            <a:ext cx="1" cy="23045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Стрелка вправо 25"/>
          <p:cNvSpPr/>
          <p:nvPr/>
        </p:nvSpPr>
        <p:spPr>
          <a:xfrm flipV="1">
            <a:off x="5226560" y="2087637"/>
            <a:ext cx="580565" cy="467473"/>
          </a:xfrm>
          <a:prstGeom prst="rightArrow">
            <a:avLst/>
          </a:prstGeom>
          <a:ln w="19050"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Стрелка вправо 26"/>
          <p:cNvSpPr/>
          <p:nvPr/>
        </p:nvSpPr>
        <p:spPr>
          <a:xfrm flipV="1">
            <a:off x="5226560" y="3531275"/>
            <a:ext cx="580565" cy="467473"/>
          </a:xfrm>
          <a:prstGeom prst="rightArrow">
            <a:avLst/>
          </a:prstGeom>
          <a:ln w="19050"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8" name="Picture 3" descr="E:\++++05 05 РАБОЧИЙ СТОЛ\ПРЕЗЕНТАЦИИ МИНСК\РАЗВИТИЕ РЕЧИ\images (2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8005" y="2321373"/>
            <a:ext cx="1598782" cy="1230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7465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14" grpId="0" animBg="1"/>
      <p:bldP spid="15" grpId="0" animBg="1"/>
      <p:bldP spid="26" grpId="0" animBg="1"/>
      <p:bldP spid="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5011551" y="2639967"/>
            <a:ext cx="6507159" cy="34778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/>
              <a:t>осуществлять качественную психолого-практическую подготовку педагога; </a:t>
            </a:r>
            <a:endParaRPr lang="ru-RU" sz="2000" dirty="0"/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/>
              <a:t>иметь полные </a:t>
            </a:r>
            <a:r>
              <a:rPr lang="ru-RU" sz="2000" dirty="0"/>
              <a:t>представления о познавательных возможностях </a:t>
            </a:r>
            <a:r>
              <a:rPr lang="ru-RU" sz="2000" dirty="0" smtClean="0"/>
              <a:t>каждого обучающегося;</a:t>
            </a:r>
            <a:endParaRPr lang="ru-RU" sz="2000" dirty="0"/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/>
              <a:t>уметь чувствовать </a:t>
            </a:r>
            <a:r>
              <a:rPr lang="ru-RU" sz="2000" dirty="0"/>
              <a:t>психофизические ресурсы </a:t>
            </a:r>
            <a:r>
              <a:rPr lang="ru-RU" sz="2000" dirty="0" smtClean="0"/>
              <a:t>обучающегося с </a:t>
            </a:r>
            <a:r>
              <a:rPr lang="ru-RU" sz="2000" dirty="0"/>
              <a:t>определенной </a:t>
            </a:r>
            <a:r>
              <a:rPr lang="ru-RU" sz="2000" dirty="0" smtClean="0"/>
              <a:t>патологией:</a:t>
            </a:r>
          </a:p>
          <a:p>
            <a:pPr marL="342900" indent="-342900">
              <a:buFontTx/>
              <a:buChar char="-"/>
            </a:pPr>
            <a:r>
              <a:rPr lang="ru-RU" sz="2000" dirty="0" smtClean="0"/>
              <a:t>нарушения моторики; </a:t>
            </a:r>
          </a:p>
          <a:p>
            <a:pPr marL="342900" indent="-342900">
              <a:buFontTx/>
              <a:buChar char="-"/>
            </a:pPr>
            <a:r>
              <a:rPr lang="ru-RU" sz="2000" dirty="0"/>
              <a:t>нарушения </a:t>
            </a:r>
            <a:r>
              <a:rPr lang="ru-RU" sz="2000" dirty="0" smtClean="0"/>
              <a:t>речи;</a:t>
            </a:r>
          </a:p>
          <a:p>
            <a:pPr marL="342900" indent="-342900">
              <a:buFontTx/>
              <a:buChar char="-"/>
            </a:pPr>
            <a:r>
              <a:rPr lang="ru-RU" sz="2000" dirty="0"/>
              <a:t>нарушения </a:t>
            </a:r>
            <a:r>
              <a:rPr lang="ru-RU" sz="2000" dirty="0" smtClean="0"/>
              <a:t>зрения; </a:t>
            </a:r>
            <a:endParaRPr lang="ru-RU" sz="2000" dirty="0"/>
          </a:p>
          <a:p>
            <a:pPr marL="342900" indent="-342900">
              <a:buFontTx/>
              <a:buChar char="-"/>
            </a:pPr>
            <a:r>
              <a:rPr lang="ru-RU" sz="2000" dirty="0"/>
              <a:t>нарушения </a:t>
            </a:r>
            <a:r>
              <a:rPr lang="ru-RU" sz="2000" dirty="0" smtClean="0"/>
              <a:t>слуха;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/>
              <a:t> видеть личность в обучающемся.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893904" y="1309376"/>
            <a:ext cx="10404192" cy="61555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7030A0"/>
                </a:solidFill>
              </a:rPr>
              <a:t>Рекомендации педагогу при обучении детей с ОВЗ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pic>
        <p:nvPicPr>
          <p:cNvPr id="10" name="Picture 7" descr="C:\Users\Таня\Desktop\НОЯБРЬ\Психолого-педагогическое сопровождение детей с ОВЗ\60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2452" y="3184503"/>
            <a:ext cx="2887086" cy="2362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Users\Таня\Desktop\НОЯБРЬ\Гендерная компетенстность педагога - в работе\cute-charity-labels-set_23-2147557552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CFF"/>
              </a:clrFrom>
              <a:clrTo>
                <a:srgbClr val="FFFC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15" t="19347" r="16747" b="52154"/>
          <a:stretch/>
        </p:blipFill>
        <p:spPr bwMode="auto">
          <a:xfrm>
            <a:off x="10100199" y="5057374"/>
            <a:ext cx="1091822" cy="1142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5419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5363570" y="2708207"/>
            <a:ext cx="6155140" cy="13234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/>
              <a:t>создать </a:t>
            </a:r>
            <a:r>
              <a:rPr lang="ru-RU" sz="2000" dirty="0"/>
              <a:t>оптимальные условия для реализации возможностей для каждого </a:t>
            </a:r>
            <a:r>
              <a:rPr lang="ru-RU" sz="2000" dirty="0" smtClean="0"/>
              <a:t>ребенка;</a:t>
            </a:r>
          </a:p>
          <a:p>
            <a:r>
              <a:rPr lang="ru-RU" sz="2000" dirty="0" smtClean="0"/>
              <a:t>не </a:t>
            </a:r>
            <a:r>
              <a:rPr lang="ru-RU" sz="2000" dirty="0"/>
              <a:t>допустить формирование личности с комплексом неудачника.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93904" y="1309376"/>
            <a:ext cx="10404192" cy="61555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>
                <a:solidFill>
                  <a:srgbClr val="7030A0"/>
                </a:solidFill>
              </a:rPr>
              <a:t>Рекомендации педагогу при обучении детей с ОВЗ</a:t>
            </a:r>
            <a:endParaRPr lang="ru-RU" sz="1000" b="1" dirty="0">
              <a:solidFill>
                <a:srgbClr val="7030A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843039" y="4644831"/>
            <a:ext cx="434285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/>
              <a:t>обеспечение успешной интеграции </a:t>
            </a:r>
            <a:endParaRPr lang="ru-RU" sz="2000" b="1" dirty="0" smtClean="0"/>
          </a:p>
          <a:p>
            <a:pPr algn="ctr"/>
            <a:r>
              <a:rPr lang="ru-RU" sz="2000" b="1" dirty="0" smtClean="0"/>
              <a:t>ребенка </a:t>
            </a:r>
            <a:r>
              <a:rPr lang="ru-RU" sz="2000" b="1" dirty="0"/>
              <a:t>в социум</a:t>
            </a:r>
          </a:p>
        </p:txBody>
      </p:sp>
      <p:sp>
        <p:nvSpPr>
          <p:cNvPr id="7" name="Стрелка вправо 6"/>
          <p:cNvSpPr/>
          <p:nvPr/>
        </p:nvSpPr>
        <p:spPr>
          <a:xfrm rot="5400000" flipV="1">
            <a:off x="7830165" y="4184700"/>
            <a:ext cx="368604" cy="296801"/>
          </a:xfrm>
          <a:prstGeom prst="rightArrow">
            <a:avLst/>
          </a:prstGeom>
          <a:ln w="19050"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" name="Picture 7" descr="C:\Users\Таня\Desktop\НОЯБРЬ\Психолого-педагогическое сопровождение детей с ОВЗ\60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2452" y="3184503"/>
            <a:ext cx="2887086" cy="2362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Users\Таня\Desktop\НОЯБРЬ\Гендерная компетенстность педагога - в работе\cute-charity-labels-set_23-2147557552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CFF"/>
              </a:clrFrom>
              <a:clrTo>
                <a:srgbClr val="FFFC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15" t="19347" r="16747" b="52154"/>
          <a:stretch/>
        </p:blipFill>
        <p:spPr bwMode="auto">
          <a:xfrm>
            <a:off x="10100199" y="5057374"/>
            <a:ext cx="1091822" cy="1142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69" name="Picture 1" descr="C:\Users\Таня\Desktop\НОЯБРЬ\Принципы педагогического взаимодействия\healthcare-and-pharmacy-icons_15713-5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89" t="14074" r="17452" b="62680"/>
          <a:stretch/>
        </p:blipFill>
        <p:spPr bwMode="auto">
          <a:xfrm>
            <a:off x="4926841" y="2865311"/>
            <a:ext cx="436729" cy="425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" descr="C:\Users\Таня\Desktop\НОЯБРЬ\Принципы педагогического взаимодействия\healthcare-and-pharmacy-icons_15713-5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89" t="14074" r="17452" b="62680"/>
          <a:stretch/>
        </p:blipFill>
        <p:spPr bwMode="auto">
          <a:xfrm>
            <a:off x="4915468" y="3466496"/>
            <a:ext cx="436729" cy="425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6859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2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6880773" y="5231118"/>
            <a:ext cx="2376000" cy="540000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/>
              <a:t>РОДИТЕЛИ ОБУЧАЮЩЕГОСЯ</a:t>
            </a:r>
            <a:endParaRPr lang="ru-RU" sz="16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880771" y="3637752"/>
            <a:ext cx="2376000" cy="540000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1600" b="1" dirty="0" smtClean="0"/>
              <a:t>ПСИХОЛОГ</a:t>
            </a:r>
            <a:endParaRPr lang="ru-RU" sz="16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80773" y="4431249"/>
            <a:ext cx="2376000" cy="540000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1600" b="1" dirty="0" smtClean="0"/>
              <a:t>ДЕФЕКТОЛОГ</a:t>
            </a:r>
            <a:endParaRPr lang="ru-RU" sz="16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880771" y="2835716"/>
            <a:ext cx="2376000" cy="540000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1600" b="1" dirty="0" smtClean="0"/>
              <a:t>ПЕДАГОГ</a:t>
            </a:r>
            <a:endParaRPr lang="ru-RU" sz="1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893904" y="1262078"/>
            <a:ext cx="10404192" cy="61555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7030A0"/>
                </a:solidFill>
              </a:rPr>
              <a:t>Обучение детей с ОВЗ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2348257" y="2868844"/>
            <a:ext cx="2672690" cy="2695904"/>
            <a:chOff x="1608083" y="2910394"/>
            <a:chExt cx="2672690" cy="2695904"/>
          </a:xfrm>
        </p:grpSpPr>
        <p:pic>
          <p:nvPicPr>
            <p:cNvPr id="18" name="Picture 3" descr="C:\Users\Таня\Desktop\НОЯБРЬ\Психолого-педагогическое сопровождение детей с ОВЗ\consulting-specialist-slide-template-business-data-graph-chart_1262-12910.jpg"/>
            <p:cNvPicPr>
              <a:picLocks noChangeAspect="1" noChangeArrowheads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5" t="21891" r="28191" b="20229"/>
            <a:stretch/>
          </p:blipFill>
          <p:spPr bwMode="auto">
            <a:xfrm>
              <a:off x="1608083" y="2910394"/>
              <a:ext cx="2672690" cy="26959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Овал 18"/>
            <p:cNvSpPr/>
            <p:nvPr/>
          </p:nvSpPr>
          <p:spPr>
            <a:xfrm>
              <a:off x="2052718" y="3367594"/>
              <a:ext cx="1783420" cy="17834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0" name="Picture 5" descr="C:\Users\Таня\Desktop\НОЯБРЬ\Принципы педагогического взаимодействия\collection-head-care-logo-head-intelligence-logo-designs-concept_8156-218.jpg"/>
            <p:cNvPicPr>
              <a:picLocks noChangeAspect="1" noChangeArrowheads="1"/>
            </p:cNvPicPr>
            <p:nvPr/>
          </p:nvPicPr>
          <p:blipFill rotWithShape="1">
            <a:blip r:embed="rId3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36" t="12703" r="55728" b="64637"/>
            <a:stretch/>
          </p:blipFill>
          <p:spPr bwMode="auto">
            <a:xfrm>
              <a:off x="2311780" y="3513115"/>
              <a:ext cx="1319888" cy="13511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5603" name="Picture 3" descr="C:\Users\Таня\Desktop\НОЯБРЬ\Принципы педагогического взаимодействия\arrow-icons-collection_1063-3.jpg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69" t="50000" r="9259" b="31926"/>
          <a:stretch/>
        </p:blipFill>
        <p:spPr bwMode="auto">
          <a:xfrm>
            <a:off x="8591096" y="3255668"/>
            <a:ext cx="520889" cy="538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C:\Users\Таня\Desktop\НОЯБРЬ\Принципы педагогического взаимодействия\arrow-icons-collection_1063-3.jpg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69" t="50000" r="9259" b="31926"/>
          <a:stretch/>
        </p:blipFill>
        <p:spPr bwMode="auto">
          <a:xfrm>
            <a:off x="8616116" y="4057740"/>
            <a:ext cx="520889" cy="538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C:\Users\Таня\Desktop\НОЯБРЬ\Принципы педагогического взаимодействия\arrow-icons-collection_1063-3.jpg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69" t="50000" r="9259" b="31926"/>
          <a:stretch/>
        </p:blipFill>
        <p:spPr bwMode="auto">
          <a:xfrm>
            <a:off x="8616116" y="4852515"/>
            <a:ext cx="520889" cy="538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3" name="Группа 22"/>
          <p:cNvGrpSpPr/>
          <p:nvPr/>
        </p:nvGrpSpPr>
        <p:grpSpPr>
          <a:xfrm>
            <a:off x="5906766" y="2835716"/>
            <a:ext cx="659698" cy="540000"/>
            <a:chOff x="5289835" y="3320421"/>
            <a:chExt cx="659698" cy="540000"/>
          </a:xfrm>
        </p:grpSpPr>
        <p:sp>
          <p:nvSpPr>
            <p:cNvPr id="24" name="Прямоугольник 23"/>
            <p:cNvSpPr/>
            <p:nvPr/>
          </p:nvSpPr>
          <p:spPr>
            <a:xfrm>
              <a:off x="5289835" y="3320421"/>
              <a:ext cx="659698" cy="540000"/>
            </a:xfrm>
            <a:prstGeom prst="rect">
              <a:avLst/>
            </a:prstGeom>
            <a:ln w="19050">
              <a:solidFill>
                <a:srgbClr val="7030A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anchor="ctr">
              <a:spAutoFit/>
            </a:bodyPr>
            <a:lstStyle/>
            <a:p>
              <a:pPr lvl="0" algn="ctr"/>
              <a:endParaRPr lang="ru-RU" sz="2000" dirty="0"/>
            </a:p>
          </p:txBody>
        </p:sp>
        <p:pic>
          <p:nvPicPr>
            <p:cNvPr id="25" name="Picture 2" descr="C:\Users\Таня\Desktop\НОЯБРЬ\Психолого-педагогическое сопровождение детей с ОВЗ\abstract-people-and-family-logo-collection-people-icons-health-logo-template-care-symbol_65959-11.jpg"/>
            <p:cNvPicPr>
              <a:picLocks noChangeAspect="1" noChangeArrowheads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666" t="4609" r="29314" b="79372"/>
            <a:stretch/>
          </p:blipFill>
          <p:spPr bwMode="auto">
            <a:xfrm>
              <a:off x="5350137" y="3364156"/>
              <a:ext cx="509067" cy="4525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6" name="Группа 25"/>
          <p:cNvGrpSpPr/>
          <p:nvPr/>
        </p:nvGrpSpPr>
        <p:grpSpPr>
          <a:xfrm>
            <a:off x="5891751" y="3619707"/>
            <a:ext cx="659698" cy="540000"/>
            <a:chOff x="5289835" y="3989546"/>
            <a:chExt cx="659698" cy="540000"/>
          </a:xfrm>
        </p:grpSpPr>
        <p:sp>
          <p:nvSpPr>
            <p:cNvPr id="27" name="Прямоугольник 26"/>
            <p:cNvSpPr/>
            <p:nvPr/>
          </p:nvSpPr>
          <p:spPr>
            <a:xfrm>
              <a:off x="5289835" y="3989546"/>
              <a:ext cx="659698" cy="540000"/>
            </a:xfrm>
            <a:prstGeom prst="rect">
              <a:avLst/>
            </a:prstGeom>
            <a:ln w="19050">
              <a:solidFill>
                <a:srgbClr val="7030A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anchor="ctr">
              <a:spAutoFit/>
            </a:bodyPr>
            <a:lstStyle/>
            <a:p>
              <a:pPr lvl="0" algn="ctr"/>
              <a:endParaRPr lang="ru-RU" sz="2000" dirty="0"/>
            </a:p>
          </p:txBody>
        </p:sp>
        <p:pic>
          <p:nvPicPr>
            <p:cNvPr id="28" name="Picture 2" descr="C:\Users\Таня\Desktop\НОЯБРЬ\Психолого-педагогическое сопровождение детей с ОВЗ\abstract-people-and-family-logo-collection-people-icons-health-logo-template-care-symbol_65959-11.jpg"/>
            <p:cNvPicPr>
              <a:picLocks noChangeAspect="1" noChangeArrowheads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64" t="5263" r="76316" b="79434"/>
            <a:stretch/>
          </p:blipFill>
          <p:spPr bwMode="auto">
            <a:xfrm>
              <a:off x="5350137" y="4043381"/>
              <a:ext cx="509067" cy="4323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9" name="Группа 28"/>
          <p:cNvGrpSpPr/>
          <p:nvPr/>
        </p:nvGrpSpPr>
        <p:grpSpPr>
          <a:xfrm>
            <a:off x="5909448" y="4397101"/>
            <a:ext cx="659698" cy="574148"/>
            <a:chOff x="5289835" y="4643157"/>
            <a:chExt cx="659698" cy="574148"/>
          </a:xfrm>
        </p:grpSpPr>
        <p:sp>
          <p:nvSpPr>
            <p:cNvPr id="30" name="Прямоугольник 29"/>
            <p:cNvSpPr/>
            <p:nvPr/>
          </p:nvSpPr>
          <p:spPr>
            <a:xfrm>
              <a:off x="5289835" y="4677305"/>
              <a:ext cx="659698" cy="540000"/>
            </a:xfrm>
            <a:prstGeom prst="rect">
              <a:avLst/>
            </a:prstGeom>
            <a:ln w="19050">
              <a:solidFill>
                <a:srgbClr val="7030A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anchor="ctr">
              <a:spAutoFit/>
            </a:bodyPr>
            <a:lstStyle/>
            <a:p>
              <a:pPr lvl="0" algn="ctr"/>
              <a:endParaRPr lang="ru-RU" sz="2000" dirty="0"/>
            </a:p>
          </p:txBody>
        </p:sp>
        <p:pic>
          <p:nvPicPr>
            <p:cNvPr id="31" name="Picture 2" descr="C:\Users\Таня\Desktop\НОЯБРЬ\Психолого-педагогическое сопровождение детей с ОВЗ\abstract-people-and-family-logo-collection-people-icons-health-logo-template-care-symbol_65959-11.jpg"/>
            <p:cNvPicPr>
              <a:picLocks noChangeAspect="1" noChangeArrowheads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51" t="47997" r="76129" b="33692"/>
            <a:stretch/>
          </p:blipFill>
          <p:spPr bwMode="auto">
            <a:xfrm>
              <a:off x="5367833" y="4643157"/>
              <a:ext cx="509067" cy="517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2" name="Группа 31"/>
          <p:cNvGrpSpPr/>
          <p:nvPr/>
        </p:nvGrpSpPr>
        <p:grpSpPr>
          <a:xfrm>
            <a:off x="5909427" y="5248603"/>
            <a:ext cx="659698" cy="540000"/>
            <a:chOff x="5292496" y="5431361"/>
            <a:chExt cx="659698" cy="540000"/>
          </a:xfrm>
        </p:grpSpPr>
        <p:sp>
          <p:nvSpPr>
            <p:cNvPr id="33" name="Прямоугольник 32"/>
            <p:cNvSpPr/>
            <p:nvPr/>
          </p:nvSpPr>
          <p:spPr>
            <a:xfrm>
              <a:off x="5292496" y="5431361"/>
              <a:ext cx="659698" cy="540000"/>
            </a:xfrm>
            <a:prstGeom prst="rect">
              <a:avLst/>
            </a:prstGeom>
            <a:ln w="19050">
              <a:solidFill>
                <a:srgbClr val="7030A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anchor="ctr">
              <a:spAutoFit/>
            </a:bodyPr>
            <a:lstStyle/>
            <a:p>
              <a:pPr lvl="0" algn="ctr"/>
              <a:endParaRPr lang="ru-RU" sz="2000" dirty="0"/>
            </a:p>
          </p:txBody>
        </p:sp>
        <p:pic>
          <p:nvPicPr>
            <p:cNvPr id="34" name="Picture 2" descr="C:\Users\Таня\Desktop\НОЯБРЬ\Психолого-педагогическое сопровождение детей с ОВЗ\abstract-people-and-family-logo-collection-people-icons-health-logo-template-care-symbol_65959-11.jpg"/>
            <p:cNvPicPr>
              <a:picLocks noChangeAspect="1" noChangeArrowheads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03" t="28312" r="77277" b="55667"/>
            <a:stretch/>
          </p:blipFill>
          <p:spPr bwMode="auto">
            <a:xfrm>
              <a:off x="5350136" y="5470059"/>
              <a:ext cx="509067" cy="4526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89545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3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3" grpId="0" animBg="1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Users\Таня\Desktop\НОЯБРЬ\Принципы педагогического взаимодействия\dfvfd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123" y="2139423"/>
            <a:ext cx="4279771" cy="2568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5459107" y="3292415"/>
            <a:ext cx="5828445" cy="25853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dirty="0"/>
              <a:t>явно </a:t>
            </a:r>
            <a:r>
              <a:rPr lang="ru-RU" dirty="0" smtClean="0"/>
              <a:t>выраженное отставание в развитии;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нарушения </a:t>
            </a:r>
            <a:r>
              <a:rPr lang="ru-RU" dirty="0"/>
              <a:t>динамики нервных </a:t>
            </a:r>
            <a:r>
              <a:rPr lang="ru-RU" dirty="0" smtClean="0"/>
              <a:t>процессов</a:t>
            </a:r>
            <a:r>
              <a:rPr lang="ru-RU" dirty="0"/>
              <a:t>;</a:t>
            </a:r>
            <a:endParaRPr lang="ru-RU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проблемы </a:t>
            </a:r>
            <a:r>
              <a:rPr lang="ru-RU" dirty="0"/>
              <a:t>в развитии эмоционально-волевой </a:t>
            </a:r>
            <a:r>
              <a:rPr lang="ru-RU" dirty="0" smtClean="0"/>
              <a:t>сферы;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недоразвитие личности;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быстрая потеря </a:t>
            </a:r>
            <a:r>
              <a:rPr lang="ru-RU" dirty="0"/>
              <a:t>интереса к осуществляемой </a:t>
            </a:r>
            <a:r>
              <a:rPr lang="ru-RU" dirty="0" smtClean="0"/>
              <a:t>деятельности;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низкая способность </a:t>
            </a:r>
            <a:r>
              <a:rPr lang="ru-RU" dirty="0"/>
              <a:t>делать </a:t>
            </a:r>
            <a:r>
              <a:rPr lang="ru-RU" dirty="0" smtClean="0"/>
              <a:t>обобщения;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неспособность </a:t>
            </a:r>
            <a:r>
              <a:rPr lang="ru-RU" dirty="0"/>
              <a:t>запоминать информацию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 первого </a:t>
            </a:r>
            <a:r>
              <a:rPr lang="ru-RU" dirty="0"/>
              <a:t>раза.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08192" y="1294489"/>
            <a:ext cx="10404192" cy="61555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>
                <a:solidFill>
                  <a:srgbClr val="7030A0"/>
                </a:solidFill>
              </a:rPr>
              <a:t>Особенности учебно-воспитательной работы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58938" y="2999720"/>
            <a:ext cx="3171657" cy="646331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b="1" dirty="0"/>
              <a:t>Дети с умственной отсталостью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772362" y="2681459"/>
            <a:ext cx="2726208" cy="468000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1600" b="1" dirty="0" smtClean="0"/>
              <a:t>ОСОБЕННОСТИ ДЕТЕЙ</a:t>
            </a:r>
            <a:endParaRPr lang="ru-RU" sz="1600" b="1" dirty="0"/>
          </a:p>
        </p:txBody>
      </p:sp>
      <p:pic>
        <p:nvPicPr>
          <p:cNvPr id="14" name="Picture 2" descr="C:\Users\Таня\Desktop\НОЯБРЬ\Принципы педагогического взаимодействия\shdfks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375" y="3843926"/>
            <a:ext cx="2352445" cy="2352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E:\++++05 05 РАБОЧИЙ СТОЛ\ПРЕЗЕНТАЦИИ МИНСК\Полушария\brain-logo-template_15146-23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2829" y="5043027"/>
            <a:ext cx="1351418" cy="1351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4790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C:\Users\Таня\Desktop\НОЯБРЬ\Принципы педагогического взаимодействия\dfvfd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123" y="2139423"/>
            <a:ext cx="4279771" cy="2568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5459107" y="3543493"/>
            <a:ext cx="5828445" cy="7078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sz="2000" dirty="0" smtClean="0"/>
              <a:t>давать </a:t>
            </a:r>
            <a:r>
              <a:rPr lang="ru-RU" sz="2000" dirty="0"/>
              <a:t>максимально легкие </a:t>
            </a:r>
            <a:r>
              <a:rPr lang="ru-RU" sz="2000" dirty="0" smtClean="0"/>
              <a:t>задания;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000" dirty="0" smtClean="0"/>
              <a:t>ставить </a:t>
            </a:r>
            <a:r>
              <a:rPr lang="ru-RU" sz="2000" dirty="0"/>
              <a:t>положительные оценки.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08192" y="1294489"/>
            <a:ext cx="10404192" cy="61555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>
                <a:solidFill>
                  <a:srgbClr val="7030A0"/>
                </a:solidFill>
              </a:rPr>
              <a:t>Особенности учебно-воспитательной работы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58938" y="2999720"/>
            <a:ext cx="3171657" cy="646331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b="1" dirty="0"/>
              <a:t>Дети с умственной отсталостью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772362" y="2670149"/>
            <a:ext cx="2726208" cy="584775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1600" b="1" dirty="0" smtClean="0"/>
              <a:t>РЕКОМЕНДАЦИИ ПЕДАГОГАМ</a:t>
            </a:r>
            <a:endParaRPr lang="ru-RU" sz="1600" b="1" dirty="0"/>
          </a:p>
        </p:txBody>
      </p:sp>
      <p:sp>
        <p:nvSpPr>
          <p:cNvPr id="13" name="Стрелка вправо 12"/>
          <p:cNvSpPr/>
          <p:nvPr/>
        </p:nvSpPr>
        <p:spPr>
          <a:xfrm rot="5400000" flipV="1">
            <a:off x="8189026" y="4373685"/>
            <a:ext cx="368604" cy="296801"/>
          </a:xfrm>
          <a:prstGeom prst="rightArrow">
            <a:avLst/>
          </a:prstGeom>
          <a:ln w="19050"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452599" y="4836443"/>
            <a:ext cx="5828445" cy="7078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обеспечение </a:t>
            </a:r>
            <a:r>
              <a:rPr lang="ru-RU" sz="2000" b="1" dirty="0"/>
              <a:t>заинтересованности </a:t>
            </a:r>
            <a:r>
              <a:rPr lang="ru-RU" sz="2000" b="1" dirty="0" smtClean="0"/>
              <a:t>детей </a:t>
            </a:r>
            <a:br>
              <a:rPr lang="ru-RU" sz="2000" b="1" dirty="0" smtClean="0"/>
            </a:br>
            <a:r>
              <a:rPr lang="ru-RU" sz="2000" b="1" dirty="0" smtClean="0"/>
              <a:t>в </a:t>
            </a:r>
            <a:r>
              <a:rPr lang="ru-RU" sz="2000" b="1" dirty="0"/>
              <a:t>обучении </a:t>
            </a:r>
          </a:p>
        </p:txBody>
      </p:sp>
      <p:pic>
        <p:nvPicPr>
          <p:cNvPr id="15" name="Picture 2" descr="C:\Users\Таня\Desktop\НОЯБРЬ\Принципы педагогического взаимодействия\shdfks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375" y="3843926"/>
            <a:ext cx="2352445" cy="2352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E:\++++05 05 РАБОЧИЙ СТОЛ\ПРЕЗЕНТАЦИИ МИНСК\Полушария\brain-logo-template_15146-23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2829" y="5083971"/>
            <a:ext cx="1351418" cy="1351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556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Users\Таня\Desktop\НОЯБРЬ\Принципы педагогического взаимодействия\dfvfd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123" y="2139423"/>
            <a:ext cx="4279771" cy="2568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5459107" y="3529845"/>
            <a:ext cx="5828445" cy="23083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/>
              <a:t>Специальная программа </a:t>
            </a:r>
            <a:r>
              <a:rPr lang="ru-RU" b="1" dirty="0"/>
              <a:t>вспомогательной </a:t>
            </a:r>
            <a:r>
              <a:rPr lang="ru-RU" b="1" dirty="0" smtClean="0"/>
              <a:t>школы: </a:t>
            </a:r>
          </a:p>
          <a:p>
            <a:r>
              <a:rPr lang="ru-RU" dirty="0" smtClean="0"/>
              <a:t>не </a:t>
            </a:r>
            <a:r>
              <a:rPr lang="ru-RU" dirty="0"/>
              <a:t>предполагает обучение </a:t>
            </a:r>
            <a:r>
              <a:rPr lang="ru-RU" dirty="0" smtClean="0"/>
              <a:t>иностранному </a:t>
            </a:r>
            <a:r>
              <a:rPr lang="ru-RU" dirty="0"/>
              <a:t>языку, черчению, Всемирной истории, астрономии. </a:t>
            </a:r>
            <a:endParaRPr lang="ru-RU" dirty="0" smtClean="0"/>
          </a:p>
          <a:p>
            <a:endParaRPr lang="ru-RU" dirty="0"/>
          </a:p>
          <a:p>
            <a:r>
              <a:rPr lang="ru-RU" b="1" dirty="0"/>
              <a:t>З</a:t>
            </a:r>
            <a:r>
              <a:rPr lang="ru-RU" b="1" dirty="0" smtClean="0"/>
              <a:t>начительное </a:t>
            </a:r>
            <a:r>
              <a:rPr lang="ru-RU" b="1" dirty="0"/>
              <a:t>количество коррекционных и поддерживающих </a:t>
            </a:r>
            <a:r>
              <a:rPr lang="ru-RU" b="1" dirty="0" smtClean="0"/>
              <a:t>занятий:</a:t>
            </a:r>
          </a:p>
          <a:p>
            <a:r>
              <a:rPr lang="ru-RU" dirty="0" smtClean="0"/>
              <a:t>оптимальный </a:t>
            </a:r>
            <a:r>
              <a:rPr lang="ru-RU" dirty="0"/>
              <a:t>сензитивный период для </a:t>
            </a:r>
            <a:r>
              <a:rPr lang="ru-RU" dirty="0" smtClean="0"/>
              <a:t>детей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1-3 </a:t>
            </a:r>
            <a:r>
              <a:rPr lang="ru-RU" dirty="0"/>
              <a:t>классы.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08192" y="1294489"/>
            <a:ext cx="10404192" cy="61555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>
                <a:solidFill>
                  <a:srgbClr val="7030A0"/>
                </a:solidFill>
              </a:rPr>
              <a:t>Особенности учебно-воспитательной работы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58938" y="2999720"/>
            <a:ext cx="3171657" cy="646331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b="1" dirty="0"/>
              <a:t>Дети с умственной отсталостью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772362" y="2765685"/>
            <a:ext cx="2726208" cy="584775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1600" b="1" dirty="0" smtClean="0"/>
              <a:t>ОРГАНИЗАЦИЯ ОБУЧЕНИЯ</a:t>
            </a:r>
            <a:endParaRPr lang="ru-RU" sz="1600" b="1" dirty="0"/>
          </a:p>
        </p:txBody>
      </p:sp>
      <p:pic>
        <p:nvPicPr>
          <p:cNvPr id="14" name="Picture 2" descr="C:\Users\Таня\Desktop\НОЯБРЬ\Принципы педагогического взаимодействия\shdfks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375" y="3843926"/>
            <a:ext cx="2352445" cy="2352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E:\++++05 05 РАБОЧИЙ СТОЛ\ПРЕЗЕНТАЦИИ МИНСК\Полушария\brain-logo-template_15146-23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2829" y="4947491"/>
            <a:ext cx="1351418" cy="1351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5823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C:\Users\Таня\Desktop\НОЯБРЬ\Принципы педагогического взаимодействия\dfvfd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123" y="2139423"/>
            <a:ext cx="4279771" cy="2568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5459107" y="3434309"/>
            <a:ext cx="5691114" cy="24929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/>
              <a:t>П</a:t>
            </a:r>
            <a:r>
              <a:rPr lang="ru-RU" b="1" dirty="0" smtClean="0"/>
              <a:t>риемы </a:t>
            </a:r>
            <a:r>
              <a:rPr lang="ru-RU" b="1" dirty="0"/>
              <a:t>и наглядные </a:t>
            </a:r>
            <a:r>
              <a:rPr lang="ru-RU" b="1" dirty="0" smtClean="0"/>
              <a:t>материалы: </a:t>
            </a:r>
          </a:p>
          <a:p>
            <a:r>
              <a:rPr lang="ru-RU" dirty="0" smtClean="0"/>
              <a:t>поддержание </a:t>
            </a:r>
            <a:r>
              <a:rPr lang="ru-RU" dirty="0"/>
              <a:t>работоспособности </a:t>
            </a:r>
            <a:r>
              <a:rPr lang="ru-RU" dirty="0" smtClean="0"/>
              <a:t>ребенка.</a:t>
            </a:r>
          </a:p>
          <a:p>
            <a:endParaRPr lang="ru-RU" sz="1000" dirty="0" smtClean="0"/>
          </a:p>
          <a:p>
            <a:r>
              <a:rPr lang="ru-RU" b="1" dirty="0"/>
              <a:t>Р</a:t>
            </a:r>
            <a:r>
              <a:rPr lang="ru-RU" b="1" dirty="0" smtClean="0"/>
              <a:t>ечевое сопровождение </a:t>
            </a:r>
            <a:r>
              <a:rPr lang="ru-RU" b="1" dirty="0"/>
              <a:t>выполняемых ребенком </a:t>
            </a:r>
            <a:r>
              <a:rPr lang="ru-RU" b="1" dirty="0" smtClean="0"/>
              <a:t>заданий.</a:t>
            </a:r>
          </a:p>
          <a:p>
            <a:endParaRPr lang="ru-RU" sz="1000" b="1" dirty="0" smtClean="0"/>
          </a:p>
          <a:p>
            <a:r>
              <a:rPr lang="ru-RU" b="1" dirty="0" smtClean="0"/>
              <a:t>Выделение </a:t>
            </a:r>
            <a:r>
              <a:rPr lang="ru-RU" b="1" dirty="0"/>
              <a:t>3-5 минут для индивидуальной работы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с обучающимся.</a:t>
            </a:r>
          </a:p>
          <a:p>
            <a:endParaRPr lang="ru-RU" sz="1000" b="1" dirty="0" smtClean="0"/>
          </a:p>
          <a:p>
            <a:r>
              <a:rPr lang="ru-RU" b="1" dirty="0" smtClean="0"/>
              <a:t>Занятия с психологом </a:t>
            </a:r>
            <a:r>
              <a:rPr lang="ru-RU" b="1" dirty="0"/>
              <a:t>и </a:t>
            </a:r>
            <a:r>
              <a:rPr lang="ru-RU" b="1" dirty="0" smtClean="0"/>
              <a:t>педагогом-дефектологом.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908192" y="1294489"/>
            <a:ext cx="10404192" cy="61555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>
                <a:solidFill>
                  <a:srgbClr val="7030A0"/>
                </a:solidFill>
              </a:rPr>
              <a:t>Особенности учебно-воспитательной работы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58938" y="2999720"/>
            <a:ext cx="3171657" cy="646331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b="1" dirty="0"/>
              <a:t>Дети с умственной отсталостью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772362" y="2697445"/>
            <a:ext cx="2726208" cy="584775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1600" b="1" dirty="0" smtClean="0"/>
              <a:t>ОРГАНИЗАЦИЯ ОБУЧЕНИЯ</a:t>
            </a:r>
            <a:endParaRPr lang="ru-RU" sz="1600" b="1" dirty="0"/>
          </a:p>
        </p:txBody>
      </p:sp>
      <p:pic>
        <p:nvPicPr>
          <p:cNvPr id="9" name="Picture 2" descr="C:\Users\Таня\Desktop\НОЯБРЬ\Принципы педагогического взаимодействия\shdfks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375" y="3843926"/>
            <a:ext cx="2352445" cy="2352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E:\++++05 05 РАБОЧИЙ СТОЛ\ПРЕЗЕНТАЦИИ МИНСК\Полушария\brain-logo-template_15146-23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2829" y="4947491"/>
            <a:ext cx="1351418" cy="1351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9435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4" descr="C:\Users\Таня\Desktop\НОЯБРЬ\Принципы педагогического взаимодействия\dgfdgfdcvsd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531" y="2124759"/>
            <a:ext cx="4324361" cy="2595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5459107" y="3434309"/>
            <a:ext cx="5828445" cy="25853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ru-RU" dirty="0" smtClean="0"/>
              <a:t>подбирать задания</a:t>
            </a:r>
            <a:r>
              <a:rPr lang="ru-RU" dirty="0"/>
              <a:t>, с которыми ребенок гарантированно справится, </a:t>
            </a:r>
            <a:r>
              <a:rPr lang="ru-RU" dirty="0" smtClean="0"/>
              <a:t>обязательно хвалить его для повышения уверенности </a:t>
            </a:r>
            <a:r>
              <a:rPr lang="ru-RU" dirty="0"/>
              <a:t>в собственных силах;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dirty="0" smtClean="0"/>
              <a:t>составлять визуальное расписание </a:t>
            </a:r>
            <a:r>
              <a:rPr lang="ru-RU" dirty="0"/>
              <a:t>на весь день. </a:t>
            </a:r>
            <a:r>
              <a:rPr lang="ru-RU" dirty="0" smtClean="0"/>
              <a:t>Дети </a:t>
            </a:r>
            <a:r>
              <a:rPr lang="ru-RU" dirty="0"/>
              <a:t>понимают смысл </a:t>
            </a:r>
            <a:r>
              <a:rPr lang="ru-RU" dirty="0" smtClean="0"/>
              <a:t>деятельности</a:t>
            </a:r>
            <a:r>
              <a:rPr lang="ru-RU" dirty="0"/>
              <a:t>, </a:t>
            </a:r>
            <a:r>
              <a:rPr lang="ru-RU" dirty="0" smtClean="0"/>
              <a:t>в </a:t>
            </a:r>
            <a:r>
              <a:rPr lang="ru-RU" dirty="0"/>
              <a:t>тех случаях, когда она четко запрограммирована;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dirty="0" smtClean="0"/>
              <a:t>использовать игры, направленные </a:t>
            </a:r>
            <a:r>
              <a:rPr lang="ru-RU" dirty="0"/>
              <a:t>на развитие зрительно-тактильного, тактильного,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кинестетического восприятия.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908192" y="1294489"/>
            <a:ext cx="10404192" cy="61555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>
                <a:solidFill>
                  <a:srgbClr val="7030A0"/>
                </a:solidFill>
              </a:rPr>
              <a:t>Особенности учебно-воспитательной работы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58938" y="2999720"/>
            <a:ext cx="3171657" cy="646331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b="1" dirty="0"/>
              <a:t>Дети с ранним детским аутизмом (РДА)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772362" y="2670149"/>
            <a:ext cx="2726208" cy="584775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1600" b="1" dirty="0" smtClean="0"/>
              <a:t>РЕКОМЕНДАЦИИ ПЕДАГОГАМ</a:t>
            </a:r>
            <a:endParaRPr lang="ru-RU" sz="1600" b="1" dirty="0"/>
          </a:p>
        </p:txBody>
      </p:sp>
      <p:pic>
        <p:nvPicPr>
          <p:cNvPr id="9" name="Picture 1" descr="C:\Users\Таня\Desktop\НОЯБРЬ\Принципы педагогического взаимодействия\ddd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938" y="3926384"/>
            <a:ext cx="2187528" cy="2187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E:\++++05 05 РАБОЧИЙ СТОЛ\ПРЕЗЕНТАЦИИ МИНСК\Полушария\neural-networks-human-brain-logo-icon_7280-954.jp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39" t="13268" r="17677" b="38784"/>
          <a:stretch/>
        </p:blipFill>
        <p:spPr bwMode="auto">
          <a:xfrm>
            <a:off x="10254437" y="5446369"/>
            <a:ext cx="1168740" cy="858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4006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трелка вправо 15"/>
          <p:cNvSpPr/>
          <p:nvPr/>
        </p:nvSpPr>
        <p:spPr>
          <a:xfrm flipV="1">
            <a:off x="7396550" y="2573525"/>
            <a:ext cx="580565" cy="467473"/>
          </a:xfrm>
          <a:prstGeom prst="rightArrow">
            <a:avLst/>
          </a:prstGeom>
          <a:ln w="19050"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975125" y="2613419"/>
            <a:ext cx="3128346" cy="1631216"/>
          </a:xfrm>
          <a:prstGeom prst="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/>
              <a:t>необходимость скоординированной работы всех сотрудников </a:t>
            </a:r>
            <a:r>
              <a:rPr lang="ru-RU" sz="2000" dirty="0" smtClean="0"/>
              <a:t>образовательного </a:t>
            </a:r>
            <a:r>
              <a:rPr lang="ru-RU" sz="2000" dirty="0"/>
              <a:t>учреждения</a:t>
            </a:r>
          </a:p>
        </p:txBody>
      </p:sp>
      <p:sp>
        <p:nvSpPr>
          <p:cNvPr id="19" name="Стрелка вправо 18"/>
          <p:cNvSpPr/>
          <p:nvPr/>
        </p:nvSpPr>
        <p:spPr>
          <a:xfrm flipV="1">
            <a:off x="7396550" y="3789717"/>
            <a:ext cx="580565" cy="467473"/>
          </a:xfrm>
          <a:prstGeom prst="rightArrow">
            <a:avLst/>
          </a:prstGeom>
          <a:ln w="19050"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1080844" y="3002389"/>
            <a:ext cx="2592000" cy="830997"/>
          </a:xfrm>
          <a:prstGeom prst="homePlate">
            <a:avLst/>
          </a:prstGeom>
          <a:ln w="19050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600" b="1" dirty="0" smtClean="0"/>
              <a:t>СЛОЖНОСТИ </a:t>
            </a:r>
            <a:br>
              <a:rPr lang="ru-RU" sz="1600" b="1" dirty="0" smtClean="0"/>
            </a:br>
            <a:r>
              <a:rPr lang="ru-RU" sz="1600" b="1" dirty="0" smtClean="0"/>
              <a:t>ПРИ ОБУЧЕНИИ </a:t>
            </a:r>
            <a:br>
              <a:rPr lang="ru-RU" sz="1600" b="1" dirty="0" smtClean="0"/>
            </a:br>
            <a:r>
              <a:rPr lang="ru-RU" sz="1600" b="1" dirty="0" smtClean="0"/>
              <a:t>ДЕТЕЙ С ОВЗ</a:t>
            </a:r>
            <a:endParaRPr lang="ru-RU" sz="1600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8334368" y="3515620"/>
            <a:ext cx="2844002" cy="1015663"/>
          </a:xfrm>
          <a:prstGeom prst="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sz="2000" dirty="0" smtClean="0"/>
              <a:t>возможность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ru-RU" sz="2000" dirty="0" smtClean="0"/>
              <a:t>ребенка </a:t>
            </a:r>
            <a:r>
              <a:rPr lang="ru-RU" sz="2000" dirty="0"/>
              <a:t>жить полноценной жизнью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8334368" y="2433007"/>
            <a:ext cx="2844002" cy="720000"/>
          </a:xfrm>
          <a:prstGeom prst="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sz="2000" dirty="0"/>
              <a:t>судьба ребенка</a:t>
            </a:r>
          </a:p>
        </p:txBody>
      </p:sp>
      <p:pic>
        <p:nvPicPr>
          <p:cNvPr id="3074" name="Picture 2" descr="C:\Users\Таня\Desktop\ОКТЯБРЬ\Теория поколений\business-people-with-speech-bubbles_1325-25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EEE4"/>
              </a:clrFrom>
              <a:clrTo>
                <a:srgbClr val="FFEEE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445" y="691713"/>
            <a:ext cx="1921706" cy="1921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Таня\Desktop\НОЯБРЬ\Оценочная деятельность\colorful-pointers-with-different-shapes_23-2147577701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6F0DA"/>
              </a:clrFrom>
              <a:clrTo>
                <a:srgbClr val="F6F0D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3" t="42213" r="79759" b="35356"/>
          <a:stretch/>
        </p:blipFill>
        <p:spPr bwMode="auto">
          <a:xfrm>
            <a:off x="8417662" y="2061398"/>
            <a:ext cx="443552" cy="668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Таня\Desktop\НОЯБРЬ\Оценочная деятельность\colorful-pointers-with-different-shapes_23-2147577701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6F0DA"/>
              </a:clrFrom>
              <a:clrTo>
                <a:srgbClr val="F6F0D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3" t="42213" r="79759" b="35356"/>
          <a:stretch/>
        </p:blipFill>
        <p:spPr bwMode="auto">
          <a:xfrm>
            <a:off x="8417662" y="3181249"/>
            <a:ext cx="443552" cy="668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C:\Users\Таня\Desktop\НОЯБРЬ\Принципы педагогического взаимодействия\speech-bubbles-with-question-marks_23-2147510127.jp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33" t="15604" r="8354" b="17389"/>
          <a:stretch/>
        </p:blipFill>
        <p:spPr bwMode="auto">
          <a:xfrm>
            <a:off x="1217321" y="4023450"/>
            <a:ext cx="2115404" cy="1734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0559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4" descr="C:\Users\Таня\Desktop\НОЯБРЬ\Принципы педагогического взаимодействия\dgfdgfdcvsd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531" y="2124759"/>
            <a:ext cx="4324361" cy="2595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5459107" y="3543493"/>
            <a:ext cx="5964069" cy="20313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ru-RU" dirty="0" smtClean="0"/>
              <a:t>применять физические упражнения, помогающие детям </a:t>
            </a:r>
            <a:r>
              <a:rPr lang="ru-RU" dirty="0"/>
              <a:t>научиться контролировать свое тело и </a:t>
            </a:r>
            <a:r>
              <a:rPr lang="ru-RU" dirty="0" smtClean="0"/>
              <a:t>улучшающие </a:t>
            </a:r>
            <a:r>
              <a:rPr lang="ru-RU" dirty="0"/>
              <a:t>координацию </a:t>
            </a:r>
            <a:r>
              <a:rPr lang="ru-RU" dirty="0" smtClean="0"/>
              <a:t>движений, </a:t>
            </a:r>
            <a:r>
              <a:rPr lang="ru-RU" dirty="0"/>
              <a:t>проговаривать свои </a:t>
            </a:r>
            <a:r>
              <a:rPr lang="ru-RU" dirty="0" smtClean="0"/>
              <a:t>действия  во </a:t>
            </a:r>
            <a:r>
              <a:rPr lang="ru-RU" dirty="0"/>
              <a:t>время </a:t>
            </a:r>
            <a:r>
              <a:rPr lang="ru-RU" dirty="0" smtClean="0"/>
              <a:t>игры;</a:t>
            </a:r>
            <a:endParaRPr lang="ru-RU" dirty="0"/>
          </a:p>
          <a:p>
            <a:pPr marL="342900" indent="-342900">
              <a:buFont typeface="Wingdings" pitchFamily="2" charset="2"/>
              <a:buChar char="ü"/>
            </a:pPr>
            <a:r>
              <a:rPr lang="ru-RU" dirty="0" smtClean="0"/>
              <a:t>оказывать физическую помощь </a:t>
            </a:r>
            <a:r>
              <a:rPr lang="ru-RU" dirty="0"/>
              <a:t>в организации </a:t>
            </a:r>
            <a:r>
              <a:rPr lang="ru-RU" dirty="0" smtClean="0"/>
              <a:t>действий: «работать</a:t>
            </a:r>
            <a:r>
              <a:rPr lang="ru-RU" dirty="0"/>
              <a:t>» руками ребенка, </a:t>
            </a:r>
            <a:r>
              <a:rPr lang="ru-RU" dirty="0" smtClean="0"/>
              <a:t>вместе </a:t>
            </a:r>
            <a:br>
              <a:rPr lang="ru-RU" dirty="0" smtClean="0"/>
            </a:br>
            <a:r>
              <a:rPr lang="ru-RU" dirty="0" smtClean="0"/>
              <a:t>держать </a:t>
            </a:r>
            <a:r>
              <a:rPr lang="ru-RU" dirty="0"/>
              <a:t>карандаш или </a:t>
            </a:r>
            <a:r>
              <a:rPr lang="ru-RU" dirty="0" smtClean="0"/>
              <a:t>рисовать его </a:t>
            </a:r>
            <a:r>
              <a:rPr lang="ru-RU" dirty="0"/>
              <a:t>руками.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08192" y="1294489"/>
            <a:ext cx="10404192" cy="61555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>
                <a:solidFill>
                  <a:srgbClr val="7030A0"/>
                </a:solidFill>
              </a:rPr>
              <a:t>Особенности учебно-воспитательной работы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58938" y="2999720"/>
            <a:ext cx="3171657" cy="646331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b="1" dirty="0"/>
              <a:t>Дети с ранним детским аутизмом (РДА)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938612" y="2670149"/>
            <a:ext cx="2726208" cy="584775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1600" b="1" dirty="0" smtClean="0"/>
              <a:t>РЕКОМЕНДАЦИИ ПЕДАГОГАМ</a:t>
            </a:r>
            <a:endParaRPr lang="ru-RU" sz="1600" b="1" dirty="0"/>
          </a:p>
        </p:txBody>
      </p:sp>
      <p:pic>
        <p:nvPicPr>
          <p:cNvPr id="9" name="Picture 1" descr="C:\Users\Таня\Desktop\НОЯБРЬ\Принципы педагогического взаимодействия\ddd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938" y="3926384"/>
            <a:ext cx="2187528" cy="2187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E:\++++05 05 РАБОЧИЙ СТОЛ\ПРЕЗЕНТАЦИИ МИНСК\Полушария\neural-networks-human-brain-logo-icon_7280-954.jp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39" t="13268" r="17677" b="38784"/>
          <a:stretch/>
        </p:blipFill>
        <p:spPr bwMode="auto">
          <a:xfrm>
            <a:off x="10254437" y="5446369"/>
            <a:ext cx="1168740" cy="858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6621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4" descr="C:\Users\Таня\Desktop\НОЯБРЬ\Принципы педагогического взаимодействия\dgfdgfdcvsd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531" y="2124759"/>
            <a:ext cx="4324361" cy="2595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5459107" y="3557141"/>
            <a:ext cx="5828445" cy="21852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/>
              <a:t>любовь к </a:t>
            </a:r>
            <a:r>
              <a:rPr lang="ru-RU" sz="2000" dirty="0" smtClean="0"/>
              <a:t>коллекционированию</a:t>
            </a:r>
          </a:p>
          <a:p>
            <a:endParaRPr lang="ru-RU" sz="2000" dirty="0"/>
          </a:p>
          <a:p>
            <a:endParaRPr lang="ru-RU" sz="2000" dirty="0" smtClean="0"/>
          </a:p>
          <a:p>
            <a:r>
              <a:rPr lang="ru-RU" sz="1600" b="1" dirty="0" smtClean="0"/>
              <a:t>РЕШЕНИЕ В УЧЕБНОЙ ДЕЯТЕЛЬНОСТИ: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/>
              <a:t>раскладка </a:t>
            </a:r>
            <a:r>
              <a:rPr lang="ru-RU" sz="2000" dirty="0"/>
              <a:t>карандашей по </a:t>
            </a:r>
            <a:r>
              <a:rPr lang="ru-RU" sz="2000" dirty="0" smtClean="0"/>
              <a:t>цвету; 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/>
              <a:t>раскладка </a:t>
            </a:r>
            <a:r>
              <a:rPr lang="ru-RU" sz="2000" dirty="0" smtClean="0"/>
              <a:t>вырезанных </a:t>
            </a:r>
            <a:r>
              <a:rPr lang="ru-RU" sz="2000" dirty="0"/>
              <a:t>шаблонов по определенной </a:t>
            </a:r>
            <a:r>
              <a:rPr lang="ru-RU" sz="2000" dirty="0" smtClean="0"/>
              <a:t>форме.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908192" y="1294489"/>
            <a:ext cx="10404192" cy="61555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>
                <a:solidFill>
                  <a:srgbClr val="7030A0"/>
                </a:solidFill>
              </a:rPr>
              <a:t>Особенности учебно-воспитательной работы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58938" y="2999720"/>
            <a:ext cx="3171657" cy="646331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b="1" dirty="0"/>
              <a:t>Дети с ранним детским аутизмом (РДА)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008852" y="2854885"/>
            <a:ext cx="2726208" cy="468000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1600" b="1" dirty="0" smtClean="0"/>
              <a:t>ОСОБЕННОСТИ ДЕТЕЙ</a:t>
            </a:r>
            <a:endParaRPr lang="ru-RU" sz="1600" b="1" dirty="0"/>
          </a:p>
        </p:txBody>
      </p:sp>
      <p:sp>
        <p:nvSpPr>
          <p:cNvPr id="13" name="Стрелка вправо 12"/>
          <p:cNvSpPr/>
          <p:nvPr/>
        </p:nvSpPr>
        <p:spPr>
          <a:xfrm rot="5400000" flipV="1">
            <a:off x="8209925" y="4006259"/>
            <a:ext cx="368604" cy="296801"/>
          </a:xfrm>
          <a:prstGeom prst="rightArrow">
            <a:avLst/>
          </a:prstGeom>
          <a:ln w="19050"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4" name="Picture 1" descr="C:\Users\Таня\Desktop\НОЯБРЬ\Принципы педагогического взаимодействия\ddd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938" y="3926384"/>
            <a:ext cx="2187528" cy="2187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E:\++++05 05 РАБОЧИЙ СТОЛ\ПРЕЗЕНТАЦИИ МИНСК\Полушария\neural-networks-human-brain-logo-icon_7280-954.jp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39" t="13268" r="17677" b="38784"/>
          <a:stretch/>
        </p:blipFill>
        <p:spPr bwMode="auto">
          <a:xfrm>
            <a:off x="10254437" y="5446369"/>
            <a:ext cx="1168740" cy="858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1660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 descr="C:\Users\Таня\Desktop\НОЯБРЬ\Принципы педагогического взаимодействия\dgfdgfdcvsd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531" y="2124759"/>
            <a:ext cx="4324361" cy="2595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5459107" y="3557141"/>
            <a:ext cx="5828445" cy="21236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/>
              <a:t>нарушение пространственной ориентации</a:t>
            </a:r>
          </a:p>
          <a:p>
            <a:endParaRPr lang="ru-RU" sz="2000" dirty="0" smtClean="0"/>
          </a:p>
          <a:p>
            <a:endParaRPr lang="ru-RU" sz="1600" b="1" dirty="0" smtClean="0"/>
          </a:p>
          <a:p>
            <a:r>
              <a:rPr lang="ru-RU" sz="1600" b="1" dirty="0" smtClean="0"/>
              <a:t>РЕШЕНИЕ В УЧЕБНОЙ ДЕЯТЕЛЬНОСТИ: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/>
              <a:t>р</a:t>
            </a:r>
            <a:r>
              <a:rPr lang="ru-RU" sz="2000" dirty="0"/>
              <a:t>а</a:t>
            </a:r>
            <a:r>
              <a:rPr lang="ru-RU" sz="2000" dirty="0" smtClean="0"/>
              <a:t>змещение нескольких </a:t>
            </a:r>
            <a:r>
              <a:rPr lang="ru-RU" sz="2000" dirty="0"/>
              <a:t>зеркал </a:t>
            </a:r>
            <a:r>
              <a:rPr lang="ru-RU" sz="2000" dirty="0" smtClean="0"/>
              <a:t>в помещении, </a:t>
            </a:r>
            <a:r>
              <a:rPr lang="ru-RU" sz="2000" dirty="0"/>
              <a:t>которые должны находиться на уровне глаз </a:t>
            </a:r>
            <a:r>
              <a:rPr lang="ru-RU" sz="2000" dirty="0" smtClean="0"/>
              <a:t>ребенка.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908192" y="1294489"/>
            <a:ext cx="10404192" cy="61555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>
                <a:solidFill>
                  <a:srgbClr val="7030A0"/>
                </a:solidFill>
              </a:rPr>
              <a:t>Особенности учебно-воспитательной работы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58938" y="2999720"/>
            <a:ext cx="3171657" cy="646331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b="1" dirty="0"/>
              <a:t>Дети с ранним детским аутизмом (РДА)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772362" y="2854885"/>
            <a:ext cx="2726208" cy="468000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1600" b="1" dirty="0" smtClean="0"/>
              <a:t>ОСОБЕННОСТИ ДЕТЕЙ</a:t>
            </a:r>
            <a:endParaRPr lang="ru-RU" sz="1600" b="1" dirty="0"/>
          </a:p>
        </p:txBody>
      </p:sp>
      <p:sp>
        <p:nvSpPr>
          <p:cNvPr id="13" name="Стрелка вправо 12"/>
          <p:cNvSpPr/>
          <p:nvPr/>
        </p:nvSpPr>
        <p:spPr>
          <a:xfrm rot="5400000" flipV="1">
            <a:off x="8209925" y="4006259"/>
            <a:ext cx="368604" cy="296801"/>
          </a:xfrm>
          <a:prstGeom prst="rightArrow">
            <a:avLst/>
          </a:prstGeom>
          <a:ln w="19050"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1" name="Picture 1" descr="C:\Users\Таня\Desktop\НОЯБРЬ\Принципы педагогического взаимодействия\ddd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938" y="3926384"/>
            <a:ext cx="2187528" cy="2187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E:\++++05 05 РАБОЧИЙ СТОЛ\ПРЕЗЕНТАЦИИ МИНСК\Полушария\neural-networks-human-brain-logo-icon_7280-954.jp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39" t="13268" r="17677" b="38784"/>
          <a:stretch/>
        </p:blipFill>
        <p:spPr bwMode="auto">
          <a:xfrm>
            <a:off x="10254437" y="5446369"/>
            <a:ext cx="1168740" cy="858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894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4" descr="C:\Users\Таня\Desktop\НОЯБРЬ\Принципы педагогического взаимодействия\dgfdgfdcvsd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531" y="2124759"/>
            <a:ext cx="4324361" cy="2595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5459107" y="3557141"/>
            <a:ext cx="5828445" cy="18158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психическая пресыщаемость</a:t>
            </a:r>
          </a:p>
          <a:p>
            <a:pPr algn="ctr"/>
            <a:endParaRPr lang="ru-RU" sz="2000" dirty="0" smtClean="0"/>
          </a:p>
          <a:p>
            <a:endParaRPr lang="ru-RU" sz="1600" b="1" dirty="0" smtClean="0"/>
          </a:p>
          <a:p>
            <a:r>
              <a:rPr lang="ru-RU" sz="1600" b="1" dirty="0" smtClean="0"/>
              <a:t>РЕШЕНИЕ В УЧЕБНОЙ ДЕЯТЕЛЬНОСТИ: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/>
              <a:t>более частое переключениие </a:t>
            </a:r>
            <a:r>
              <a:rPr lang="ru-RU" sz="2000" dirty="0"/>
              <a:t>с одного вида деятельности на другой.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08192" y="1294489"/>
            <a:ext cx="10404192" cy="61555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>
                <a:solidFill>
                  <a:srgbClr val="7030A0"/>
                </a:solidFill>
              </a:rPr>
              <a:t>Особенности учебно-воспитательной работы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58938" y="2999720"/>
            <a:ext cx="3171657" cy="646331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b="1" dirty="0"/>
              <a:t>Дети с ранним детским аутизмом (РДА)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993086" y="2854885"/>
            <a:ext cx="2726208" cy="468000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1600" b="1" dirty="0" smtClean="0"/>
              <a:t>ОСОБЕННОСТИ ДЕТЕЙ</a:t>
            </a:r>
            <a:endParaRPr lang="ru-RU" sz="1600" b="1" dirty="0"/>
          </a:p>
        </p:txBody>
      </p:sp>
      <p:sp>
        <p:nvSpPr>
          <p:cNvPr id="13" name="Стрелка вправо 12"/>
          <p:cNvSpPr/>
          <p:nvPr/>
        </p:nvSpPr>
        <p:spPr>
          <a:xfrm rot="5400000" flipV="1">
            <a:off x="8209925" y="4006259"/>
            <a:ext cx="368604" cy="296801"/>
          </a:xfrm>
          <a:prstGeom prst="rightArrow">
            <a:avLst/>
          </a:prstGeom>
          <a:ln w="19050"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1" name="Picture 1" descr="C:\Users\Таня\Desktop\НОЯБРЬ\Принципы педагогического взаимодействия\ddd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938" y="3926384"/>
            <a:ext cx="2187528" cy="2187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E:\++++05 05 РАБОЧИЙ СТОЛ\ПРЕЗЕНТАЦИИ МИНСК\Полушария\neural-networks-human-brain-logo-icon_7280-954.jp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39" t="13268" r="17677" b="38784"/>
          <a:stretch/>
        </p:blipFill>
        <p:spPr bwMode="auto">
          <a:xfrm>
            <a:off x="10254437" y="5446369"/>
            <a:ext cx="1168740" cy="858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7908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Таня\Desktop\ОКТЯБРЬ\Теория поколений\vector-ui-illustration-business-people-concept_53876-32458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6785" y="627424"/>
            <a:ext cx="1942683" cy="1427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712355" y="2956222"/>
            <a:ext cx="3422918" cy="923330"/>
          </a:xfrm>
          <a:prstGeom prst="homePlate">
            <a:avLst/>
          </a:prstGeom>
          <a:ln w="19050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b="1" dirty="0" smtClean="0"/>
              <a:t>Адаптация </a:t>
            </a:r>
            <a:r>
              <a:rPr lang="ru-RU" b="1" dirty="0"/>
              <a:t>стандартных учебных программ под нужды конкретного ребенка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413201" y="2937231"/>
            <a:ext cx="3126144" cy="923330"/>
          </a:xfrm>
          <a:prstGeom prst="homePlate">
            <a:avLst/>
          </a:prstGeom>
          <a:ln w="19050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b="1" dirty="0"/>
              <a:t>у</a:t>
            </a:r>
            <a:r>
              <a:rPr lang="ru-RU" b="1" dirty="0" smtClean="0"/>
              <a:t>спешность </a:t>
            </a:r>
            <a:r>
              <a:rPr lang="ru-RU" b="1" dirty="0"/>
              <a:t>реализации инклюзивного и специального обучения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7776674" y="2781819"/>
            <a:ext cx="3168000" cy="646331"/>
          </a:xfrm>
          <a:prstGeom prst="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/>
              <a:t>отказ </a:t>
            </a:r>
            <a:r>
              <a:rPr lang="ru-RU" dirty="0"/>
              <a:t>от традиционного подхода к обучению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776673" y="2055197"/>
            <a:ext cx="3168000" cy="540000"/>
          </a:xfrm>
          <a:prstGeom prst="rect">
            <a:avLst/>
          </a:prstGeom>
          <a:ln w="19050">
            <a:solidFill>
              <a:srgbClr val="0179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600" b="1" dirty="0" smtClean="0"/>
              <a:t>ПЕДАГОГ</a:t>
            </a:r>
            <a:endParaRPr lang="ru-RU" sz="1600" b="1" dirty="0"/>
          </a:p>
        </p:txBody>
      </p:sp>
      <p:cxnSp>
        <p:nvCxnSpPr>
          <p:cNvPr id="15" name="Прямая соединительная линия 14"/>
          <p:cNvCxnSpPr>
            <a:stCxn id="14" idx="2"/>
            <a:endCxn id="13" idx="0"/>
          </p:cNvCxnSpPr>
          <p:nvPr/>
        </p:nvCxnSpPr>
        <p:spPr>
          <a:xfrm>
            <a:off x="9360673" y="2595197"/>
            <a:ext cx="1" cy="18662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7776673" y="3553254"/>
            <a:ext cx="3168000" cy="923330"/>
          </a:xfrm>
          <a:prstGeom prst="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/>
              <a:t>к</a:t>
            </a:r>
            <a:r>
              <a:rPr lang="ru-RU" dirty="0" smtClean="0"/>
              <a:t>онцентрация внимания </a:t>
            </a:r>
            <a:br>
              <a:rPr lang="ru-RU" dirty="0" smtClean="0"/>
            </a:br>
            <a:r>
              <a:rPr lang="ru-RU" dirty="0" smtClean="0"/>
              <a:t>на </a:t>
            </a:r>
            <a:r>
              <a:rPr lang="ru-RU" dirty="0"/>
              <a:t>оказании коррекционно-реабилитационной помощи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7776674" y="4631377"/>
            <a:ext cx="3168000" cy="923330"/>
          </a:xfrm>
          <a:prstGeom prst="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/>
              <a:t>обеспечение </a:t>
            </a:r>
            <a:r>
              <a:rPr lang="ru-RU" dirty="0"/>
              <a:t>социальной направленности учебного и воспитательного процесса</a:t>
            </a:r>
          </a:p>
        </p:txBody>
      </p:sp>
      <p:pic>
        <p:nvPicPr>
          <p:cNvPr id="4099" name="Picture 3" descr="C:\Users\Таня\Desktop\СЕНТЯБРЬ\Внеклассное чтение\books-collection_23-214750894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897" r="50000" b="34655"/>
          <a:stretch/>
        </p:blipFill>
        <p:spPr bwMode="auto">
          <a:xfrm>
            <a:off x="1198182" y="4219570"/>
            <a:ext cx="2096421" cy="1318531"/>
          </a:xfrm>
          <a:prstGeom prst="rect">
            <a:avLst/>
          </a:prstGeom>
          <a:noFill/>
          <a:ln w="19050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C:\Users\Таня\Desktop\СЕНТЯБРЬ\Внеклассное чтение\books-collection_23-214750894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66" t="68553" r="5842" b="7364"/>
          <a:stretch/>
        </p:blipFill>
        <p:spPr bwMode="auto">
          <a:xfrm>
            <a:off x="4842020" y="4250684"/>
            <a:ext cx="2035489" cy="1304023"/>
          </a:xfrm>
          <a:prstGeom prst="rect">
            <a:avLst/>
          </a:prstGeom>
          <a:noFill/>
          <a:ln w="19050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0231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1" grpId="0" animBg="1"/>
      <p:bldP spid="13" grpId="0" animBg="1"/>
      <p:bldP spid="14" grpId="0" animBg="1"/>
      <p:bldP spid="18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4659145" y="2544343"/>
            <a:ext cx="6638951" cy="35086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sz="1600" b="1" dirty="0" smtClean="0"/>
              <a:t>ТРЕБОВАНИЕ К ПЕДАГОГУ:</a:t>
            </a:r>
          </a:p>
          <a:p>
            <a:pPr lvl="0"/>
            <a:r>
              <a:rPr lang="ru-RU" sz="2000" dirty="0" smtClean="0"/>
              <a:t>оградить ребенка </a:t>
            </a:r>
            <a:r>
              <a:rPr lang="ru-RU" sz="2000" dirty="0"/>
              <a:t>от негативных социальных взаимодействий, неудовлетворенности своими успехами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ru-RU" sz="2000" dirty="0" smtClean="0"/>
              <a:t>в </a:t>
            </a:r>
            <a:r>
              <a:rPr lang="ru-RU" sz="2000" dirty="0"/>
              <a:t>учебе и общении с </a:t>
            </a:r>
            <a:r>
              <a:rPr lang="ru-RU" sz="2000" dirty="0" smtClean="0"/>
              <a:t>одноклассниками.</a:t>
            </a:r>
          </a:p>
          <a:p>
            <a:pPr marL="342900" lvl="0" indent="-342900">
              <a:buFont typeface="Wingdings" pitchFamily="2" charset="2"/>
              <a:buChar char="ü"/>
            </a:pPr>
            <a:endParaRPr lang="ru-RU" sz="1000" dirty="0"/>
          </a:p>
          <a:p>
            <a:pPr lvl="0"/>
            <a:r>
              <a:rPr lang="ru-RU" sz="1600" b="1" dirty="0" smtClean="0"/>
              <a:t>ЗНАЧЕНИЕ ДЛЯ РЕБЕНКА: </a:t>
            </a:r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/>
              <a:t>с</a:t>
            </a:r>
            <a:r>
              <a:rPr lang="ru-RU" sz="2000" dirty="0" smtClean="0"/>
              <a:t>оциализация;</a:t>
            </a:r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 smtClean="0"/>
              <a:t>приобретение </a:t>
            </a:r>
            <a:r>
              <a:rPr lang="ru-RU" sz="2000" dirty="0"/>
              <a:t>определенных социокультурных </a:t>
            </a:r>
            <a:r>
              <a:rPr lang="ru-RU" sz="2000" dirty="0" smtClean="0"/>
              <a:t>качеств</a:t>
            </a:r>
            <a:r>
              <a:rPr lang="ru-RU" sz="2000" dirty="0"/>
              <a:t>;</a:t>
            </a:r>
            <a:endParaRPr lang="ru-RU" sz="2000" dirty="0" smtClean="0"/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 smtClean="0"/>
              <a:t>нахождение </a:t>
            </a:r>
            <a:r>
              <a:rPr lang="ru-RU" sz="2000" dirty="0"/>
              <a:t>в классе с другими </a:t>
            </a:r>
            <a:r>
              <a:rPr lang="ru-RU" sz="2000" dirty="0" smtClean="0"/>
              <a:t>детьми направлено </a:t>
            </a:r>
            <a:br>
              <a:rPr lang="ru-RU" sz="2000" dirty="0" smtClean="0"/>
            </a:br>
            <a:r>
              <a:rPr lang="ru-RU" sz="2000" dirty="0" smtClean="0"/>
              <a:t>на </a:t>
            </a:r>
            <a:r>
              <a:rPr lang="ru-RU" sz="2000" dirty="0"/>
              <a:t>адаптацию </a:t>
            </a:r>
            <a:r>
              <a:rPr lang="ru-RU" sz="2000" dirty="0" smtClean="0"/>
              <a:t>в </a:t>
            </a:r>
            <a:r>
              <a:rPr lang="ru-RU" sz="2000" dirty="0"/>
              <a:t>микросоциуме, </a:t>
            </a:r>
            <a:r>
              <a:rPr lang="ru-RU" sz="2000" dirty="0" smtClean="0"/>
              <a:t>социально-психологическую </a:t>
            </a:r>
            <a:r>
              <a:rPr lang="ru-RU" sz="2000" dirty="0"/>
              <a:t>коррекцию и социальную реабилитацию.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93904" y="1262078"/>
            <a:ext cx="10404192" cy="61555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7030A0"/>
                </a:solidFill>
              </a:rPr>
              <a:t>Обучение детей с ОВЗ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1608083" y="2910394"/>
            <a:ext cx="2672690" cy="2695904"/>
            <a:chOff x="1608083" y="2910394"/>
            <a:chExt cx="2672690" cy="2695904"/>
          </a:xfrm>
        </p:grpSpPr>
        <p:pic>
          <p:nvPicPr>
            <p:cNvPr id="17411" name="Picture 3" descr="C:\Users\Таня\Desktop\НОЯБРЬ\Психолого-педагогическое сопровождение детей с ОВЗ\consulting-specialist-slide-template-business-data-graph-chart_1262-12910.jpg"/>
            <p:cNvPicPr>
              <a:picLocks noChangeAspect="1" noChangeArrowheads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5" t="21891" r="28191" b="20229"/>
            <a:stretch/>
          </p:blipFill>
          <p:spPr bwMode="auto">
            <a:xfrm>
              <a:off x="1608083" y="2910394"/>
              <a:ext cx="2672690" cy="26959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Овал 1"/>
            <p:cNvSpPr/>
            <p:nvPr/>
          </p:nvSpPr>
          <p:spPr>
            <a:xfrm>
              <a:off x="2052718" y="3367594"/>
              <a:ext cx="1783420" cy="17834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" name="Picture 5" descr="C:\Users\Таня\Desktop\НОЯБРЬ\Принципы педагогического взаимодействия\collection-head-care-logo-head-intelligence-logo-designs-concept_8156-218.jpg"/>
            <p:cNvPicPr>
              <a:picLocks noChangeAspect="1" noChangeArrowheads="1"/>
            </p:cNvPicPr>
            <p:nvPr/>
          </p:nvPicPr>
          <p:blipFill rotWithShape="1">
            <a:blip r:embed="rId3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36" t="12703" r="55728" b="64637"/>
            <a:stretch/>
          </p:blipFill>
          <p:spPr bwMode="auto">
            <a:xfrm>
              <a:off x="2311780" y="3513115"/>
              <a:ext cx="1319888" cy="13511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02992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2146640" y="3444874"/>
            <a:ext cx="414068" cy="41406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977003" y="2751716"/>
            <a:ext cx="5859319" cy="1938992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/>
              <a:t>первоначальное всестороннее психолого-педагогическое </a:t>
            </a:r>
            <a:r>
              <a:rPr lang="ru-RU" sz="2000" dirty="0" smtClean="0"/>
              <a:t>обследование;</a:t>
            </a:r>
          </a:p>
          <a:p>
            <a:pPr marL="171450" lvl="0" indent="-171450">
              <a:buFont typeface="Wingdings" pitchFamily="2" charset="2"/>
              <a:buChar char="ü"/>
            </a:pPr>
            <a:endParaRPr lang="ru-RU" sz="1000" dirty="0" smtClean="0"/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 smtClean="0"/>
              <a:t>выявление </a:t>
            </a:r>
            <a:r>
              <a:rPr lang="ru-RU" sz="2000" dirty="0"/>
              <a:t>всех </a:t>
            </a:r>
            <a:r>
              <a:rPr lang="ru-RU" sz="2000" dirty="0" smtClean="0"/>
              <a:t>нарушений; </a:t>
            </a:r>
          </a:p>
          <a:p>
            <a:pPr marL="171450" lvl="0" indent="-171450">
              <a:buFont typeface="Wingdings" pitchFamily="2" charset="2"/>
              <a:buChar char="ü"/>
            </a:pPr>
            <a:endParaRPr lang="ru-RU" sz="1000" dirty="0" smtClean="0"/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 smtClean="0"/>
              <a:t>выявление уровня </a:t>
            </a:r>
            <a:r>
              <a:rPr lang="ru-RU" sz="2000" dirty="0"/>
              <a:t>актуального и ближайшего </a:t>
            </a:r>
            <a:r>
              <a:rPr lang="ru-RU" sz="2000" dirty="0" smtClean="0"/>
              <a:t>развития.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893904" y="1262078"/>
            <a:ext cx="10404192" cy="61555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7030A0"/>
                </a:solidFill>
              </a:rPr>
              <a:t>Организация учебного процесса для ребенка с ОВЗ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1382333" y="1922013"/>
            <a:ext cx="3089703" cy="3089703"/>
            <a:chOff x="1382333" y="1922013"/>
            <a:chExt cx="3089703" cy="3089703"/>
          </a:xfrm>
        </p:grpSpPr>
        <p:pic>
          <p:nvPicPr>
            <p:cNvPr id="13" name="Picture 2" descr="C:\Users\Таня\Desktop\НОЯБРЬ\Оценочная деятельность\керкерк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2333" y="1922013"/>
              <a:ext cx="3089703" cy="30897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Прямоугольник 1"/>
            <p:cNvSpPr/>
            <p:nvPr/>
          </p:nvSpPr>
          <p:spPr>
            <a:xfrm>
              <a:off x="2514161" y="3093049"/>
              <a:ext cx="138852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ru-RU" dirty="0" smtClean="0"/>
                <a:t>Диагностика</a:t>
              </a:r>
              <a:endParaRPr lang="ru-RU" dirty="0"/>
            </a:p>
          </p:txBody>
        </p:sp>
      </p:grpSp>
      <p:pic>
        <p:nvPicPr>
          <p:cNvPr id="7" name="Picture 7" descr="C:\Users\Таня\Desktop\НОЯБРЬ\Принципы педагогического взаимодействия\16257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67" t="2185" r="56986" b="47726"/>
          <a:stretch/>
        </p:blipFill>
        <p:spPr bwMode="auto">
          <a:xfrm>
            <a:off x="1983270" y="3370001"/>
            <a:ext cx="1061782" cy="2792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Таня\Desktop\ОКТЯБРЬ\Урок семинар\back-to-school-icon-set-design_24911-30734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9" t="9887" r="51276" b="50878"/>
          <a:stretch/>
        </p:blipFill>
        <p:spPr bwMode="auto">
          <a:xfrm>
            <a:off x="10067037" y="5011716"/>
            <a:ext cx="1231059" cy="1150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5651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5702251" y="4404853"/>
            <a:ext cx="2016000" cy="576000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1600" b="1" dirty="0" smtClean="0"/>
              <a:t>классный руководитель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93904" y="1262078"/>
            <a:ext cx="10404192" cy="61555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7030A0"/>
                </a:solidFill>
              </a:rPr>
              <a:t>Организация учебного процесса для ребенка с ОВЗ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1552880" y="1877631"/>
            <a:ext cx="3912031" cy="3342244"/>
            <a:chOff x="1552880" y="1877631"/>
            <a:chExt cx="3912031" cy="3342244"/>
          </a:xfrm>
        </p:grpSpPr>
        <p:pic>
          <p:nvPicPr>
            <p:cNvPr id="2050" name="Picture 2" descr="C:\Users\Таня\Desktop\НОЯБРЬ\Оценочная деятельность\высмыв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2880" y="1877631"/>
              <a:ext cx="3342244" cy="33422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Прямоугольник 1"/>
            <p:cNvSpPr/>
            <p:nvPr/>
          </p:nvSpPr>
          <p:spPr>
            <a:xfrm>
              <a:off x="1778556" y="2742539"/>
              <a:ext cx="3686355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ru-RU" dirty="0" smtClean="0"/>
                <a:t>Составление </a:t>
              </a:r>
            </a:p>
            <a:p>
              <a:pPr lvl="0" algn="ctr"/>
              <a:r>
                <a:rPr lang="ru-RU" dirty="0" smtClean="0"/>
                <a:t>психолого-</a:t>
              </a:r>
              <a:br>
                <a:rPr lang="ru-RU" dirty="0" smtClean="0"/>
              </a:br>
              <a:r>
                <a:rPr lang="ru-RU" dirty="0" smtClean="0"/>
                <a:t>педагогического </a:t>
              </a:r>
            </a:p>
            <a:p>
              <a:pPr lvl="0" algn="ctr"/>
              <a:r>
                <a:rPr lang="ru-RU" dirty="0" smtClean="0"/>
                <a:t>паспорта</a:t>
              </a:r>
              <a:endParaRPr lang="ru-RU" dirty="0"/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6082313" y="2499215"/>
            <a:ext cx="3657172" cy="1741572"/>
            <a:chOff x="6082313" y="2499215"/>
            <a:chExt cx="3657172" cy="1741572"/>
          </a:xfrm>
        </p:grpSpPr>
        <p:pic>
          <p:nvPicPr>
            <p:cNvPr id="6146" name="Picture 2" descr="C:\Users\Таня\Desktop\НОЯБРЬ\Принципы педагогического взаимодействия\bhfrgbetg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82313" y="2499215"/>
              <a:ext cx="3483144" cy="17415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Прямоугольник 10"/>
            <p:cNvSpPr/>
            <p:nvPr/>
          </p:nvSpPr>
          <p:spPr>
            <a:xfrm>
              <a:off x="6685356" y="2881038"/>
              <a:ext cx="3054129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ru-RU" dirty="0"/>
                <a:t>Р</a:t>
              </a:r>
              <a:r>
                <a:rPr lang="ru-RU" dirty="0" smtClean="0"/>
                <a:t>азработка </a:t>
              </a:r>
            </a:p>
            <a:p>
              <a:pPr lvl="0" algn="ctr"/>
              <a:r>
                <a:rPr lang="ru-RU" dirty="0" smtClean="0"/>
                <a:t>индивидуальной </a:t>
              </a:r>
            </a:p>
            <a:p>
              <a:pPr lvl="0" algn="ctr"/>
              <a:r>
                <a:rPr lang="ru-RU" dirty="0" smtClean="0"/>
                <a:t>программы обучения</a:t>
              </a:r>
              <a:endParaRPr lang="ru-RU" dirty="0"/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7969187" y="4404852"/>
            <a:ext cx="2016000" cy="576000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1600" b="1" dirty="0" smtClean="0"/>
              <a:t>социальный педагог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702252" y="5279287"/>
            <a:ext cx="2016000" cy="468000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lvl="0" algn="ctr"/>
            <a:r>
              <a:rPr lang="ru-RU" sz="1600" b="1" dirty="0" smtClean="0"/>
              <a:t>психолог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7969187" y="5312647"/>
            <a:ext cx="2016000" cy="468000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lvl="0" algn="ctr"/>
            <a:r>
              <a:rPr lang="ru-RU" sz="1600" b="1" dirty="0" smtClean="0"/>
              <a:t>дефектолог</a:t>
            </a:r>
          </a:p>
        </p:txBody>
      </p:sp>
      <p:pic>
        <p:nvPicPr>
          <p:cNvPr id="13" name="Picture 7" descr="C:\Users\Таня\Desktop\НОЯБРЬ\Принципы педагогического взаимодействия\16257.jp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67" t="2185" r="56986" b="47726"/>
          <a:stretch/>
        </p:blipFill>
        <p:spPr bwMode="auto">
          <a:xfrm>
            <a:off x="1983270" y="3370001"/>
            <a:ext cx="1061782" cy="2792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Users\Таня\Desktop\ОКТЯБРЬ\Урок семинар\back-to-school-icon-set-design_24911-30734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9" t="9887" r="51276" b="50878"/>
          <a:stretch/>
        </p:blipFill>
        <p:spPr bwMode="auto">
          <a:xfrm>
            <a:off x="10067037" y="5011716"/>
            <a:ext cx="1231059" cy="1150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872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93904" y="1262078"/>
            <a:ext cx="10404192" cy="61555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7030A0"/>
                </a:solidFill>
              </a:rPr>
              <a:t>Организация учебного процесса для ребенка с ОВЗ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1982179" y="2549095"/>
            <a:ext cx="3968262" cy="1722654"/>
            <a:chOff x="1982179" y="2549095"/>
            <a:chExt cx="3968262" cy="1722654"/>
          </a:xfrm>
        </p:grpSpPr>
        <p:pic>
          <p:nvPicPr>
            <p:cNvPr id="7170" name="Picture 2" descr="C:\Users\Таня\Desktop\НОЯБРЬ\Принципы педагогического взаимодействия\rhtytyj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82179" y="2549095"/>
              <a:ext cx="3445308" cy="17226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Прямоугольник 1"/>
            <p:cNvSpPr/>
            <p:nvPr/>
          </p:nvSpPr>
          <p:spPr>
            <a:xfrm>
              <a:off x="2264086" y="2837654"/>
              <a:ext cx="3686355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ru-RU" dirty="0" smtClean="0"/>
                <a:t>Согласование </a:t>
              </a:r>
            </a:p>
            <a:p>
              <a:pPr lvl="0" algn="ctr"/>
              <a:r>
                <a:rPr lang="ru-RU" dirty="0" smtClean="0"/>
                <a:t>программы</a:t>
              </a:r>
            </a:p>
            <a:p>
              <a:pPr lvl="0" algn="ctr"/>
              <a:r>
                <a:rPr lang="ru-RU" dirty="0" smtClean="0"/>
                <a:t>с </a:t>
              </a:r>
              <a:r>
                <a:rPr lang="ru-RU" dirty="0"/>
                <a:t>родителями ребенка</a:t>
              </a:r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6459934" y="2606335"/>
            <a:ext cx="3785041" cy="1826542"/>
            <a:chOff x="6459934" y="2606335"/>
            <a:chExt cx="3785041" cy="1826542"/>
          </a:xfrm>
        </p:grpSpPr>
        <p:pic>
          <p:nvPicPr>
            <p:cNvPr id="7171" name="Picture 3" descr="C:\Users\Таня\Desktop\НОЯБРЬ\Принципы педагогического взаимодействия\Без sdcsdc1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59934" y="2606335"/>
              <a:ext cx="3653084" cy="18265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Прямоугольник 10"/>
            <p:cNvSpPr/>
            <p:nvPr/>
          </p:nvSpPr>
          <p:spPr>
            <a:xfrm>
              <a:off x="7190846" y="2945663"/>
              <a:ext cx="3054129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ru-RU" dirty="0" smtClean="0"/>
                <a:t>Обсуждение программы</a:t>
              </a:r>
              <a:br>
                <a:rPr lang="ru-RU" dirty="0" smtClean="0"/>
              </a:br>
              <a:r>
                <a:rPr lang="ru-RU" dirty="0" smtClean="0"/>
                <a:t> </a:t>
              </a:r>
              <a:r>
                <a:rPr lang="ru-RU" dirty="0"/>
                <a:t>на педагогическом </a:t>
              </a:r>
              <a:endParaRPr lang="ru-RU" dirty="0" smtClean="0"/>
            </a:p>
            <a:p>
              <a:pPr lvl="0" algn="ctr"/>
              <a:r>
                <a:rPr lang="ru-RU" dirty="0" smtClean="0"/>
                <a:t>консилиуме</a:t>
              </a:r>
              <a:endParaRPr lang="ru-RU" dirty="0"/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4191206" y="4230805"/>
            <a:ext cx="3795793" cy="1813827"/>
            <a:chOff x="4191206" y="4230805"/>
            <a:chExt cx="3795793" cy="1813827"/>
          </a:xfrm>
        </p:grpSpPr>
        <p:pic>
          <p:nvPicPr>
            <p:cNvPr id="7172" name="Picture 4" descr="C:\Users\Таня\Desktop\НОЯБРЬ\Принципы педагогического взаимодействия\dsfcwef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1206" y="4230805"/>
              <a:ext cx="3627654" cy="18138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Прямоугольник 17"/>
            <p:cNvSpPr/>
            <p:nvPr/>
          </p:nvSpPr>
          <p:spPr>
            <a:xfrm>
              <a:off x="4932870" y="4541088"/>
              <a:ext cx="3054129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ru-RU" dirty="0" smtClean="0"/>
                <a:t>Утверждение </a:t>
              </a:r>
              <a:br>
                <a:rPr lang="ru-RU" dirty="0" smtClean="0"/>
              </a:br>
              <a:r>
                <a:rPr lang="ru-RU" dirty="0" smtClean="0"/>
                <a:t>программы</a:t>
              </a:r>
              <a:br>
                <a:rPr lang="ru-RU" dirty="0" smtClean="0"/>
              </a:br>
              <a:r>
                <a:rPr lang="ru-RU" dirty="0" smtClean="0"/>
                <a:t>на </a:t>
              </a:r>
              <a:r>
                <a:rPr lang="ru-RU" dirty="0"/>
                <a:t>педсовете школы</a:t>
              </a:r>
            </a:p>
          </p:txBody>
        </p:sp>
      </p:grpSp>
      <p:pic>
        <p:nvPicPr>
          <p:cNvPr id="12" name="Picture 7" descr="C:\Users\Таня\Desktop\НОЯБРЬ\Принципы педагогического взаимодействия\16257.jpg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67" t="2185" r="56986" b="47726"/>
          <a:stretch/>
        </p:blipFill>
        <p:spPr bwMode="auto">
          <a:xfrm>
            <a:off x="1176470" y="3380032"/>
            <a:ext cx="1061782" cy="2792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Таня\Desktop\ОКТЯБРЬ\Урок семинар\back-to-school-icon-set-design_24911-30734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9" t="9887" r="51276" b="50878"/>
          <a:stretch/>
        </p:blipFill>
        <p:spPr bwMode="auto">
          <a:xfrm>
            <a:off x="10067037" y="5011716"/>
            <a:ext cx="1231059" cy="1150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1468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4659145" y="2517047"/>
            <a:ext cx="6638951" cy="3754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/>
              <a:t>Практико-ориентированное: </a:t>
            </a:r>
          </a:p>
          <a:p>
            <a:r>
              <a:rPr lang="ru-RU" dirty="0"/>
              <a:t>п</a:t>
            </a:r>
            <a:r>
              <a:rPr lang="ru-RU" dirty="0" smtClean="0"/>
              <a:t>рактика  </a:t>
            </a:r>
            <a:r>
              <a:rPr lang="ru-RU" dirty="0"/>
              <a:t>источника получения новых знаний и сферы, в которой можно использовать полученные теоретические знания. </a:t>
            </a:r>
            <a:endParaRPr lang="ru-RU" dirty="0" smtClean="0"/>
          </a:p>
          <a:p>
            <a:endParaRPr lang="ru-RU" sz="1000" dirty="0"/>
          </a:p>
          <a:p>
            <a:r>
              <a:rPr lang="ru-RU" b="1" dirty="0"/>
              <a:t>П</a:t>
            </a:r>
            <a:r>
              <a:rPr lang="ru-RU" b="1" dirty="0" smtClean="0"/>
              <a:t>оэтапное формирование знаний:</a:t>
            </a:r>
          </a:p>
          <a:p>
            <a:r>
              <a:rPr lang="ru-RU" dirty="0" smtClean="0"/>
              <a:t>учет необходимости неоднократного возвращения </a:t>
            </a:r>
            <a:r>
              <a:rPr lang="ru-RU" dirty="0"/>
              <a:t>к уже изученному материалу. </a:t>
            </a:r>
            <a:endParaRPr lang="ru-RU" dirty="0" smtClean="0"/>
          </a:p>
          <a:p>
            <a:endParaRPr lang="ru-RU" sz="1000" dirty="0"/>
          </a:p>
          <a:p>
            <a:r>
              <a:rPr lang="ru-RU" b="1" dirty="0"/>
              <a:t>Д</a:t>
            </a:r>
            <a:r>
              <a:rPr lang="ru-RU" b="1" dirty="0" smtClean="0"/>
              <a:t>едуктивный </a:t>
            </a:r>
            <a:r>
              <a:rPr lang="ru-RU" b="1" dirty="0"/>
              <a:t>метод </a:t>
            </a:r>
            <a:r>
              <a:rPr lang="ru-RU" b="1" dirty="0" smtClean="0"/>
              <a:t>познания: </a:t>
            </a:r>
          </a:p>
          <a:p>
            <a:r>
              <a:rPr lang="ru-RU" dirty="0" smtClean="0"/>
              <a:t>от </a:t>
            </a:r>
            <a:r>
              <a:rPr lang="ru-RU" dirty="0"/>
              <a:t>общего к </a:t>
            </a:r>
            <a:r>
              <a:rPr lang="ru-RU" dirty="0" smtClean="0"/>
              <a:t>частному</a:t>
            </a:r>
            <a:r>
              <a:rPr lang="ru-RU" dirty="0"/>
              <a:t>.</a:t>
            </a:r>
            <a:endParaRPr lang="ru-RU" dirty="0" smtClean="0"/>
          </a:p>
          <a:p>
            <a:endParaRPr lang="ru-RU" sz="1000" dirty="0"/>
          </a:p>
          <a:p>
            <a:r>
              <a:rPr lang="ru-RU" b="1" dirty="0" smtClean="0"/>
              <a:t>Наличие </a:t>
            </a:r>
            <a:r>
              <a:rPr lang="ru-RU" b="1" dirty="0"/>
              <a:t>разнообразных наглядно-образных </a:t>
            </a:r>
            <a:r>
              <a:rPr lang="ru-RU" b="1" dirty="0" smtClean="0"/>
              <a:t>средств.</a:t>
            </a:r>
          </a:p>
          <a:p>
            <a:endParaRPr lang="ru-RU" sz="1000" b="1" dirty="0" smtClean="0"/>
          </a:p>
          <a:p>
            <a:r>
              <a:rPr lang="ru-RU" b="1" dirty="0" smtClean="0"/>
              <a:t>Проведение </a:t>
            </a:r>
            <a:r>
              <a:rPr lang="ru-RU" b="1" dirty="0"/>
              <a:t>обучения в положительной эмоциональной обстановке.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93904" y="1262078"/>
            <a:ext cx="10404192" cy="61555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7030A0"/>
                </a:solidFill>
              </a:rPr>
              <a:t>Обучение детей с ОВЗ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608083" y="2910394"/>
            <a:ext cx="2672690" cy="2695904"/>
            <a:chOff x="1608083" y="2910394"/>
            <a:chExt cx="2672690" cy="2695904"/>
          </a:xfrm>
        </p:grpSpPr>
        <p:pic>
          <p:nvPicPr>
            <p:cNvPr id="10" name="Picture 3" descr="C:\Users\Таня\Desktop\НОЯБРЬ\Психолого-педагогическое сопровождение детей с ОВЗ\consulting-specialist-slide-template-business-data-graph-chart_1262-12910.jpg"/>
            <p:cNvPicPr>
              <a:picLocks noChangeAspect="1" noChangeArrowheads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5" t="21891" r="28191" b="20229"/>
            <a:stretch/>
          </p:blipFill>
          <p:spPr bwMode="auto">
            <a:xfrm>
              <a:off x="1608083" y="2910394"/>
              <a:ext cx="2672690" cy="26959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Овал 10"/>
            <p:cNvSpPr/>
            <p:nvPr/>
          </p:nvSpPr>
          <p:spPr>
            <a:xfrm>
              <a:off x="2052718" y="3367594"/>
              <a:ext cx="1783420" cy="17834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3" name="Picture 5" descr="C:\Users\Таня\Desktop\НОЯБРЬ\Принципы педагогического взаимодействия\collection-head-care-logo-head-intelligence-logo-designs-concept_8156-218.jpg"/>
            <p:cNvPicPr>
              <a:picLocks noChangeAspect="1" noChangeArrowheads="1"/>
            </p:cNvPicPr>
            <p:nvPr/>
          </p:nvPicPr>
          <p:blipFill rotWithShape="1">
            <a:blip r:embed="rId3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36" t="12703" r="55728" b="64637"/>
            <a:stretch/>
          </p:blipFill>
          <p:spPr bwMode="auto">
            <a:xfrm>
              <a:off x="2311780" y="3513115"/>
              <a:ext cx="1319888" cy="13511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62131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0"/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Овал 33"/>
          <p:cNvSpPr/>
          <p:nvPr/>
        </p:nvSpPr>
        <p:spPr>
          <a:xfrm>
            <a:off x="1197553" y="1810510"/>
            <a:ext cx="1956131" cy="1947516"/>
          </a:xfrm>
          <a:prstGeom prst="ellipse">
            <a:avLst/>
          </a:prstGeom>
          <a:solidFill>
            <a:schemeClr val="bg1"/>
          </a:solidFill>
          <a:ln w="19050">
            <a:solidFill>
              <a:srgbClr val="7030A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951618" y="3992127"/>
            <a:ext cx="2448000" cy="648000"/>
          </a:xfrm>
          <a:prstGeom prst="roundRect">
            <a:avLst/>
          </a:prstGeom>
          <a:ln w="19050"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 smtClean="0"/>
              <a:t>УЧЕБНО-ВОСПИТАТЕЛЬНЫЙ ПРОЦЕСС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16" name="Стрелка вправо 15"/>
          <p:cNvSpPr/>
          <p:nvPr/>
        </p:nvSpPr>
        <p:spPr>
          <a:xfrm flipV="1">
            <a:off x="7505736" y="2722487"/>
            <a:ext cx="580565" cy="467473"/>
          </a:xfrm>
          <a:prstGeom prst="rightArrow">
            <a:avLst/>
          </a:prstGeom>
          <a:ln w="19050"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8443556" y="2494558"/>
            <a:ext cx="2844000" cy="923330"/>
          </a:xfrm>
          <a:prstGeom prst="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/>
              <a:t>включение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в работу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всех обучающихся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8443556" y="3658177"/>
            <a:ext cx="2844002" cy="923330"/>
          </a:xfrm>
          <a:prstGeom prst="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/>
              <a:t>обеспечение взаимодействия обучающихся</a:t>
            </a:r>
            <a:endParaRPr lang="ru-RU" dirty="0"/>
          </a:p>
        </p:txBody>
      </p:sp>
      <p:sp>
        <p:nvSpPr>
          <p:cNvPr id="19" name="Стрелка вправо 18"/>
          <p:cNvSpPr/>
          <p:nvPr/>
        </p:nvSpPr>
        <p:spPr>
          <a:xfrm flipV="1">
            <a:off x="7505736" y="3886105"/>
            <a:ext cx="580565" cy="467473"/>
          </a:xfrm>
          <a:prstGeom prst="rightArrow">
            <a:avLst/>
          </a:prstGeom>
          <a:ln w="19050"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959177" y="2903018"/>
            <a:ext cx="3168000" cy="648000"/>
          </a:xfrm>
          <a:prstGeom prst="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dirty="0" smtClean="0"/>
              <a:t>импровизация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3959176" y="1558509"/>
            <a:ext cx="3168000" cy="1077218"/>
          </a:xfrm>
          <a:prstGeom prst="rect">
            <a:avLst/>
          </a:prstGeom>
          <a:ln w="19050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600" b="1" dirty="0" smtClean="0"/>
              <a:t>ИСПОЛЬЗОВАНИЕ ИННОВАЦИОННЫХ ПЕДАГОГИЧЕСКИХ ТЕХНОЛОГИЙ</a:t>
            </a:r>
            <a:endParaRPr lang="ru-RU" sz="1600" b="1" dirty="0"/>
          </a:p>
        </p:txBody>
      </p:sp>
      <p:cxnSp>
        <p:nvCxnSpPr>
          <p:cNvPr id="23" name="Прямая соединительная линия 22"/>
          <p:cNvCxnSpPr>
            <a:stCxn id="22" idx="2"/>
            <a:endCxn id="21" idx="0"/>
          </p:cNvCxnSpPr>
          <p:nvPr/>
        </p:nvCxnSpPr>
        <p:spPr>
          <a:xfrm>
            <a:off x="5543176" y="2635727"/>
            <a:ext cx="1" cy="26729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3959176" y="3702842"/>
            <a:ext cx="3168000" cy="646331"/>
          </a:xfrm>
          <a:prstGeom prst="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/>
              <a:t>варьирование </a:t>
            </a:r>
            <a:endParaRPr lang="ru-RU" dirty="0" smtClean="0"/>
          </a:p>
          <a:p>
            <a:pPr algn="ctr"/>
            <a:r>
              <a:rPr lang="ru-RU" dirty="0" smtClean="0"/>
              <a:t>учебных </a:t>
            </a:r>
            <a:r>
              <a:rPr lang="ru-RU" dirty="0"/>
              <a:t>методик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3959177" y="4512561"/>
            <a:ext cx="3168000" cy="648000"/>
          </a:xfrm>
          <a:prstGeom prst="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dirty="0" smtClean="0"/>
              <a:t>полифония</a:t>
            </a:r>
            <a:endParaRPr lang="ru-RU" dirty="0"/>
          </a:p>
        </p:txBody>
      </p:sp>
      <p:pic>
        <p:nvPicPr>
          <p:cNvPr id="8195" name="Picture 3" descr="E:\++++05 05 РАБОЧИЙ СТОЛ\ПРЕЗЕНТАЦИИ МИНСК\РАЗВИТИЕ РЕЧИ\images (2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2070" y="2187575"/>
            <a:ext cx="1598782" cy="1230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C:\Users\Таня\Desktop\НОЯБРЬ\Оценочная деятельность\colorful-pointers-with-different-shapes_23-2147577701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6F0DA"/>
              </a:clrFrom>
              <a:clrTo>
                <a:srgbClr val="F6F0D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6" t="67677" r="76021" b="9892"/>
          <a:stretch/>
        </p:blipFill>
        <p:spPr bwMode="auto">
          <a:xfrm>
            <a:off x="8455700" y="2136917"/>
            <a:ext cx="603508" cy="668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3" descr="C:\Users\Таня\Desktop\НОЯБРЬ\Оценочная деятельность\colorful-pointers-with-different-shapes_23-2147577701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6F0DA"/>
              </a:clrFrom>
              <a:clrTo>
                <a:srgbClr val="F6F0D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6" t="67677" r="76021" b="9892"/>
          <a:stretch/>
        </p:blipFill>
        <p:spPr bwMode="auto">
          <a:xfrm>
            <a:off x="8455700" y="3472480"/>
            <a:ext cx="603508" cy="668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1187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1" grpId="0" animBg="1"/>
      <p:bldP spid="22" grpId="0" animBg="1"/>
      <p:bldP spid="24" grpId="0" animBg="1"/>
      <p:bldP spid="25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>
    <a:txDef>
      <a:spPr>
        <a:noFill/>
        <a:ln>
          <a:noFill/>
        </a:ln>
      </a:spPr>
      <a:bodyPr wrap="square" rtlCol="0">
        <a:spAutoFit/>
      </a:bodyPr>
      <a:lstStyle>
        <a:defPPr algn="ctr">
          <a:defRPr sz="3200" b="1" smtClean="0">
            <a:solidFill>
              <a:schemeClr val="accent3">
                <a:lumMod val="75000"/>
              </a:schemeClr>
            </a:solidFill>
          </a:defRPr>
        </a:defPPr>
      </a:lstStyle>
      <a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a:style>
    </a:txDef>
  </a:objectDefaults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28615</TotalTime>
  <Words>668</Words>
  <Application>Microsoft Office PowerPoint</Application>
  <PresentationFormat>Широкоэкранный</PresentationFormat>
  <Paragraphs>172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Arial</vt:lpstr>
      <vt:lpstr>Arial Black</vt:lpstr>
      <vt:lpstr>Calibri</vt:lpstr>
      <vt:lpstr>Garamond</vt:lpstr>
      <vt:lpstr>Wingdings</vt:lpstr>
      <vt:lpstr>Натуральные материалы</vt:lpstr>
      <vt:lpstr>Взаимодействие педагогов с детьми с ОВЗ  в образовательном учреждении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Olga</dc:creator>
  <cp:lastModifiedBy>Olga</cp:lastModifiedBy>
  <cp:revision>1933</cp:revision>
  <dcterms:created xsi:type="dcterms:W3CDTF">2017-01-09T10:38:11Z</dcterms:created>
  <dcterms:modified xsi:type="dcterms:W3CDTF">2019-12-04T12:29:30Z</dcterms:modified>
</cp:coreProperties>
</file>