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7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831C-2A24-463C-8795-958BA088ABC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13E2-1C30-4435-8C4E-5F747680C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805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831C-2A24-463C-8795-958BA088ABC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13E2-1C30-4435-8C4E-5F747680C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036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831C-2A24-463C-8795-958BA088ABC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13E2-1C30-4435-8C4E-5F747680C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153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831C-2A24-463C-8795-958BA088ABC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13E2-1C30-4435-8C4E-5F747680C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383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831C-2A24-463C-8795-958BA088ABC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13E2-1C30-4435-8C4E-5F747680C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041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831C-2A24-463C-8795-958BA088ABC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13E2-1C30-4435-8C4E-5F747680C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02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831C-2A24-463C-8795-958BA088ABC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13E2-1C30-4435-8C4E-5F747680C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978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831C-2A24-463C-8795-958BA088ABC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13E2-1C30-4435-8C4E-5F747680C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60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831C-2A24-463C-8795-958BA088ABC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13E2-1C30-4435-8C4E-5F747680C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467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831C-2A24-463C-8795-958BA088ABC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13E2-1C30-4435-8C4E-5F747680C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010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831C-2A24-463C-8795-958BA088ABC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E13E2-1C30-4435-8C4E-5F747680C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65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8831C-2A24-463C-8795-958BA088ABC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E13E2-1C30-4435-8C4E-5F747680C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78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899561"/>
            <a:ext cx="10515600" cy="5181599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b="1" dirty="0" smtClean="0"/>
              <a:t>Вычислить: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ru-RU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5016682"/>
                  </p:ext>
                </p:extLst>
              </p:nvPr>
            </p:nvGraphicFramePr>
            <p:xfrm>
              <a:off x="1810082" y="1379621"/>
              <a:ext cx="9422024" cy="496563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157703">
                      <a:extLst>
                        <a:ext uri="{9D8B030D-6E8A-4147-A177-3AD203B41FA5}">
                          <a16:colId xmlns:a16="http://schemas.microsoft.com/office/drawing/2014/main" xmlns="" val="90757264"/>
                        </a:ext>
                      </a:extLst>
                    </a:gridCol>
                    <a:gridCol w="6264321">
                      <a:extLst>
                        <a:ext uri="{9D8B030D-6E8A-4147-A177-3AD203B41FA5}">
                          <a16:colId xmlns:a16="http://schemas.microsoft.com/office/drawing/2014/main" xmlns="" val="180935794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514350" lvl="0" indent="-51435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AutoNum type="arabicParenR"/>
                          </a:pPr>
                          <a:r>
                            <a:rPr lang="ru-RU" sz="4400" b="1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  <m:t>𝟕</m:t>
                                  </m:r>
                                </m:num>
                                <m:den>
                                  <m:r>
                                    <a:rPr lang="ru-RU" sz="4400" b="1" i="1" smtClean="0">
                                      <a:latin typeface="Cambria Math" panose="02040503050406030204" pitchFamily="18" charset="0"/>
                                    </a:rPr>
                                    <m:t>𝟗</m:t>
                                  </m:r>
                                  <m: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den>
                              </m:f>
                              <m:r>
                                <a:rPr lang="ru-RU" sz="4400" b="1" i="1">
                                  <a:latin typeface="Cambria Math" panose="02040503050406030204" pitchFamily="18" charset="0"/>
                                </a:rPr>
                                <m:t> ∙ </m:t>
                              </m:r>
                              <m:f>
                                <m:fPr>
                                  <m:ctrlP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400" b="1" dirty="0" smtClean="0"/>
                            <a:t>;</a:t>
                          </a:r>
                          <a:endParaRPr lang="ru-RU" sz="4400" b="1" dirty="0"/>
                        </a:p>
                        <a:p>
                          <a:pPr marL="514350" lvl="0" indent="-51435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AutoNum type="arabicParenR"/>
                          </a:pPr>
                          <a:r>
                            <a:rPr lang="ru-RU" sz="4400" b="1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ru-RU" sz="4400" b="1" i="1" smtClean="0">
                                      <a:latin typeface="Cambria Math" panose="02040503050406030204" pitchFamily="18" charset="0"/>
                                    </a:rPr>
                                    <m:t>𝟕</m:t>
                                  </m:r>
                                </m:num>
                                <m:den>
                                  <m:r>
                                    <a:rPr lang="ru-RU" sz="4400" b="1" i="1" smtClean="0">
                                      <a:latin typeface="Cambria Math" panose="02040503050406030204" pitchFamily="18" charset="0"/>
                                    </a:rPr>
                                    <m:t>𝟖</m:t>
                                  </m:r>
                                </m:den>
                              </m:f>
                              <m:r>
                                <a:rPr lang="ru-RU" sz="4400" b="1" i="1">
                                  <a:latin typeface="Cambria Math" panose="02040503050406030204" pitchFamily="18" charset="0"/>
                                </a:rPr>
                                <m:t> : </m:t>
                              </m:r>
                              <m:f>
                                <m:fPr>
                                  <m:ctrlP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400" b="1" dirty="0"/>
                            <a:t>;</a:t>
                          </a:r>
                        </a:p>
                        <a:p>
                          <a:pPr marL="514350" lvl="0" indent="-51435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AutoNum type="arabicParenR"/>
                          </a:pPr>
                          <a:r>
                            <a:rPr lang="ru-RU" sz="4400" b="1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44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lang="ru-RU" sz="4400" b="1" i="1">
                                  <a:latin typeface="Cambria Math" panose="02040503050406030204" pitchFamily="18" charset="0"/>
                                </a:rPr>
                                <m:t> ∙</m:t>
                              </m:r>
                              <m:r>
                                <a:rPr lang="ru-RU" sz="4400" b="1" i="1">
                                  <a:latin typeface="Cambria Math" panose="02040503050406030204" pitchFamily="18" charset="0"/>
                                </a:rPr>
                                <m:t>𝟏𝟎</m:t>
                              </m:r>
                            </m:oMath>
                          </a14:m>
                          <a:r>
                            <a:rPr lang="ru-RU" sz="4400" b="1" dirty="0"/>
                            <a:t>;</a:t>
                          </a:r>
                        </a:p>
                        <a:p>
                          <a:pPr marL="514350" lvl="0" indent="-51435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AutoNum type="arabicParenR"/>
                          </a:pPr>
                          <a:r>
                            <a:rPr lang="ru-RU" sz="4400" b="1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ru-RU" sz="4400" b="1" i="0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ru-RU" sz="4400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ru-RU" sz="4400" b="1" i="1">
                                  <a:latin typeface="Cambria Math" panose="02040503050406030204" pitchFamily="18" charset="0"/>
                                </a:rPr>
                                <m:t> : </m:t>
                              </m:r>
                              <m:f>
                                <m:fPr>
                                  <m:ctrlP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4400" b="1" i="1"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4400" b="1" dirty="0" smtClean="0"/>
                            <a:t>;</a:t>
                          </a:r>
                          <a:endParaRPr lang="ru-RU" sz="4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742950" lvl="0" indent="-74295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AutoNum type="arabicParenR" startAt="5"/>
                          </a:pPr>
                          <a:r>
                            <a:rPr lang="ru-RU" sz="4400" b="1" dirty="0" smtClean="0"/>
                            <a:t>Половину от 20;</a:t>
                          </a:r>
                        </a:p>
                        <a:p>
                          <a:pPr marL="742950" lvl="0" indent="-74295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AutoNum type="arabicParenR" startAt="5"/>
                          </a:pPr>
                          <a:r>
                            <a:rPr lang="ru-RU" sz="4400" b="1" dirty="0" smtClean="0"/>
                            <a:t>Треть от 12;</a:t>
                          </a:r>
                        </a:p>
                        <a:p>
                          <a:pPr marL="742950" lvl="0" indent="-74295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AutoNum type="arabicParenR" startAt="5"/>
                          </a:pPr>
                          <a:r>
                            <a:rPr lang="ru-RU" sz="4400" b="1" dirty="0" smtClean="0"/>
                            <a:t>Четверть часа</a:t>
                          </a:r>
                        </a:p>
                        <a:p>
                          <a:pPr marL="0" lvl="0" indent="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None/>
                          </a:pPr>
                          <a:r>
                            <a:rPr lang="ru-RU" sz="4400" b="1" dirty="0" smtClean="0"/>
                            <a:t>(в минутах);</a:t>
                          </a:r>
                        </a:p>
                        <a:p>
                          <a:pPr marL="742950" lvl="0" indent="-74295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AutoNum type="arabicParenR" startAt="5"/>
                          </a:pPr>
                          <a:r>
                            <a:rPr lang="ru-RU" sz="4400" b="1" dirty="0" smtClean="0"/>
                            <a:t>50% от 100 кг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val="2439228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05016682"/>
                  </p:ext>
                </p:extLst>
              </p:nvPr>
            </p:nvGraphicFramePr>
            <p:xfrm>
              <a:off x="1810082" y="1379621"/>
              <a:ext cx="9422024" cy="496563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157703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90757264"/>
                        </a:ext>
                      </a:extLst>
                    </a:gridCol>
                    <a:gridCol w="6264321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1809357941"/>
                        </a:ext>
                      </a:extLst>
                    </a:gridCol>
                  </a:tblGrid>
                  <a:tr h="496563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93" t="-1227" r="-199035" b="-24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742950" lvl="0" indent="-74295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AutoNum type="arabicParenR" startAt="5"/>
                          </a:pPr>
                          <a:r>
                            <a:rPr lang="ru-RU" sz="4400" b="1" dirty="0" smtClean="0"/>
                            <a:t>Половину от 20;</a:t>
                          </a:r>
                        </a:p>
                        <a:p>
                          <a:pPr marL="742950" lvl="0" indent="-74295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AutoNum type="arabicParenR" startAt="5"/>
                          </a:pPr>
                          <a:r>
                            <a:rPr lang="ru-RU" sz="4400" b="1" dirty="0" smtClean="0"/>
                            <a:t>Треть от 12;</a:t>
                          </a:r>
                        </a:p>
                        <a:p>
                          <a:pPr marL="742950" lvl="0" indent="-74295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AutoNum type="arabicParenR" startAt="5"/>
                          </a:pPr>
                          <a:r>
                            <a:rPr lang="ru-RU" sz="4400" b="1" dirty="0" smtClean="0"/>
                            <a:t>Четверть </a:t>
                          </a:r>
                          <a:r>
                            <a:rPr lang="ru-RU" sz="4400" b="1" dirty="0" smtClean="0"/>
                            <a:t>часа</a:t>
                          </a:r>
                        </a:p>
                        <a:p>
                          <a:pPr marL="0" lvl="0" indent="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None/>
                          </a:pPr>
                          <a:r>
                            <a:rPr lang="ru-RU" sz="4400" b="1" dirty="0" smtClean="0"/>
                            <a:t>(в </a:t>
                          </a:r>
                          <a:r>
                            <a:rPr lang="ru-RU" sz="4400" b="1" dirty="0" smtClean="0"/>
                            <a:t>минутах);</a:t>
                          </a:r>
                        </a:p>
                        <a:p>
                          <a:pPr marL="742950" lvl="0" indent="-742950">
                            <a:lnSpc>
                              <a:spcPct val="120000"/>
                            </a:lnSpc>
                            <a:spcBef>
                              <a:spcPts val="600"/>
                            </a:spcBef>
                            <a:buFont typeface="+mj-lt"/>
                            <a:buAutoNum type="arabicParenR" startAt="5"/>
                          </a:pPr>
                          <a:r>
                            <a:rPr lang="ru-RU" sz="4400" b="1" dirty="0" smtClean="0"/>
                            <a:t>50% от 100 кг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24392283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4058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Устная работа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2018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5310" y="3291839"/>
            <a:ext cx="11041380" cy="336042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4400" b="1" dirty="0" smtClean="0"/>
              <a:t>Решение:</a:t>
            </a:r>
          </a:p>
          <a:p>
            <a:pPr marL="0" indent="0">
              <a:buNone/>
            </a:pPr>
            <a:r>
              <a:rPr lang="ru-RU" sz="4400" dirty="0" smtClean="0"/>
              <a:t>	</a:t>
            </a:r>
            <a:r>
              <a:rPr lang="ru-RU" sz="4400" i="1" dirty="0" smtClean="0"/>
              <a:t>1 способ:</a:t>
            </a:r>
            <a:endParaRPr lang="ru-RU" sz="4400" i="1" dirty="0"/>
          </a:p>
          <a:p>
            <a:pPr marL="0" lvl="0" indent="0">
              <a:buNone/>
            </a:pPr>
            <a:r>
              <a:rPr lang="ru-RU" sz="4400" dirty="0" smtClean="0"/>
              <a:t>1) 8:2 </a:t>
            </a:r>
            <a:r>
              <a:rPr lang="ru-RU" sz="4400" dirty="0"/>
              <a:t>= 4 (км) – длина одной части.</a:t>
            </a:r>
          </a:p>
          <a:p>
            <a:pPr marL="0" lvl="0" indent="0">
              <a:buNone/>
            </a:pPr>
            <a:r>
              <a:rPr lang="ru-RU" sz="4400" dirty="0" smtClean="0"/>
              <a:t>2) 4</a:t>
            </a:r>
            <a:r>
              <a:rPr lang="ru-RU" sz="4400" dirty="0"/>
              <a:t>∙5 = 20 (км)</a:t>
            </a:r>
          </a:p>
          <a:p>
            <a:pPr marL="0" indent="0">
              <a:buNone/>
            </a:pPr>
            <a:r>
              <a:rPr lang="ru-RU" sz="4400" dirty="0" smtClean="0"/>
              <a:t>   Ответ</a:t>
            </a:r>
            <a:r>
              <a:rPr lang="ru-RU" sz="4400" dirty="0"/>
              <a:t>: 20 км.</a:t>
            </a:r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0631075"/>
              </p:ext>
            </p:extLst>
          </p:nvPr>
        </p:nvGraphicFramePr>
        <p:xfrm>
          <a:off x="114300" y="422726"/>
          <a:ext cx="11963400" cy="2652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Точечный рисунок" r:id="rId3" imgW="5533333" imgH="1228571" progId="Paint.Picture">
                  <p:embed/>
                </p:oleObj>
              </mc:Choice>
              <mc:Fallback>
                <p:oleObj name="Точечный рисунок" r:id="rId3" imgW="5533333" imgH="1228571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" y="422726"/>
                        <a:ext cx="11963400" cy="26521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5835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40080" y="3131819"/>
                <a:ext cx="11041380" cy="336042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   </a:t>
                </a:r>
                <a:r>
                  <a:rPr lang="ru-RU" sz="4400" b="1" dirty="0" smtClean="0"/>
                  <a:t>Решение:</a:t>
                </a:r>
              </a:p>
              <a:p>
                <a:pPr marL="0" indent="0">
                  <a:buNone/>
                </a:pPr>
                <a:r>
                  <a:rPr lang="ru-RU" sz="4400" dirty="0" smtClean="0"/>
                  <a:t>	</a:t>
                </a:r>
                <a:r>
                  <a:rPr lang="ru-RU" sz="4400" i="1" dirty="0"/>
                  <a:t>2</a:t>
                </a:r>
                <a:r>
                  <a:rPr lang="ru-RU" sz="4400" i="1" dirty="0" smtClean="0"/>
                  <a:t> способ:</a:t>
                </a:r>
                <a:endParaRPr lang="ru-RU" sz="4400" i="1" dirty="0"/>
              </a:p>
              <a:p>
                <a:pPr marL="0" indent="0" algn="ctr">
                  <a:buNone/>
                </a:pPr>
                <a:r>
                  <a:rPr lang="ru-RU" sz="5400" dirty="0"/>
                  <a:t>8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5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  <m:r>
                      <a:rPr lang="ru-RU" sz="5400" i="1">
                        <a:latin typeface="Cambria Math" panose="02040503050406030204" pitchFamily="18" charset="0"/>
                      </a:rPr>
                      <m:t> :</m:t>
                    </m:r>
                    <m:f>
                      <m:fPr>
                        <m:ctrlPr>
                          <a:rPr lang="ru-RU" sz="5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5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5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8 ∙ 5</m:t>
                        </m:r>
                      </m:num>
                      <m:den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1 ∙ 2</m:t>
                        </m:r>
                      </m:den>
                    </m:f>
                    <m:r>
                      <a:rPr lang="ru-RU" sz="540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5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20</m:t>
                        </m:r>
                      </m:num>
                      <m:den>
                        <m:r>
                          <a:rPr lang="ru-RU" sz="5400" i="1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  <m:r>
                      <a:rPr lang="ru-RU" sz="5400" i="1">
                        <a:latin typeface="Cambria Math" panose="02040503050406030204" pitchFamily="18" charset="0"/>
                      </a:rPr>
                      <m:t>=20</m:t>
                    </m:r>
                  </m:oMath>
                </a14:m>
                <a:endParaRPr lang="ru-RU" sz="5400" dirty="0"/>
              </a:p>
              <a:p>
                <a:pPr marL="0" indent="0">
                  <a:buNone/>
                </a:pPr>
                <a:r>
                  <a:rPr lang="ru-RU" sz="4400" dirty="0" smtClean="0"/>
                  <a:t>	Ответ</a:t>
                </a:r>
                <a:r>
                  <a:rPr lang="ru-RU" sz="4400" dirty="0"/>
                  <a:t>: 20 км.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0080" y="3131819"/>
                <a:ext cx="11041380" cy="3360421"/>
              </a:xfrm>
              <a:blipFill rotWithShape="0">
                <a:blip r:embed="rId3"/>
                <a:stretch>
                  <a:fillRect t="-5808" b="-83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33860"/>
              </p:ext>
            </p:extLst>
          </p:nvPr>
        </p:nvGraphicFramePr>
        <p:xfrm>
          <a:off x="114300" y="239846"/>
          <a:ext cx="11963400" cy="2652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Точечный рисунок" r:id="rId4" imgW="5533333" imgH="1228571" progId="Paint.Picture">
                  <p:embed/>
                </p:oleObj>
              </mc:Choice>
              <mc:Fallback>
                <p:oleObj name="Точечный рисунок" r:id="rId4" imgW="5533333" imgH="122857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" y="239846"/>
                        <a:ext cx="11963400" cy="26521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958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Заполните пропуски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760" y="1120140"/>
            <a:ext cx="11498580" cy="54178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	1) Чтобы найти число по заданному значению его дроби, можно________________________________________________</a:t>
            </a:r>
          </a:p>
          <a:p>
            <a:pPr marL="0" indent="0">
              <a:buNone/>
            </a:pPr>
            <a:r>
              <a:rPr lang="ru-RU" sz="3200" dirty="0" smtClean="0"/>
              <a:t>______________________________________________________</a:t>
            </a:r>
          </a:p>
          <a:p>
            <a:pPr marL="0" indent="0">
              <a:buNone/>
            </a:pPr>
            <a:r>
              <a:rPr lang="ru-RU" sz="3200" dirty="0" smtClean="0"/>
              <a:t>______________________________________________________</a:t>
            </a:r>
          </a:p>
          <a:p>
            <a:pPr marL="0" indent="0">
              <a:buNone/>
            </a:pPr>
            <a:r>
              <a:rPr lang="ru-RU" sz="3200" dirty="0" smtClean="0"/>
              <a:t>	</a:t>
            </a:r>
          </a:p>
          <a:p>
            <a:pPr marL="0" indent="0">
              <a:buNone/>
            </a:pPr>
            <a:r>
              <a:rPr lang="ru-RU" sz="3200" dirty="0"/>
              <a:t>	</a:t>
            </a:r>
            <a:r>
              <a:rPr lang="ru-RU" sz="3200" dirty="0" smtClean="0"/>
              <a:t>2) Чтобы найти число по его процентам, можно_________</a:t>
            </a:r>
          </a:p>
          <a:p>
            <a:pPr marL="0" indent="0">
              <a:buNone/>
            </a:pPr>
            <a:r>
              <a:rPr lang="ru-RU" sz="3200" dirty="0" smtClean="0"/>
              <a:t>_____________________________________________________________________________________________________________________________________________________________________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7906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100" y="685800"/>
            <a:ext cx="10805160" cy="56969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	</a:t>
            </a:r>
            <a:r>
              <a:rPr lang="ru-RU" sz="4000" dirty="0" smtClean="0">
                <a:solidFill>
                  <a:srgbClr val="007E39"/>
                </a:solidFill>
              </a:rPr>
              <a:t>Зелёная </a:t>
            </a:r>
            <a:r>
              <a:rPr lang="ru-RU" sz="4000" dirty="0">
                <a:solidFill>
                  <a:srgbClr val="007E39"/>
                </a:solidFill>
              </a:rPr>
              <a:t>карточка – тема была </a:t>
            </a:r>
            <a:r>
              <a:rPr lang="ru-RU" sz="4000" dirty="0" smtClean="0">
                <a:solidFill>
                  <a:srgbClr val="007E39"/>
                </a:solidFill>
              </a:rPr>
              <a:t>лёгкой! Попробую </a:t>
            </a:r>
            <a:r>
              <a:rPr lang="ru-RU" sz="4000" dirty="0">
                <a:solidFill>
                  <a:srgbClr val="007E39"/>
                </a:solidFill>
              </a:rPr>
              <a:t>составить по ней </a:t>
            </a:r>
            <a:r>
              <a:rPr lang="ru-RU" sz="4000" dirty="0" smtClean="0">
                <a:solidFill>
                  <a:srgbClr val="007E39"/>
                </a:solidFill>
              </a:rPr>
              <a:t>задачу в </a:t>
            </a:r>
            <a:r>
              <a:rPr lang="ru-RU" sz="4000" dirty="0">
                <a:solidFill>
                  <a:srgbClr val="007E39"/>
                </a:solidFill>
              </a:rPr>
              <a:t>два </a:t>
            </a:r>
            <a:r>
              <a:rPr lang="ru-RU" sz="4000" dirty="0" smtClean="0">
                <a:solidFill>
                  <a:srgbClr val="007E39"/>
                </a:solidFill>
              </a:rPr>
              <a:t>(или более) </a:t>
            </a:r>
            <a:r>
              <a:rPr lang="ru-RU" sz="4000" dirty="0">
                <a:solidFill>
                  <a:srgbClr val="007E39"/>
                </a:solidFill>
              </a:rPr>
              <a:t>действия</a:t>
            </a:r>
            <a:r>
              <a:rPr lang="ru-RU" sz="4000" dirty="0" smtClean="0">
                <a:solidFill>
                  <a:srgbClr val="007E39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4000" dirty="0" smtClean="0"/>
              <a:t>	</a:t>
            </a:r>
            <a:r>
              <a:rPr lang="ru-RU" sz="4000" dirty="0" smtClean="0">
                <a:solidFill>
                  <a:srgbClr val="FF6600"/>
                </a:solidFill>
              </a:rPr>
              <a:t>Жёлтая </a:t>
            </a:r>
            <a:r>
              <a:rPr lang="ru-RU" sz="4000" dirty="0">
                <a:solidFill>
                  <a:srgbClr val="FF6600"/>
                </a:solidFill>
              </a:rPr>
              <a:t>карточка – тема </a:t>
            </a:r>
            <a:r>
              <a:rPr lang="ru-RU" sz="4000" dirty="0" smtClean="0">
                <a:solidFill>
                  <a:srgbClr val="FF6600"/>
                </a:solidFill>
              </a:rPr>
              <a:t>вызвала затруднения. </a:t>
            </a:r>
            <a:r>
              <a:rPr lang="ru-RU" sz="4000" dirty="0">
                <a:solidFill>
                  <a:srgbClr val="FF6600"/>
                </a:solidFill>
              </a:rPr>
              <a:t>Попробую составить по ней задачу в </a:t>
            </a:r>
            <a:r>
              <a:rPr lang="ru-RU" sz="4000" dirty="0" smtClean="0">
                <a:solidFill>
                  <a:srgbClr val="FF6600"/>
                </a:solidFill>
              </a:rPr>
              <a:t>одно </a:t>
            </a:r>
            <a:r>
              <a:rPr lang="ru-RU" sz="4000" dirty="0">
                <a:solidFill>
                  <a:srgbClr val="FF6600"/>
                </a:solidFill>
              </a:rPr>
              <a:t>действие</a:t>
            </a:r>
            <a:r>
              <a:rPr lang="ru-RU" sz="4000" dirty="0" smtClean="0">
                <a:solidFill>
                  <a:srgbClr val="FF660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4000" dirty="0" smtClean="0"/>
              <a:t>	</a:t>
            </a:r>
            <a:r>
              <a:rPr lang="ru-RU" sz="4000" dirty="0" smtClean="0">
                <a:solidFill>
                  <a:srgbClr val="0070C0"/>
                </a:solidFill>
              </a:rPr>
              <a:t>Голубая </a:t>
            </a:r>
            <a:r>
              <a:rPr lang="ru-RU" sz="4000" dirty="0">
                <a:solidFill>
                  <a:srgbClr val="0070C0"/>
                </a:solidFill>
              </a:rPr>
              <a:t>карточка – тема </a:t>
            </a:r>
            <a:r>
              <a:rPr lang="ru-RU" sz="4000" dirty="0" smtClean="0">
                <a:solidFill>
                  <a:srgbClr val="0070C0"/>
                </a:solidFill>
              </a:rPr>
              <a:t>была трудной.</a:t>
            </a:r>
            <a:r>
              <a:rPr lang="ru-RU" sz="4000" dirty="0">
                <a:solidFill>
                  <a:srgbClr val="0070C0"/>
                </a:solidFill>
              </a:rPr>
              <a:t> Попробую составить по ней </a:t>
            </a:r>
            <a:r>
              <a:rPr lang="ru-RU" sz="4000" dirty="0" smtClean="0">
                <a:solidFill>
                  <a:srgbClr val="0070C0"/>
                </a:solidFill>
              </a:rPr>
              <a:t>один </a:t>
            </a:r>
            <a:r>
              <a:rPr lang="ru-RU" sz="4000" dirty="0">
                <a:solidFill>
                  <a:srgbClr val="0070C0"/>
                </a:solidFill>
              </a:rPr>
              <a:t>пример.</a:t>
            </a:r>
          </a:p>
        </p:txBody>
      </p:sp>
    </p:spTree>
    <p:extLst>
      <p:ext uri="{BB962C8B-B14F-4D97-AF65-F5344CB8AC3E}">
        <p14:creationId xmlns:p14="http://schemas.microsoft.com/office/powerpoint/2010/main" val="16964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32</Words>
  <Application>Microsoft Office PowerPoint</Application>
  <PresentationFormat>Широкоэкранный</PresentationFormat>
  <Paragraphs>30</Paragraphs>
  <Slides>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Тема Office</vt:lpstr>
      <vt:lpstr>Точечный рисунок</vt:lpstr>
      <vt:lpstr>Устная работа</vt:lpstr>
      <vt:lpstr>Презентация PowerPoint</vt:lpstr>
      <vt:lpstr>Презентация PowerPoint</vt:lpstr>
      <vt:lpstr>Заполните пропуски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Нахождение числа по заданному значению его дроби</dc:title>
  <dc:creator>RePack by Diakov</dc:creator>
  <cp:lastModifiedBy>Diod</cp:lastModifiedBy>
  <cp:revision>7</cp:revision>
  <dcterms:created xsi:type="dcterms:W3CDTF">2018-11-20T22:28:26Z</dcterms:created>
  <dcterms:modified xsi:type="dcterms:W3CDTF">2019-12-02T17:37:36Z</dcterms:modified>
</cp:coreProperties>
</file>