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2" r:id="rId3"/>
    <p:sldId id="259" r:id="rId4"/>
    <p:sldId id="286" r:id="rId5"/>
    <p:sldId id="284" r:id="rId6"/>
    <p:sldId id="283" r:id="rId7"/>
    <p:sldId id="261" r:id="rId8"/>
    <p:sldId id="285" r:id="rId9"/>
    <p:sldId id="258" r:id="rId10"/>
    <p:sldId id="271" r:id="rId11"/>
    <p:sldId id="264" r:id="rId12"/>
    <p:sldId id="263" r:id="rId13"/>
    <p:sldId id="265" r:id="rId14"/>
    <p:sldId id="266" r:id="rId15"/>
    <p:sldId id="267" r:id="rId16"/>
    <p:sldId id="268" r:id="rId17"/>
    <p:sldId id="273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FB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727A-9F05-4784-8D9C-FF624CD62FD9}" type="datetimeFigureOut">
              <a:rPr lang="ru-RU" smtClean="0"/>
              <a:pPr/>
              <a:t>24.11.2014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7329-83C6-499F-9A21-7485F9FBBE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5;&#1088;&#1077;&#1079;&#1077;&#1085;&#1090;&#1072;&#1094;&#1080;&#1103;%20&#1041;&#1048;&#1040;&#1053;&#1050;&#1048;\&#1057;&#1050;&#1040;&#1047;&#1054;&#1063;&#1053;&#1040;&#1071;-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chtoby-pomnili.com/page.php?id=59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17" Type="http://schemas.openxmlformats.org/officeDocument/2006/relationships/image" Target="../media/image40.jpeg"/><Relationship Id="rId2" Type="http://schemas.openxmlformats.org/officeDocument/2006/relationships/image" Target="../media/image25.png"/><Relationship Id="rId16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Relationship Id="rId1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2&amp;text=%D0%BA%D0%B0%D1%80%D1%82%D0%B8%D0%BD%D0%BA%D0%B8%20%D1%81%D0%BF%D0%B0%D1%81%D0%B8%D0%B1%D0%BE%20%D0%B7%D0%B0%20%D0%B2%D0%BD%D0%B8%D0%BC%D0%B0%D0%BD%D0%B8%D0%B5%20%D0%B4%D0%BB%D1%8F%20%D0%BF%D1%80%D0%B5%D0%B7%D0%B5%D0%BD%D1%82%D0%B0%D1%86%D0%B8%D0%B8&amp;fp=12&amp;pos=371&amp;uinfo=ww-1403-wh-1032-fw-1178-fh-598-pd-1&amp;rpt=simage&amp;img_url=http://900igr.net/datas/biologija/Rastenija-Krasnodarskogo-kraja/0011-011-Spasibo-za-vnimanie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0;&#1083;&#1103;\&#1096;&#1082;&#1086;&#1083;&#1072;\2%20&#1082;&#1083;&#1072;&#1089;&#1089;\&#1095;&#1090;&#1077;&#1085;&#1080;&#1077;\&#1085;&#1077;&#1076;&#1077;&#1083;&#1103;%20&#1083;&#1080;&#1090;&#1077;&#1088;&#1072;&#1090;&#1091;&#1088;&#1099;\&#1041;&#1080;&#1072;&#1085;&#1082;&#1080;\Zvuki-prirody-Penie-ptic(muzofon.com).mp3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1&amp;uinfo=ww-1403-wh-1032-fw-1178-fh-598-pd-1&amp;p=1&amp;text=%D0%B1%D0%B8%D0%B0%D0%BD%D0%BA%D0%B8%20%D0%BF%D1%80%D0%B5%D0%B7%D0%B5%D0%BD%D1%82%D0%B0%D1%86%D0%B8%D1%8F%20%D0%B4%D0%BB%D1%8F%20%D0%BD%D0%B0%D1%87%D0%B0%D0%BB%D1%8C%D0%BD%D0%BE%D0%B9%20%D1%88%D0%BA%D0%BE%D0%BB%D1%8B&amp;noreask=1&amp;pos=31&amp;rpt=simage&amp;lr=213&amp;img_url=http://www.proshkolu.ru/content/media/pic/std/4000000/3266000/3265286-9ba076ac9cd2d9bd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0&amp;text=%D0%B1%D0%B8%D0%B0%D0%BD%D0%BA%D0%B8%20%D0%BB%D0%B5%D0%B1%D1%8F%D0%B6%D1%8C%D0%B5%20%D0%BA%D0%B0%D1%80%D1%82%D0%B8%D0%BD%D0%BA%D0%B8&amp;noreask=1&amp;pos=29&amp;lr=213&amp;rpt=simage&amp;uinfo=ww-1403-wh-1032-fw-1178-fh-598-pd-1&amp;img_url=http://bibliogid.ru/system/files/2121/original/i_bianki_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source=wiz&amp;fp=0&amp;text=%D0%B1%D0%B8%D0%B0%D0%BD%D0%BA%D0%B8%20%D0%BB%D0%B5%D0%B1%D1%8F%D0%B6%D1%8C%D0%B5%20%D0%BA%D0%B0%D1%80%D1%82%D0%B8%D0%BD%D0%BA%D0%B8&amp;noreask=1&amp;pos=6&amp;lr=213&amp;rpt=simage&amp;uinfo=ww-1403-wh-1032-fw-1178-fh-598-pd-1&amp;img_url=http://img.labirint.ru/images/000010000400011/1205309209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halomfilm.com/uploads/posts/2011-09/1316292903_d8cf4ea68347972ce4fd3da5ad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2500306"/>
            <a:ext cx="2500330" cy="3071834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57290" y="1142984"/>
            <a:ext cx="707236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Cambria" pitchFamily="18" charset="0"/>
              </a:rPr>
              <a:t>Лесной сказочник</a:t>
            </a:r>
          </a:p>
          <a:p>
            <a:endParaRPr lang="ru-RU" sz="5400" b="1" dirty="0" smtClean="0">
              <a:latin typeface="Cambria" pitchFamily="18" charset="0"/>
            </a:endParaRPr>
          </a:p>
          <a:p>
            <a:pPr algn="ctr"/>
            <a:r>
              <a:rPr lang="ru-RU" sz="3200" b="1" dirty="0" smtClean="0">
                <a:latin typeface="Cambria" pitchFamily="18" charset="0"/>
              </a:rPr>
              <a:t>		Жизнь и творчество </a:t>
            </a:r>
          </a:p>
          <a:p>
            <a:pPr algn="ctr"/>
            <a:r>
              <a:rPr lang="ru-RU" sz="3200" b="1" dirty="0" smtClean="0">
                <a:latin typeface="Cambria" pitchFamily="18" charset="0"/>
              </a:rPr>
              <a:t>		Виталия Бианки</a:t>
            </a:r>
            <a:endParaRPr lang="ru-RU" sz="3200" b="1" dirty="0">
              <a:latin typeface="Cambria" pitchFamily="18" charset="0"/>
            </a:endParaRPr>
          </a:p>
        </p:txBody>
      </p:sp>
      <p:pic>
        <p:nvPicPr>
          <p:cNvPr id="7" name="СКАЗОЧНАЯ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1540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 showWhenStopped="0">
                <p:cTn id="7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htoby-pomnili.com/preview.php?width=max&amp;dir=595&amp;id=16173838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857232"/>
            <a:ext cx="2571768" cy="3643338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00430" y="3357562"/>
            <a:ext cx="50720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В течение четырех лет Бианки участвовал в научных экспедициях по Волге, Уралу, Алтаю и Казахстану. </a:t>
            </a:r>
            <a:endParaRPr lang="ru-RU" sz="2000" b="1" dirty="0" smtClean="0">
              <a:latin typeface="Cambria" pitchFamily="18" charset="0"/>
            </a:endParaRPr>
          </a:p>
          <a:p>
            <a:pPr algn="ctr"/>
            <a:r>
              <a:rPr lang="ru-RU" sz="2000" b="1" dirty="0" smtClean="0">
                <a:latin typeface="Cambria" pitchFamily="18" charset="0"/>
              </a:rPr>
              <a:t>В </a:t>
            </a:r>
            <a:r>
              <a:rPr lang="ru-RU" sz="2000" b="1" dirty="0">
                <a:latin typeface="Cambria" pitchFamily="18" charset="0"/>
              </a:rPr>
              <a:t>1917 переехал в Бийск, где работал учителем естествознания и организовал краеведческий музей. </a:t>
            </a:r>
            <a:endParaRPr lang="ru-RU" sz="2000" b="1" dirty="0" smtClean="0">
              <a:latin typeface="Cambria" pitchFamily="18" charset="0"/>
            </a:endParaRPr>
          </a:p>
          <a:p>
            <a:pPr algn="ctr"/>
            <a:r>
              <a:rPr lang="ru-RU" sz="2000" b="1" dirty="0" smtClean="0">
                <a:latin typeface="Cambria" pitchFamily="18" charset="0"/>
              </a:rPr>
              <a:t>В </a:t>
            </a:r>
            <a:r>
              <a:rPr lang="ru-RU" sz="2000" b="1" dirty="0">
                <a:latin typeface="Cambria" pitchFamily="18" charset="0"/>
              </a:rPr>
              <a:t>1922 вернулся в Петроград. </a:t>
            </a:r>
            <a:r>
              <a:rPr lang="ru-RU" sz="2000" b="1" dirty="0" smtClean="0">
                <a:latin typeface="Cambria" pitchFamily="18" charset="0"/>
              </a:rPr>
              <a:t>К  этому </a:t>
            </a:r>
            <a:r>
              <a:rPr lang="ru-RU" sz="2000" b="1" dirty="0">
                <a:latin typeface="Cambria" pitchFamily="18" charset="0"/>
              </a:rPr>
              <a:t>времени у него накопились «целые тома записок</a:t>
            </a:r>
            <a:r>
              <a:rPr lang="ru-RU" sz="2000" b="1" dirty="0" smtClean="0">
                <a:latin typeface="Cambria" pitchFamily="18" charset="0"/>
              </a:rPr>
              <a:t>».</a:t>
            </a:r>
            <a:endParaRPr lang="ru-RU" sz="20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357694"/>
            <a:ext cx="79295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Первый опубликованный </a:t>
            </a:r>
            <a:r>
              <a:rPr lang="ru-RU" sz="2000" b="1" dirty="0" smtClean="0">
                <a:latin typeface="Cambria" pitchFamily="18" charset="0"/>
              </a:rPr>
              <a:t>детский </a:t>
            </a:r>
            <a:r>
              <a:rPr lang="ru-RU" sz="2000" b="1" dirty="0">
                <a:latin typeface="Cambria" pitchFamily="18" charset="0"/>
              </a:rPr>
              <a:t>рассказ Бианки – </a:t>
            </a:r>
            <a:endParaRPr lang="ru-RU" sz="2000" b="1" dirty="0" smtClean="0">
              <a:latin typeface="Cambria" pitchFamily="18" charset="0"/>
            </a:endParaRPr>
          </a:p>
          <a:p>
            <a:pPr algn="ctr"/>
            <a:r>
              <a:rPr lang="ru-RU" sz="2000" b="1" dirty="0" smtClean="0">
                <a:latin typeface="Cambria" pitchFamily="18" charset="0"/>
              </a:rPr>
              <a:t>«Чей </a:t>
            </a:r>
            <a:r>
              <a:rPr lang="ru-RU" sz="2000" b="1" dirty="0">
                <a:latin typeface="Cambria" pitchFamily="18" charset="0"/>
              </a:rPr>
              <a:t>нос лучше</a:t>
            </a:r>
            <a:r>
              <a:rPr lang="ru-RU" sz="2000" b="1" dirty="0" smtClean="0">
                <a:latin typeface="Cambria" pitchFamily="18" charset="0"/>
              </a:rPr>
              <a:t>?» </a:t>
            </a:r>
            <a:r>
              <a:rPr lang="ru-RU" sz="2000" b="1" dirty="0">
                <a:latin typeface="Cambria" pitchFamily="18" charset="0"/>
              </a:rPr>
              <a:t>(1923). Герои рассказа птицы </a:t>
            </a:r>
            <a:r>
              <a:rPr lang="ru-RU" sz="2000" b="1" dirty="0" err="1">
                <a:latin typeface="Cambria" pitchFamily="18" charset="0"/>
              </a:rPr>
              <a:t>Тонконос</a:t>
            </a:r>
            <a:r>
              <a:rPr lang="ru-RU" sz="2000" b="1" dirty="0">
                <a:latin typeface="Cambria" pitchFamily="18" charset="0"/>
              </a:rPr>
              <a:t>, </a:t>
            </a:r>
            <a:r>
              <a:rPr lang="ru-RU" sz="2000" b="1" dirty="0" err="1">
                <a:latin typeface="Cambria" pitchFamily="18" charset="0"/>
              </a:rPr>
              <a:t>Крестонос</a:t>
            </a:r>
            <a:r>
              <a:rPr lang="ru-RU" sz="2000" b="1" dirty="0">
                <a:latin typeface="Cambria" pitchFamily="18" charset="0"/>
              </a:rPr>
              <a:t>, Дубонос и др. напоминали сказочных героев, повествовательная манера Бианки была полна точных наблюдений и юмора.</a:t>
            </a:r>
          </a:p>
        </p:txBody>
      </p:sp>
      <p:pic>
        <p:nvPicPr>
          <p:cNvPr id="23554" name="Picture 2" descr="http://old.prodalit.ru/images/540000/5357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1071546"/>
            <a:ext cx="2214578" cy="300039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6" name="Picture 4" descr="http://www.libex.ru/dimg/1bec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71546"/>
            <a:ext cx="2214578" cy="300039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8" name="Picture 6" descr="http://server.audiopedia.su:8888/staroeradio/images/pics/0024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071546"/>
            <a:ext cx="2214578" cy="300039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21b96576841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72396" y="-142900"/>
            <a:ext cx="1571604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071942"/>
            <a:ext cx="7786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Потребность художественного </a:t>
            </a:r>
            <a:r>
              <a:rPr lang="ru-RU" sz="2000" b="1" dirty="0" smtClean="0">
                <a:latin typeface="Cambria" pitchFamily="18" charset="0"/>
              </a:rPr>
              <a:t>воплощения </a:t>
            </a:r>
            <a:r>
              <a:rPr lang="ru-RU" sz="2000" b="1" dirty="0">
                <a:latin typeface="Cambria" pitchFamily="18" charset="0"/>
              </a:rPr>
              <a:t>знаний о живой природе сделала Бианки писателем. </a:t>
            </a:r>
            <a:endParaRPr lang="ru-RU" sz="2000" b="1" dirty="0" smtClean="0">
              <a:latin typeface="Cambria" pitchFamily="18" charset="0"/>
            </a:endParaRPr>
          </a:p>
          <a:p>
            <a:pPr algn="ctr"/>
            <a:r>
              <a:rPr lang="ru-RU" sz="2000" b="1" dirty="0" smtClean="0">
                <a:latin typeface="Cambria" pitchFamily="18" charset="0"/>
              </a:rPr>
              <a:t>В </a:t>
            </a:r>
            <a:r>
              <a:rPr lang="ru-RU" sz="2000" b="1" dirty="0">
                <a:latin typeface="Cambria" pitchFamily="18" charset="0"/>
              </a:rPr>
              <a:t>1923 он начал публиковать фенологический календарь в ленинградском журнале «Воробей» (впоследствии «Новый Робинзон»). Эта публикация стала прообразом его знаменитой </a:t>
            </a:r>
            <a:r>
              <a:rPr lang="ru-RU" sz="2000" b="1" dirty="0" smtClean="0">
                <a:latin typeface="Cambria" pitchFamily="18" charset="0"/>
              </a:rPr>
              <a:t>«Лесной газеты» (</a:t>
            </a:r>
            <a:r>
              <a:rPr lang="ru-RU" sz="2000" b="1" dirty="0">
                <a:latin typeface="Cambria" pitchFamily="18" charset="0"/>
              </a:rPr>
              <a:t>1927). </a:t>
            </a:r>
          </a:p>
        </p:txBody>
      </p:sp>
      <p:pic>
        <p:nvPicPr>
          <p:cNvPr id="3" name="Рисунок 2" descr="Виталий Бианки - Сборник книг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071546"/>
            <a:ext cx="4143404" cy="264320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78" name="Picture 2" descr="http://www.ircenter.ru/files/products/pics/60914/fullsize/289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8715">
            <a:off x="5822441" y="994013"/>
            <a:ext cx="1785950" cy="2810245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071942"/>
            <a:ext cx="8001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Cambria" pitchFamily="18" charset="0"/>
              </a:rPr>
              <a:t>Бианки рассматривал свое </a:t>
            </a:r>
            <a:r>
              <a:rPr lang="ru-RU" sz="2000" b="1" dirty="0" smtClean="0">
                <a:latin typeface="Cambria" pitchFamily="18" charset="0"/>
              </a:rPr>
              <a:t> творчество </a:t>
            </a:r>
            <a:r>
              <a:rPr lang="ru-RU" sz="2000" b="1" dirty="0">
                <a:latin typeface="Cambria" pitchFamily="18" charset="0"/>
              </a:rPr>
              <a:t>как «самоучитель любви к природе». Он написал более 30 сказок о природе, в числе которых такие классические произведения, как </a:t>
            </a:r>
            <a:endParaRPr lang="ru-RU" sz="2000" b="1" dirty="0" smtClean="0"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Cambria" pitchFamily="18" charset="0"/>
              </a:rPr>
              <a:t>«Первая охота» </a:t>
            </a:r>
            <a:r>
              <a:rPr lang="ru-RU" sz="2000" b="1" dirty="0">
                <a:latin typeface="Cambria" pitchFamily="18" charset="0"/>
              </a:rPr>
              <a:t>(1923), </a:t>
            </a:r>
            <a:endParaRPr lang="ru-RU" sz="2000" b="1" dirty="0" smtClean="0"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Cambria" pitchFamily="18" charset="0"/>
              </a:rPr>
              <a:t>«Кто </a:t>
            </a:r>
            <a:r>
              <a:rPr lang="ru-RU" sz="2000" b="1" dirty="0">
                <a:latin typeface="Cambria" pitchFamily="18" charset="0"/>
              </a:rPr>
              <a:t>чем </a:t>
            </a:r>
            <a:r>
              <a:rPr lang="ru-RU" sz="2000" b="1" dirty="0" smtClean="0">
                <a:latin typeface="Cambria" pitchFamily="18" charset="0"/>
              </a:rPr>
              <a:t>поет» </a:t>
            </a:r>
            <a:r>
              <a:rPr lang="ru-RU" sz="2000" b="1" dirty="0">
                <a:latin typeface="Cambria" pitchFamily="18" charset="0"/>
              </a:rPr>
              <a:t>(1923), </a:t>
            </a:r>
            <a:endParaRPr lang="ru-RU" sz="2000" b="1" dirty="0" smtClean="0"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Cambria" pitchFamily="18" charset="0"/>
              </a:rPr>
              <a:t>«Как </a:t>
            </a:r>
            <a:r>
              <a:rPr lang="ru-RU" sz="2000" b="1" dirty="0" err="1">
                <a:latin typeface="Cambria" pitchFamily="18" charset="0"/>
              </a:rPr>
              <a:t>Муравьишка</a:t>
            </a:r>
            <a:r>
              <a:rPr lang="ru-RU" sz="2000" b="1" dirty="0">
                <a:latin typeface="Cambria" pitchFamily="18" charset="0"/>
              </a:rPr>
              <a:t> домой </a:t>
            </a:r>
            <a:r>
              <a:rPr lang="ru-RU" sz="2000" b="1" dirty="0" smtClean="0">
                <a:latin typeface="Cambria" pitchFamily="18" charset="0"/>
              </a:rPr>
              <a:t>спешил» </a:t>
            </a:r>
            <a:r>
              <a:rPr lang="ru-RU" sz="2000" b="1" dirty="0">
                <a:latin typeface="Cambria" pitchFamily="18" charset="0"/>
              </a:rPr>
              <a:t>(1935), </a:t>
            </a:r>
            <a:endParaRPr lang="ru-RU" sz="2000" b="1" dirty="0" smtClean="0"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>
                <a:latin typeface="Cambria" pitchFamily="18" charset="0"/>
              </a:rPr>
              <a:t>Сказки </a:t>
            </a:r>
            <a:r>
              <a:rPr lang="ru-RU" sz="2000" b="1" dirty="0">
                <a:latin typeface="Cambria" pitchFamily="18" charset="0"/>
              </a:rPr>
              <a:t>зверолова (1937) и др.</a:t>
            </a:r>
          </a:p>
        </p:txBody>
      </p:sp>
      <p:pic>
        <p:nvPicPr>
          <p:cNvPr id="22530" name="Picture 2" descr="http://www.interpres.ru/catalog/images/0794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928670"/>
            <a:ext cx="2214578" cy="3071834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2" name="Picture 4" descr="http://www.char.ru/books/1726815_Kto_chem_poe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928670"/>
            <a:ext cx="2214578" cy="3071834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http://www.edu54.ru/sites/default/files/userfiles/image/muravey1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928670"/>
            <a:ext cx="2276682" cy="3071834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21b96576841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72396" y="-142900"/>
            <a:ext cx="1571604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5286388"/>
            <a:ext cx="65008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ambria" pitchFamily="18" charset="0"/>
              </a:rPr>
              <a:t>По </a:t>
            </a:r>
            <a:r>
              <a:rPr lang="ru-RU" sz="2000" b="1" dirty="0">
                <a:latin typeface="Cambria" pitchFamily="18" charset="0"/>
              </a:rPr>
              <a:t>некоторым из них </a:t>
            </a:r>
            <a:r>
              <a:rPr lang="ru-RU" sz="2000" b="1" dirty="0" smtClean="0">
                <a:latin typeface="Cambria" pitchFamily="18" charset="0"/>
              </a:rPr>
              <a:t>(«Оранжевое горлышко», «Путешествие муравья» «Синичкин календарь» </a:t>
            </a:r>
            <a:endParaRPr lang="en-US" sz="2000" b="1" dirty="0" smtClean="0">
              <a:latin typeface="Cambria" pitchFamily="18" charset="0"/>
            </a:endParaRPr>
          </a:p>
          <a:p>
            <a:pPr algn="ctr"/>
            <a:r>
              <a:rPr lang="ru-RU" sz="2000" b="1" dirty="0" smtClean="0">
                <a:latin typeface="Cambria" pitchFamily="18" charset="0"/>
              </a:rPr>
              <a:t>и </a:t>
            </a:r>
            <a:r>
              <a:rPr lang="ru-RU" sz="2000" b="1" dirty="0">
                <a:latin typeface="Cambria" pitchFamily="18" charset="0"/>
              </a:rPr>
              <a:t>др.) сняты мультфильмы. </a:t>
            </a:r>
          </a:p>
        </p:txBody>
      </p:sp>
      <p:pic>
        <p:nvPicPr>
          <p:cNvPr id="21506" name="Picture 2" descr="http://www.vseodetyah.com/multi/orangevoe-gorlyshko-mpg/orangevoe-gorlyshko-mpg-larg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714356"/>
            <a:ext cx="3357586" cy="2571768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0" name="Picture 6" descr="http://www.kinoru.ru/published/publicdata/KINORU1/attachments/SC/products_pictures/644916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643182"/>
            <a:ext cx="3357586" cy="242058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&amp;Kcy;&amp;acy;&amp;rcy;&amp;tcy;&amp;icy;&amp;ncy;&amp;kcy;&amp;acy; 25 &amp;icy;&amp;zcy; 27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714356"/>
            <a:ext cx="3125413" cy="2500330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21b96576841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72396" y="-142900"/>
            <a:ext cx="1571604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5357826"/>
            <a:ext cx="64293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Бианки писал также </a:t>
            </a:r>
            <a:r>
              <a:rPr lang="ru-RU" sz="2000" b="1" dirty="0" smtClean="0">
                <a:latin typeface="Cambria" pitchFamily="18" charset="0"/>
              </a:rPr>
              <a:t>тематические </a:t>
            </a:r>
            <a:r>
              <a:rPr lang="ru-RU" sz="2000" b="1" dirty="0">
                <a:latin typeface="Cambria" pitchFamily="18" charset="0"/>
              </a:rPr>
              <a:t>циклы </a:t>
            </a:r>
            <a:r>
              <a:rPr lang="ru-RU" sz="2000" b="1" dirty="0" smtClean="0">
                <a:latin typeface="Cambria" pitchFamily="18" charset="0"/>
              </a:rPr>
              <a:t>«Мышонок Пик», </a:t>
            </a:r>
            <a:r>
              <a:rPr lang="ru-RU" sz="2000" b="1" dirty="0">
                <a:latin typeface="Cambria" pitchFamily="18" charset="0"/>
              </a:rPr>
              <a:t>1926, </a:t>
            </a:r>
          </a:p>
          <a:p>
            <a:pPr algn="ctr"/>
            <a:r>
              <a:rPr lang="ru-RU" sz="2000" b="1" dirty="0" smtClean="0">
                <a:latin typeface="Cambria" pitchFamily="18" charset="0"/>
              </a:rPr>
              <a:t>«Синичкин календарь», </a:t>
            </a:r>
            <a:r>
              <a:rPr lang="ru-RU" sz="2000" b="1" dirty="0">
                <a:latin typeface="Cambria" pitchFamily="18" charset="0"/>
              </a:rPr>
              <a:t>1945 и </a:t>
            </a:r>
            <a:r>
              <a:rPr lang="ru-RU" sz="2000" b="1" dirty="0" smtClean="0">
                <a:latin typeface="Cambria" pitchFamily="18" charset="0"/>
              </a:rPr>
              <a:t>др.</a:t>
            </a:r>
            <a:endParaRPr lang="ru-RU" sz="2000" b="1" dirty="0">
              <a:latin typeface="Cambria" pitchFamily="18" charset="0"/>
            </a:endParaRPr>
          </a:p>
        </p:txBody>
      </p:sp>
      <p:pic>
        <p:nvPicPr>
          <p:cNvPr id="3" name="Рисунок 2" descr="http://chtoby-pomnili.com/preview.php?width=max&amp;dir=595&amp;id=161738407.jpg">
            <a:hlinkClick r:id="rId2"/>
          </p:cNvPr>
          <p:cNvPicPr/>
          <p:nvPr/>
        </p:nvPicPr>
        <p:blipFill>
          <a:blip r:embed="rId3" cstate="email"/>
          <a:srcRect l="9534" t="9104" r="8686" b="5726"/>
          <a:stretch>
            <a:fillRect/>
          </a:stretch>
        </p:blipFill>
        <p:spPr bwMode="auto">
          <a:xfrm>
            <a:off x="1214414" y="928670"/>
            <a:ext cx="2928958" cy="407196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http://disneya.net/files/news/119/myshonok.pik.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928670"/>
            <a:ext cx="2976583" cy="407196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143380"/>
            <a:ext cx="8001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За 35 лет творческой работы Бианки создал более 300 рассказов, сказок, повестей, очерков и статей. Всю жизнь он вел дневники и натуралистические заметки, отвечал на множество читательских писем. Его произведения были изданы общим тиражом более 40 млн. экземпляров, переведены на многие языки мира.</a:t>
            </a:r>
          </a:p>
        </p:txBody>
      </p:sp>
      <p:pic>
        <p:nvPicPr>
          <p:cNvPr id="3" name="Рисунок 2" descr="http://chtoby-pomnili.com/preview.php?width=max&amp;dir=595&amp;id=16173840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857232"/>
            <a:ext cx="2071702" cy="3214710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http://www.ircenter.ru/files/products/pics/60914/fullsize/2897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252486">
            <a:off x="3260999" y="681446"/>
            <a:ext cx="841386" cy="1216917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www.libex.ru/dimg/1bec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390893">
            <a:off x="3624747" y="1468196"/>
            <a:ext cx="801135" cy="1158888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http://server.audiopedia.su:8888/staroeradio/images/pics/0024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466865">
            <a:off x="4624795" y="764371"/>
            <a:ext cx="830769" cy="1125559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6" name="Picture 10" descr="&amp;Kcy;&amp;acy;&amp;rcy;&amp;tcy;&amp;icy;&amp;ncy;&amp;kcy;&amp;acy; 38 &amp;icy;&amp;zcy; 1127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64393">
            <a:off x="3199989" y="2693021"/>
            <a:ext cx="835019" cy="1146810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&amp;Kcy;&amp;acy;&amp;rcy;&amp;tcy;&amp;icy;&amp;ncy;&amp;kcy;&amp;acy; 6 &amp;icy;&amp;zcy; 1127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468671">
            <a:off x="4019439" y="2188040"/>
            <a:ext cx="795582" cy="1078339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2" descr="http://www.interpres.ru/catalog/images/07948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388516">
            <a:off x="4417454" y="2985210"/>
            <a:ext cx="846773" cy="1128530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&amp;Kcy;&amp;acy;&amp;rcy;&amp;tcy;&amp;icy;&amp;ncy;&amp;kcy;&amp;acy; 22 &amp;icy;&amp;zcy; 1127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356327">
            <a:off x="5188815" y="2399635"/>
            <a:ext cx="819751" cy="1143008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http://www.edu54.ru/sites/default/files/userfiles/image/muravey1(1)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494296">
            <a:off x="4913195" y="1545156"/>
            <a:ext cx="799910" cy="1118516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http://www.char.ru/books/1726815_Kto_chem_poet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479009">
            <a:off x="5700835" y="1049871"/>
            <a:ext cx="830539" cy="1141203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old.prodalit.ru/images/540000/53575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1387562">
            <a:off x="6552745" y="690795"/>
            <a:ext cx="845937" cy="116502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http://disneya.net/files/news/119/myshonok.pik.1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1373466">
            <a:off x="6052577" y="1902494"/>
            <a:ext cx="836307" cy="1170360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://chtoby-pomnili.com/preview.php?width=max&amp;dir=595&amp;id=161738407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584042">
            <a:off x="6869469" y="1337188"/>
            <a:ext cx="836400" cy="1211674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&amp;Kcy;&amp;acy;&amp;rcy;&amp;tcy;&amp;icy;&amp;ncy;&amp;kcy;&amp;acy; 12 &amp;icy;&amp;zcy; 11277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1510402">
            <a:off x="7351889" y="1975491"/>
            <a:ext cx="814527" cy="1160428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8" name="Picture 12" descr="&amp;Kcy;&amp;acy;&amp;rcy;&amp;tcy;&amp;icy;&amp;ncy;&amp;kcy;&amp;acy; 58 &amp;icy;&amp;zcy; 11277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rot="1450088">
            <a:off x="7347806" y="2901447"/>
            <a:ext cx="814393" cy="1171081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&amp;Kcy;&amp;acy;&amp;rcy;&amp;tcy;&amp;icy;&amp;ncy;&amp;kcy;&amp;acy; 36 &amp;icy;&amp;zcy; 11277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 rot="1256582">
            <a:off x="6187627" y="2896084"/>
            <a:ext cx="837496" cy="1200379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n-sladkov.ru/images/stories/bianki/bianki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785794"/>
            <a:ext cx="2928958" cy="442915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00496" y="35004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latin typeface="Cambria" pitchFamily="18" charset="0"/>
              </a:rPr>
              <a:t>Растения и животные, леса и горы, моря, ветры, дожди, зори - весь мир вокруг нас говорит с нами всеми голосами…. Есть люди, которые переводят на наш человеческий язык - </a:t>
            </a:r>
            <a:r>
              <a:rPr lang="ru-RU" sz="2000" b="1" i="1" dirty="0" err="1" smtClean="0">
                <a:latin typeface="Cambria" pitchFamily="18" charset="0"/>
              </a:rPr>
              <a:t>язык</a:t>
            </a:r>
            <a:r>
              <a:rPr lang="ru-RU" sz="2000" b="1" i="1" dirty="0" smtClean="0">
                <a:latin typeface="Cambria" pitchFamily="18" charset="0"/>
              </a:rPr>
              <a:t> любви к полной красоты и чудес нашей вселенной эти голоса. </a:t>
            </a:r>
          </a:p>
          <a:p>
            <a:pPr algn="r"/>
            <a:r>
              <a:rPr lang="ru-RU" sz="2000" b="1" i="1" dirty="0" smtClean="0">
                <a:latin typeface="Cambria" pitchFamily="18" charset="0"/>
              </a:rPr>
              <a:t>Виталий Бианки</a:t>
            </a:r>
            <a:endParaRPr lang="ru-RU" sz="2000" b="1" i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s/biologija/Rastenija-Krasnodarskogo-kraja/0011-011-Spasibo-za-vnimani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24992"/>
            <a:ext cx="8643998" cy="6483000"/>
          </a:xfrm>
          <a:prstGeom prst="rect">
            <a:avLst/>
          </a:prstGeom>
          <a:noFill/>
        </p:spPr>
      </p:pic>
      <p:pic>
        <p:nvPicPr>
          <p:cNvPr id="4" name="Zvuki-prirody-Penie-ptic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79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1071546"/>
            <a:ext cx="47149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 smtClean="0"/>
              <a:t>	</a:t>
            </a:r>
            <a:r>
              <a:rPr lang="ru-RU" sz="28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Конечно,  любой человек любит природу. Но иногда встречаются люди,  наделённые каким-то особенным отношением ко всему живому. </a:t>
            </a:r>
          </a:p>
          <a:p>
            <a:pPr fontAlgn="t"/>
            <a:r>
              <a:rPr lang="ru-RU" sz="28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	Одним из них был писатель и учёный Виталий Валентинович Бианки.	</a:t>
            </a:r>
          </a:p>
        </p:txBody>
      </p:sp>
      <p:pic>
        <p:nvPicPr>
          <p:cNvPr id="1026" name="Picture 2" descr="http://www.proshkolu.ru/content/media/pic/std/4000000/3266000/3265286-9ba076ac9cd2d9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226695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642918"/>
            <a:ext cx="7143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ambria" pitchFamily="18" charset="0"/>
              </a:rPr>
              <a:t>	</a:t>
            </a:r>
            <a:r>
              <a:rPr lang="ru-RU" sz="2800" b="1" dirty="0" smtClean="0">
                <a:latin typeface="Cambria" pitchFamily="18" charset="0"/>
              </a:rPr>
              <a:t>Виталий Валентинович Бианки </a:t>
            </a:r>
            <a:r>
              <a:rPr lang="ru-RU" sz="2800" b="1" dirty="0">
                <a:latin typeface="Cambria" pitchFamily="18" charset="0"/>
              </a:rPr>
              <a:t>родился </a:t>
            </a:r>
            <a:r>
              <a:rPr lang="ru-RU" sz="2800" b="1" dirty="0" smtClean="0">
                <a:latin typeface="Cambria" pitchFamily="18" charset="0"/>
              </a:rPr>
              <a:t>в Петербурге. </a:t>
            </a:r>
            <a:r>
              <a:rPr lang="ru-RU" sz="2800" b="1" dirty="0">
                <a:latin typeface="Cambria" pitchFamily="18" charset="0"/>
              </a:rPr>
              <a:t>Певучая фамилия досталась ему от предков-итальянцев. Возможно, от них же и увлекающаяся, артистическая натура. От отца — </a:t>
            </a:r>
            <a:r>
              <a:rPr lang="ru-RU" sz="2800" b="1" dirty="0" smtClean="0">
                <a:latin typeface="Cambria" pitchFamily="18" charset="0"/>
              </a:rPr>
              <a:t>учёного-орнитолога</a:t>
            </a:r>
            <a:r>
              <a:rPr lang="ru-RU" sz="28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(орнитология – это наука, изучающая птиц)</a:t>
            </a:r>
            <a:r>
              <a:rPr lang="ru-RU" sz="2800" b="1" dirty="0" smtClean="0">
                <a:latin typeface="Cambria" pitchFamily="18" charset="0"/>
              </a:rPr>
              <a:t> </a:t>
            </a:r>
            <a:r>
              <a:rPr lang="ru-RU" sz="2800" b="1" dirty="0">
                <a:latin typeface="Cambria" pitchFamily="18" charset="0"/>
              </a:rPr>
              <a:t>— талант исследователя и интерес ко всему, «что дышит, </a:t>
            </a:r>
            <a:r>
              <a:rPr lang="ru-RU" sz="2800" b="1" dirty="0" smtClean="0">
                <a:latin typeface="Cambria" pitchFamily="18" charset="0"/>
              </a:rPr>
              <a:t>цветёт </a:t>
            </a:r>
            <a:r>
              <a:rPr lang="ru-RU" sz="2800" b="1" dirty="0">
                <a:latin typeface="Cambria" pitchFamily="18" charset="0"/>
              </a:rPr>
              <a:t>и </a:t>
            </a:r>
            <a:r>
              <a:rPr lang="ru-RU" sz="2800" b="1" dirty="0" smtClean="0">
                <a:latin typeface="Cambria" pitchFamily="18" charset="0"/>
              </a:rPr>
              <a:t>растёт». </a:t>
            </a:r>
            <a:endParaRPr lang="ru-RU" sz="28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857232"/>
            <a:ext cx="6786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mbria" pitchFamily="18" charset="0"/>
              </a:rPr>
              <a:t>	</a:t>
            </a:r>
            <a:r>
              <a:rPr lang="ru-RU" sz="2200" b="1" dirty="0" smtClean="0">
                <a:latin typeface="Cambria" pitchFamily="18" charset="0"/>
              </a:rPr>
              <a:t>Отец работал в Зоологическом музее Российской Академии наук и он </a:t>
            </a:r>
            <a:r>
              <a:rPr lang="ru-RU" sz="22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ввёл Виталия в свой мир – </a:t>
            </a:r>
            <a:r>
              <a:rPr lang="ru-RU" sz="2200" b="1" dirty="0" err="1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мир</a:t>
            </a:r>
            <a:r>
              <a:rPr lang="ru-RU" sz="22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музейных коллекций, диковинных птиц и зверей. Это был удивительный мир.</a:t>
            </a:r>
            <a:r>
              <a:rPr lang="ru-RU" sz="2200" b="1" dirty="0" smtClean="0">
                <a:latin typeface="Cambria" pitchFamily="18" charset="0"/>
              </a:rPr>
              <a:t> </a:t>
            </a:r>
            <a:r>
              <a:rPr lang="ru-RU" sz="22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Там за стеклянными витринами замерли животные, привезенные со всего земного шара. Как хотелось маленькому Виталию найти волшебное слово, которое «оживило» бы музейных зверей. Настоящие были дома: в квартире хранителя расположился небольшой зоопарк.</a:t>
            </a:r>
          </a:p>
          <a:p>
            <a:r>
              <a:rPr lang="ru-RU" sz="2200" b="1" dirty="0" smtClean="0">
                <a:latin typeface="Cambria" pitchFamily="18" charset="0"/>
              </a:rPr>
              <a:t>	Семья жила  прямо напротив музея, и дети —    трое сыновей — часто бывали в его залах. </a:t>
            </a:r>
            <a:endParaRPr lang="ru-RU" sz="22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71604" y="2857496"/>
            <a:ext cx="678661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t"/>
            <a:r>
              <a:rPr lang="ru-RU" sz="2000" dirty="0" smtClean="0"/>
              <a:t>	</a:t>
            </a:r>
            <a:r>
              <a:rPr lang="ru-RU" sz="20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Каждое лето семья выезжала за город, в деревню Лебяжье. Там их ждали  рыбалка, ловля птиц, выкармливание птенцов, зайчат, ежей, белок.</a:t>
            </a:r>
          </a:p>
          <a:p>
            <a:pPr fontAlgn="t"/>
            <a:r>
              <a:rPr lang="ru-RU" sz="20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	«Отец рано начал брать меня с собой в лес. Он каждую травку, каждую птицу и зверушку называл мне по имени, отчеству и фамилии. Учил меня узнавать птиц по виду, по голосу, по полёту, разыскивать самые скрытые гнёзда. Учил по тысяче  примет находить тайно от человека живущих зверей. И – самое главное – с детства      	приучал все свои наблюдения записывать.» </a:t>
            </a:r>
          </a:p>
        </p:txBody>
      </p:sp>
      <p:pic>
        <p:nvPicPr>
          <p:cNvPr id="3" name="Рисунок 2" descr="Виталий Бианки - Сборник книг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500042"/>
            <a:ext cx="3857652" cy="2286016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714356"/>
            <a:ext cx="5857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928670"/>
            <a:ext cx="54292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Там мальчик впервые отправился в настоящее лесное путешествие. Было ему тогда лет 5-6. С тех пор лес стал для него волшебной страной, раем. Интерес к лесной жизни сделал его страстным охотником. Недаром первое ружье ему подарили в 13 лет. А еще он очень любил поэзию. Одно время увлекался футболом, даже входил в гимназическую команду.</a:t>
            </a:r>
            <a:r>
              <a:rPr lang="en-US" sz="24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Разными были интересы, таким же — образование.</a:t>
            </a:r>
            <a:endParaRPr lang="ru-RU" sz="2400" dirty="0"/>
          </a:p>
        </p:txBody>
      </p:sp>
      <p:pic>
        <p:nvPicPr>
          <p:cNvPr id="40962" name="Picture 2" descr="http://900igr.net/datai/literatura/Vitalij-Bianki/0005-013-Za-svoju-zhizn-on-napisal-bolee-300-rasskazov-skazok-povestej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14686"/>
            <a:ext cx="1666875" cy="1905000"/>
          </a:xfrm>
          <a:prstGeom prst="rect">
            <a:avLst/>
          </a:prstGeom>
          <a:noFill/>
        </p:spPr>
      </p:pic>
      <p:pic>
        <p:nvPicPr>
          <p:cNvPr id="40964" name="Picture 4" descr="http://img.labirint.ru/images/000010000400011/1205309209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714356"/>
            <a:ext cx="1571625" cy="209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143380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mbria" pitchFamily="18" charset="0"/>
              </a:rPr>
              <a:t>Вначале — гимназия, затем — факультет естественных наук в университете, позднее — занятия в институте истории искусств. А своим главным лесным учителем Бианки считал отца. Именно он приучил сына записывать все наблюдения. Через много лет они преобразились в увлекательные рассказы и </a:t>
            </a:r>
            <a:r>
              <a:rPr lang="ru-RU" sz="2000" b="1" dirty="0" smtClean="0">
                <a:latin typeface="Cambria" pitchFamily="18" charset="0"/>
              </a:rPr>
              <a:t>сказки.</a:t>
            </a:r>
            <a:endParaRPr lang="ru-RU" sz="2000" b="1" dirty="0">
              <a:latin typeface="Cambria" pitchFamily="18" charset="0"/>
            </a:endParaRPr>
          </a:p>
        </p:txBody>
      </p:sp>
      <p:pic>
        <p:nvPicPr>
          <p:cNvPr id="3" name="Рисунок 2" descr="Виталий Бианки - Сборник книг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785794"/>
            <a:ext cx="4357718" cy="3286148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857232"/>
            <a:ext cx="685804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dirty="0" smtClean="0"/>
              <a:t>	</a:t>
            </a:r>
            <a:r>
              <a:rPr lang="ru-RU" sz="20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Вся обстановка, окружающая с детства будущего писателя, пробудила и на всю жизнь определила его интерес к родной природе.</a:t>
            </a:r>
          </a:p>
          <a:p>
            <a:pPr fontAlgn="t"/>
            <a:r>
              <a:rPr lang="ru-RU" sz="20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В семье Бианки часто бывали зоологи, путешественники, бывалые люди. Они много и интересно рассказывали, а Виталий жадно их слушал и начинал понимать, что живой мир природы – это его призвание, увлечение, любовь. Он пытался понять, о чём разговаривают птицы, почему так не похожи лапы у крота и ноги у цапли, зачем одному природа подарила длиннющий нос, а другому достался махонький носишко, отчего одни животные строят домишки на деревьях, другие – в чистом поле, а третьи – под водой. Все эти непростые вопросы не давали  Бианки покоя.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29058" y="500042"/>
            <a:ext cx="464347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Тридцать пять лет писал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Бианки о лесе. Это слово часто звучало в названиях его книг: «Лесные домишки», «Лесные разведчики». Повести, рассказы, сказки Бианки своеобразно соединили в себе поэзию и точное знание. Последние он даже называл по-особенному: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сказки-несказки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 В них нет волшебных палочек или сапог-скороходов, но чудес там не меньше. О самом неказистом воробье Бианки мог так рассказать, что мы только удивляемся: оказывается, тот совсем не прост. Удалось-таки писателю найти волшебные слова, которые «расколдовали» таинственный лесной мир.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</a:endParaRPr>
          </a:p>
        </p:txBody>
      </p:sp>
      <p:pic>
        <p:nvPicPr>
          <p:cNvPr id="4" name="Рисунок 3" descr="http://nshubin.narod.ru/files/bianki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071546"/>
            <a:ext cx="2928958" cy="4286280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554</Words>
  <Application>Microsoft Office PowerPoint</Application>
  <PresentationFormat>Экран (4:3)</PresentationFormat>
  <Paragraphs>37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</cp:lastModifiedBy>
  <cp:revision>66</cp:revision>
  <dcterms:created xsi:type="dcterms:W3CDTF">2012-06-23T18:13:39Z</dcterms:created>
  <dcterms:modified xsi:type="dcterms:W3CDTF">2014-11-24T14:56:44Z</dcterms:modified>
</cp:coreProperties>
</file>