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2"/>
  </p:notesMasterIdLst>
  <p:sldIdLst>
    <p:sldId id="280" r:id="rId2"/>
    <p:sldId id="272" r:id="rId3"/>
    <p:sldId id="279" r:id="rId4"/>
    <p:sldId id="274" r:id="rId5"/>
    <p:sldId id="275" r:id="rId6"/>
    <p:sldId id="268" r:id="rId7"/>
    <p:sldId id="267" r:id="rId8"/>
    <p:sldId id="263" r:id="rId9"/>
    <p:sldId id="277" r:id="rId10"/>
    <p:sldId id="278" r:id="rId11"/>
  </p:sldIdLst>
  <p:sldSz cx="9144000" cy="6858000" type="screen4x3"/>
  <p:notesSz cx="6858000" cy="9144000"/>
  <p:embeddedFontLst>
    <p:embeddedFont>
      <p:font typeface="Matilda" charset="0"/>
      <p:regular r:id="rId13"/>
    </p:embeddedFont>
    <p:embeddedFont>
      <p:font typeface="Wingdings 2" pitchFamily="18" charset="2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66"/>
    <a:srgbClr val="339933"/>
    <a:srgbClr val="EFADA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00E8E-6FAF-458F-BDE5-24A4AA5E6A2B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4FAFE-B758-4E5E-A5A2-84AAAA61F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чт 05.12.19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44;&#1077;&#1090;&#1089;&#1082;&#1072;&#1103;%20&#1087;&#1077;&#1089;&#1077;&#1085;&#1082;&#1072;_-_&#1085;&#1072;&#1089;&#1090;&#1086;&#1103;&#1097;&#1080;&#1081;%20&#1076;&#1088;&#1091;&#1075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24000" y="1371600"/>
            <a:ext cx="4824535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normalizeH="0" baseline="0" noProof="0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Дружба и порядочность</a:t>
            </a:r>
            <a:endParaRPr kumimoji="0" lang="ru-RU" sz="4800" b="1" i="0" u="none" strike="noStrike" kern="1200" normalizeH="0" baseline="0" noProof="0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267200"/>
            <a:ext cx="3672408" cy="81798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 презентации: Сёмочкина О.Ю. </a:t>
            </a:r>
          </a:p>
        </p:txBody>
      </p:sp>
      <p:pic>
        <p:nvPicPr>
          <p:cNvPr id="6" name="Детская песенка_-_настоящий дру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50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>
          <a:xfrm>
            <a:off x="477838" y="736600"/>
            <a:ext cx="7931150" cy="865188"/>
          </a:xfrm>
        </p:spPr>
        <p:txBody>
          <a:bodyPr/>
          <a:lstStyle/>
          <a:p>
            <a:pPr eaLnBrk="1" hangingPunct="1"/>
            <a:r>
              <a:rPr lang="ru-RU" sz="3700" b="1" dirty="0" smtClean="0">
                <a:solidFill>
                  <a:srgbClr val="CC0066"/>
                </a:solidFill>
                <a:latin typeface="Arial" charset="0"/>
              </a:rPr>
              <a:t>НАРОДНАЯ МУДРОСТЬ ГЛАСИТ: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«</a:t>
            </a:r>
            <a:r>
              <a:rPr lang="ru-RU" sz="4800" b="1" i="1" dirty="0" smtClean="0">
                <a:solidFill>
                  <a:srgbClr val="002060"/>
                </a:solidFill>
              </a:rPr>
              <a:t>Найти хорошего друга – это только половина дела: нужно еще самому быть таким</a:t>
            </a:r>
            <a:r>
              <a:rPr lang="ru-RU" sz="4800" b="1" dirty="0" smtClean="0">
                <a:solidFill>
                  <a:srgbClr val="002060"/>
                </a:solidFill>
              </a:rPr>
              <a:t>». </a:t>
            </a:r>
          </a:p>
        </p:txBody>
      </p:sp>
      <p:pic>
        <p:nvPicPr>
          <p:cNvPr id="11" name="Picture 5" descr="j04375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86652">
            <a:off x="7308850" y="5013325"/>
            <a:ext cx="1595438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 descr="j04375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86652">
            <a:off x="395288" y="5157788"/>
            <a:ext cx="1584325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428750" y="928688"/>
            <a:ext cx="7499350" cy="428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44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</a:t>
            </a:r>
            <a:r>
              <a:rPr lang="ru-RU" sz="4400" dirty="0">
                <a:solidFill>
                  <a:srgbClr val="FF3300"/>
                </a:solidFill>
              </a:rPr>
              <a:t> </a:t>
            </a:r>
            <a:r>
              <a:rPr lang="ru-RU" sz="4400" b="1" dirty="0">
                <a:solidFill>
                  <a:srgbClr val="002060"/>
                </a:solidFill>
              </a:rPr>
              <a:t>– доверие, доброта</a:t>
            </a: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44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</a:t>
            </a:r>
            <a:r>
              <a:rPr lang="ru-RU" sz="4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400" b="1" dirty="0">
                <a:solidFill>
                  <a:srgbClr val="002060"/>
                </a:solidFill>
              </a:rPr>
              <a:t>–</a:t>
            </a:r>
            <a:r>
              <a:rPr lang="ru-RU" sz="4400" dirty="0">
                <a:solidFill>
                  <a:srgbClr val="002060"/>
                </a:solidFill>
              </a:rPr>
              <a:t> </a:t>
            </a:r>
            <a:r>
              <a:rPr lang="ru-RU" sz="4400" b="1" dirty="0">
                <a:solidFill>
                  <a:srgbClr val="002060"/>
                </a:solidFill>
              </a:rPr>
              <a:t>радость, радушие</a:t>
            </a: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44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</a:t>
            </a:r>
            <a:r>
              <a:rPr lang="ru-RU" sz="4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400" b="1" dirty="0">
                <a:solidFill>
                  <a:srgbClr val="002060"/>
                </a:solidFill>
              </a:rPr>
              <a:t>– уважение, уверенность</a:t>
            </a: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44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</a:t>
            </a:r>
            <a:r>
              <a:rPr lang="ru-RU" sz="4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400" b="1" dirty="0">
                <a:solidFill>
                  <a:srgbClr val="002060"/>
                </a:solidFill>
              </a:rPr>
              <a:t>– желание</a:t>
            </a: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44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</a:t>
            </a:r>
            <a:r>
              <a:rPr lang="ru-RU" sz="4400" dirty="0">
                <a:solidFill>
                  <a:srgbClr val="000000"/>
                </a:solidFill>
              </a:rPr>
              <a:t> </a:t>
            </a:r>
            <a:r>
              <a:rPr lang="ru-RU" sz="4400" b="1" dirty="0">
                <a:solidFill>
                  <a:srgbClr val="002060"/>
                </a:solidFill>
              </a:rPr>
              <a:t>– борьба</a:t>
            </a: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4400" b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ru-RU" sz="4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400" b="1" dirty="0">
                <a:solidFill>
                  <a:srgbClr val="002060"/>
                </a:solidFill>
              </a:rPr>
              <a:t>–</a:t>
            </a:r>
            <a:r>
              <a:rPr lang="ru-RU" sz="4400" dirty="0">
                <a:solidFill>
                  <a:srgbClr val="000000"/>
                </a:solidFill>
              </a:rPr>
              <a:t> </a:t>
            </a:r>
            <a:r>
              <a:rPr lang="ru-RU" sz="4400" b="1" dirty="0">
                <a:solidFill>
                  <a:srgbClr val="002060"/>
                </a:solidFill>
              </a:rPr>
              <a:t>активность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762000" y="260350"/>
            <a:ext cx="2514600" cy="6357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endParaRPr lang="ru-RU" sz="2800" dirty="0">
              <a:solidFill>
                <a:srgbClr val="000000"/>
              </a:solidFill>
            </a:endParaRP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4400" b="1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</a:t>
            </a: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endParaRPr lang="ru-RU" sz="32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endParaRPr lang="ru-RU" sz="32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36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Приятель</a:t>
            </a:r>
            <a:endParaRPr lang="ru-RU" sz="36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endParaRPr lang="ru-RU" sz="3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endParaRPr lang="ru-RU" sz="3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3600" b="1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Товарищ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667000" y="533400"/>
            <a:ext cx="6267450" cy="174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</a:pPr>
            <a:r>
              <a:rPr lang="ru-RU" sz="2400" b="1" dirty="0">
                <a:solidFill>
                  <a:srgbClr val="002060"/>
                </a:solidFill>
              </a:rPr>
              <a:t>- человек, который связан с тобой дружбой, т.е. близкими отношениями, основанными на привязанности, доверии, общности интересов.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3995738" y="2636838"/>
            <a:ext cx="307975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200400" y="2667000"/>
            <a:ext cx="5486400" cy="1079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002060"/>
                </a:solidFill>
                <a:cs typeface="Arial" charset="0"/>
              </a:rPr>
              <a:t>- </a:t>
            </a:r>
            <a:r>
              <a:rPr lang="ru-RU" sz="3200" b="1" dirty="0">
                <a:solidFill>
                  <a:srgbClr val="002060"/>
                </a:solidFill>
                <a:cs typeface="Arial" charset="0"/>
              </a:rPr>
              <a:t>это близкий и дружески расположенный знакомый.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995738" y="4572000"/>
            <a:ext cx="4824412" cy="1387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>
                <a:solidFill>
                  <a:srgbClr val="002060"/>
                </a:solidFill>
                <a:cs typeface="Arial" charset="0"/>
              </a:rPr>
              <a:t>- человек близкий по своим взглядам, деятельности, по условиям жизни</a:t>
            </a:r>
            <a:r>
              <a:rPr lang="ru-RU" sz="2400" b="1" dirty="0">
                <a:solidFill>
                  <a:srgbClr val="002060"/>
                </a:solidFill>
                <a:cs typeface="Arial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 additive="repl"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 additive="repl"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 additive="repl"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1619250" y="549275"/>
            <a:ext cx="2808288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1500188" y="500063"/>
            <a:ext cx="2095500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dirty="0">
                <a:solidFill>
                  <a:srgbClr val="CC0066"/>
                </a:solidFill>
                <a:cs typeface="Arial" charset="0"/>
              </a:rPr>
              <a:t>Друзья</a:t>
            </a:r>
            <a:r>
              <a:rPr lang="ru-RU" sz="3200" b="1" dirty="0">
                <a:solidFill>
                  <a:srgbClr val="CC0066"/>
                </a:solidFill>
                <a:cs typeface="Arial" charset="0"/>
              </a:rPr>
              <a:t> –</a:t>
            </a: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3995738" y="333375"/>
            <a:ext cx="2520950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6948488" y="1916113"/>
            <a:ext cx="1552575" cy="58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>
                <a:solidFill>
                  <a:srgbClr val="002060"/>
                </a:solidFill>
                <a:latin typeface="Arial" charset="0"/>
                <a:cs typeface="Arial" charset="0"/>
              </a:rPr>
              <a:t>дождя</a:t>
            </a:r>
          </a:p>
        </p:txBody>
      </p:sp>
      <p:sp>
        <p:nvSpPr>
          <p:cNvPr id="14342" name="Text Box 5"/>
          <p:cNvSpPr txBox="1">
            <a:spLocks noChangeArrowheads="1"/>
          </p:cNvSpPr>
          <p:nvPr/>
        </p:nvSpPr>
        <p:spPr bwMode="auto">
          <a:xfrm>
            <a:off x="1619250" y="1844675"/>
            <a:ext cx="2024063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первого</a:t>
            </a:r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3995738" y="692150"/>
            <a:ext cx="863600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не</a:t>
            </a:r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4716463" y="2276475"/>
            <a:ext cx="1069975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до</a:t>
            </a:r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6443663" y="3716338"/>
            <a:ext cx="1771650" cy="649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разлей</a:t>
            </a:r>
          </a:p>
        </p:txBody>
      </p:sp>
      <p:sp>
        <p:nvSpPr>
          <p:cNvPr id="14346" name="Text Box 9"/>
          <p:cNvSpPr txBox="1">
            <a:spLocks noChangeArrowheads="1"/>
          </p:cNvSpPr>
          <p:nvPr/>
        </p:nvSpPr>
        <p:spPr bwMode="auto">
          <a:xfrm>
            <a:off x="5148263" y="4652963"/>
            <a:ext cx="2138362" cy="649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dirty="0">
                <a:solidFill>
                  <a:srgbClr val="CC0066"/>
                </a:solidFill>
                <a:cs typeface="Arial" charset="0"/>
              </a:rPr>
              <a:t>Дружба -</a:t>
            </a:r>
          </a:p>
        </p:txBody>
      </p:sp>
      <p:sp>
        <p:nvSpPr>
          <p:cNvPr id="14347" name="Text Box 10"/>
          <p:cNvSpPr txBox="1">
            <a:spLocks noChangeArrowheads="1"/>
          </p:cNvSpPr>
          <p:nvPr/>
        </p:nvSpPr>
        <p:spPr bwMode="auto">
          <a:xfrm>
            <a:off x="1143000" y="5286375"/>
            <a:ext cx="2143125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рублей,</a:t>
            </a:r>
          </a:p>
        </p:txBody>
      </p:sp>
      <p:sp>
        <p:nvSpPr>
          <p:cNvPr id="14348" name="Text Box 10"/>
          <p:cNvSpPr txBox="1">
            <a:spLocks noChangeArrowheads="1"/>
          </p:cNvSpPr>
          <p:nvPr/>
        </p:nvSpPr>
        <p:spPr bwMode="auto">
          <a:xfrm>
            <a:off x="1428750" y="3000375"/>
            <a:ext cx="2289175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имей</a:t>
            </a:r>
          </a:p>
        </p:txBody>
      </p:sp>
      <p:sp>
        <p:nvSpPr>
          <p:cNvPr id="14349" name="Text Box 10"/>
          <p:cNvSpPr txBox="1">
            <a:spLocks noChangeArrowheads="1"/>
          </p:cNvSpPr>
          <p:nvPr/>
        </p:nvSpPr>
        <p:spPr bwMode="auto">
          <a:xfrm>
            <a:off x="6500813" y="428625"/>
            <a:ext cx="1511300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dirty="0">
                <a:solidFill>
                  <a:srgbClr val="CC0066"/>
                </a:solidFill>
                <a:cs typeface="Arial" charset="0"/>
              </a:rPr>
              <a:t>Не</a:t>
            </a:r>
          </a:p>
        </p:txBody>
      </p:sp>
      <p:sp>
        <p:nvSpPr>
          <p:cNvPr id="14350" name="Text Box 10"/>
          <p:cNvSpPr txBox="1">
            <a:spLocks noChangeArrowheads="1"/>
          </p:cNvSpPr>
          <p:nvPr/>
        </p:nvSpPr>
        <p:spPr bwMode="auto">
          <a:xfrm>
            <a:off x="3214688" y="5572125"/>
            <a:ext cx="1511300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сто</a:t>
            </a:r>
          </a:p>
        </p:txBody>
      </p:sp>
      <p:sp>
        <p:nvSpPr>
          <p:cNvPr id="14351" name="Text Box 10"/>
          <p:cNvSpPr txBox="1">
            <a:spLocks noChangeArrowheads="1"/>
          </p:cNvSpPr>
          <p:nvPr/>
        </p:nvSpPr>
        <p:spPr bwMode="auto">
          <a:xfrm>
            <a:off x="3500438" y="3357563"/>
            <a:ext cx="2082800" cy="649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друзей</a:t>
            </a:r>
          </a:p>
        </p:txBody>
      </p:sp>
      <p:sp>
        <p:nvSpPr>
          <p:cNvPr id="14352" name="Text Box 10"/>
          <p:cNvSpPr txBox="1">
            <a:spLocks noChangeArrowheads="1"/>
          </p:cNvSpPr>
          <p:nvPr/>
        </p:nvSpPr>
        <p:spPr bwMode="auto">
          <a:xfrm>
            <a:off x="2492375" y="4229100"/>
            <a:ext cx="1511300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вода</a:t>
            </a:r>
          </a:p>
        </p:txBody>
      </p:sp>
      <p:sp>
        <p:nvSpPr>
          <p:cNvPr id="14353" name="Text Box 10"/>
          <p:cNvSpPr txBox="1">
            <a:spLocks noChangeArrowheads="1"/>
          </p:cNvSpPr>
          <p:nvPr/>
        </p:nvSpPr>
        <p:spPr bwMode="auto">
          <a:xfrm>
            <a:off x="6143625" y="1143000"/>
            <a:ext cx="1511300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сто</a:t>
            </a:r>
          </a:p>
        </p:txBody>
      </p:sp>
      <p:sp>
        <p:nvSpPr>
          <p:cNvPr id="14354" name="Text Box 10"/>
          <p:cNvSpPr txBox="1">
            <a:spLocks noChangeArrowheads="1"/>
          </p:cNvSpPr>
          <p:nvPr/>
        </p:nvSpPr>
        <p:spPr bwMode="auto">
          <a:xfrm>
            <a:off x="6858000" y="5643563"/>
            <a:ext cx="1511300" cy="649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имей</a:t>
            </a:r>
          </a:p>
        </p:txBody>
      </p:sp>
      <p:sp>
        <p:nvSpPr>
          <p:cNvPr id="14355" name="Text Box 10"/>
          <p:cNvSpPr txBox="1">
            <a:spLocks noChangeArrowheads="1"/>
          </p:cNvSpPr>
          <p:nvPr/>
        </p:nvSpPr>
        <p:spPr bwMode="auto">
          <a:xfrm>
            <a:off x="4857750" y="1285875"/>
            <a:ext cx="1511300" cy="649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>
                <a:solidFill>
                  <a:srgbClr val="002060"/>
                </a:solidFill>
                <a:cs typeface="Arial" charset="0"/>
              </a:rPr>
              <a:t>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914400" y="990600"/>
            <a:ext cx="7499350" cy="4000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Друзья – не разлей вода»</a:t>
            </a: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Дружба до первого дождя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«Не имей сто рублей, а имей сто друзей»</a:t>
            </a: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  <a:defRPr/>
            </a:pPr>
            <a:endParaRPr lang="ru-RU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0066"/>
                </a:solidFill>
              </a:rPr>
              <a:t>Легенда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304764"/>
            <a:ext cx="8208912" cy="507656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 smtClean="0"/>
              <a:t>      </a:t>
            </a:r>
            <a:r>
              <a:rPr lang="en-US" sz="3600" b="1" dirty="0" smtClean="0">
                <a:solidFill>
                  <a:srgbClr val="002060"/>
                </a:solidFill>
              </a:rPr>
              <a:t> </a:t>
            </a:r>
            <a:r>
              <a:rPr lang="ru-RU" sz="3600" b="1" dirty="0" smtClean="0">
                <a:solidFill>
                  <a:srgbClr val="002060"/>
                </a:solidFill>
              </a:rPr>
              <a:t>К стенам старого города подходят два путника. Встречает их мудрец, который прожил долгую жизнь. Он говорит им:</a:t>
            </a:r>
          </a:p>
          <a:p>
            <a:pPr algn="just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en-US" sz="3600" b="1" dirty="0" smtClean="0">
                <a:solidFill>
                  <a:srgbClr val="002060"/>
                </a:solidFill>
              </a:rPr>
              <a:t> </a:t>
            </a:r>
            <a:r>
              <a:rPr lang="ru-RU" sz="3600" b="1" dirty="0" smtClean="0">
                <a:solidFill>
                  <a:srgbClr val="002060"/>
                </a:solidFill>
              </a:rPr>
              <a:t>- Спасибо, что пришли в мой старый город и в благодарность за это я хочу вам сделать подарок. У меня есть 100 рублей и 100 друзей. Кто что выбирает? </a:t>
            </a:r>
            <a:r>
              <a:rPr lang="en-US" sz="3600" b="1" dirty="0" smtClean="0">
                <a:solidFill>
                  <a:srgbClr val="002060"/>
                </a:solidFill>
              </a:rPr>
              <a:t>   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759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914400"/>
            <a:ext cx="7914456" cy="546692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3500" b="1" dirty="0" smtClean="0">
                <a:solidFill>
                  <a:srgbClr val="002060"/>
                </a:solidFill>
              </a:rPr>
              <a:t>      </a:t>
            </a:r>
            <a:r>
              <a:rPr lang="ru-RU" sz="3900" b="1" dirty="0" smtClean="0">
                <a:solidFill>
                  <a:srgbClr val="002060"/>
                </a:solidFill>
              </a:rPr>
              <a:t>Один путник    сразу выбрал деньги, а другому достались друзья. На прощание мудрец-старик пожелал им счастья и встречу через три года. </a:t>
            </a:r>
            <a:r>
              <a:rPr lang="en-US" sz="3900" b="1" dirty="0" smtClean="0">
                <a:solidFill>
                  <a:srgbClr val="002060"/>
                </a:solidFill>
              </a:rPr>
              <a:t>                                                                  </a:t>
            </a:r>
            <a:r>
              <a:rPr lang="ru-RU" sz="3900" b="1" dirty="0" smtClean="0">
                <a:solidFill>
                  <a:srgbClr val="002060"/>
                </a:solidFill>
              </a:rPr>
              <a:t> – Вот и посмотрю я, кто из вас как стал жить? Прошло три года и у того, у кого были деньги, они давно разошлись, одежда стала старой, превратилась в лохмотья, еды не было, и он кочевал из стороны в сторону, ища покой. </a:t>
            </a:r>
            <a:r>
              <a:rPr lang="en-US" sz="3900" b="1" dirty="0" smtClean="0">
                <a:solidFill>
                  <a:srgbClr val="002060"/>
                </a:solidFill>
              </a:rPr>
              <a:t>                         </a:t>
            </a:r>
            <a:r>
              <a:rPr lang="en-US" sz="3900" dirty="0" smtClean="0"/>
              <a:t>                                                            </a:t>
            </a:r>
            <a:endParaRPr lang="ru-RU" sz="3900" dirty="0"/>
          </a:p>
        </p:txBody>
      </p:sp>
    </p:spTree>
    <p:extLst>
      <p:ext uri="{BB962C8B-B14F-4D97-AF65-F5344CB8AC3E}">
        <p14:creationId xmlns="" xmlns:p14="http://schemas.microsoft.com/office/powerpoint/2010/main" val="243336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609600"/>
            <a:ext cx="7914456" cy="577172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   </a:t>
            </a:r>
            <a:r>
              <a:rPr lang="ru-RU" b="1" dirty="0" smtClean="0">
                <a:solidFill>
                  <a:srgbClr val="002060"/>
                </a:solidFill>
              </a:rPr>
              <a:t>А у того, у кого были друзья,      по-настоящему разбогател. Друзья помогли ему построить дом, весной вспахать поле, осенью собрать богатый урожай. Урожай был настолько богат, что он мог и семью прокормить, и с друзьями поделиться и кое-что продать. Счастлив не тот, у кого много денег, а тот, у кого есть друзья, которые могут во всём помочь. Не имей сто рублей, а имей сто друзей.</a:t>
            </a:r>
          </a:p>
          <a:p>
            <a:pPr marL="0" indent="0" algn="just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838200" y="285750"/>
            <a:ext cx="3662363" cy="128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65125" indent="-279400" algn="ctr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</a:pPr>
            <a:r>
              <a:rPr lang="ru-RU" sz="3600" b="1" u="sng" dirty="0">
                <a:solidFill>
                  <a:srgbClr val="CC0066"/>
                </a:solidFill>
              </a:rPr>
              <a:t>Мешают дружбе</a:t>
            </a: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</a:pPr>
            <a:endParaRPr lang="ru-RU" sz="2800" u="sng" dirty="0">
              <a:solidFill>
                <a:srgbClr val="000000"/>
              </a:solidFill>
            </a:endParaRP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</a:pPr>
            <a:endParaRPr lang="ru-RU" sz="2800" u="sng" dirty="0">
              <a:solidFill>
                <a:srgbClr val="000000"/>
              </a:solidFill>
            </a:endParaRP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800600" y="285750"/>
            <a:ext cx="4133850" cy="695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65125" indent="-279400" algn="ctr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</a:pPr>
            <a:r>
              <a:rPr lang="ru-RU" sz="3600" b="1" u="sng" dirty="0">
                <a:solidFill>
                  <a:srgbClr val="CC0066"/>
                </a:solidFill>
              </a:rPr>
              <a:t>Помогают дружбе</a:t>
            </a: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</a:pPr>
            <a:endParaRPr lang="ru-RU" sz="2800" dirty="0">
              <a:solidFill>
                <a:srgbClr val="000000"/>
              </a:solidFill>
            </a:endParaRPr>
          </a:p>
          <a:p>
            <a:pPr marL="365125" indent="-279400">
              <a:spcBef>
                <a:spcPts val="600"/>
              </a:spcBef>
              <a:buClrTx/>
              <a:buFontTx/>
              <a:buNone/>
              <a:tabLst>
                <a:tab pos="365125" algn="l"/>
                <a:tab pos="812800" algn="l"/>
                <a:tab pos="1262063" algn="l"/>
                <a:tab pos="1711325" algn="l"/>
                <a:tab pos="2160588" algn="l"/>
                <a:tab pos="2609850" algn="l"/>
                <a:tab pos="3059113" algn="l"/>
                <a:tab pos="3508375" algn="l"/>
                <a:tab pos="3957638" algn="l"/>
                <a:tab pos="4406900" algn="l"/>
                <a:tab pos="4856163" algn="l"/>
                <a:tab pos="5305425" algn="l"/>
                <a:tab pos="5754688" algn="l"/>
                <a:tab pos="6203950" algn="l"/>
                <a:tab pos="6653213" algn="l"/>
                <a:tab pos="7102475" algn="l"/>
                <a:tab pos="7551738" algn="l"/>
                <a:tab pos="8001000" algn="l"/>
                <a:tab pos="8450263" algn="l"/>
                <a:tab pos="8899525" algn="l"/>
                <a:tab pos="9348788" algn="l"/>
              </a:tabLst>
            </a:pP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219200" y="1524000"/>
            <a:ext cx="2952750" cy="3751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39725" indent="-339725"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глупость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зависимость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зависть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корыстолюбие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вспыльчивость</a:t>
            </a:r>
            <a:endParaRPr lang="ru-RU" sz="2400" b="1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marL="339725" indent="-339725"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ложь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ненадежность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обман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предательство</a:t>
            </a:r>
          </a:p>
          <a:p>
            <a:pPr marL="339725" indent="-339725">
              <a:buFont typeface="Arial" charset="0"/>
              <a:buChar char="•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хитрость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638800" y="1524000"/>
            <a:ext cx="2736850" cy="3751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бескорыстие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доверие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интерес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искренность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милосердие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надежность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равноправие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свобода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симпатия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2060"/>
                </a:solidFill>
                <a:latin typeface="Arial" charset="0"/>
                <a:cs typeface="Arial" charset="0"/>
              </a:rPr>
              <a:t>честность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-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0-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+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84A08"/>
      </a:hlink>
      <a:folHlink>
        <a:srgbClr val="F59A4E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273</Words>
  <Application>Microsoft Office PowerPoint</Application>
  <PresentationFormat>Экран (4:3)</PresentationFormat>
  <Paragraphs>69</Paragraphs>
  <Slides>10</Slides>
  <Notes>5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Matilda</vt:lpstr>
      <vt:lpstr>Times New Roman</vt:lpstr>
      <vt:lpstr>Wingdings 2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Легенда</vt:lpstr>
      <vt:lpstr>Слайд 7</vt:lpstr>
      <vt:lpstr>Слайд 8</vt:lpstr>
      <vt:lpstr>Слайд 9</vt:lpstr>
      <vt:lpstr>НАРОДНАЯ МУДРОСТЬ ГЛАСИТ: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61</cp:revision>
  <dcterms:created xsi:type="dcterms:W3CDTF">2013-08-23T08:38:35Z</dcterms:created>
  <dcterms:modified xsi:type="dcterms:W3CDTF">2019-12-05T15:41:26Z</dcterms:modified>
</cp:coreProperties>
</file>