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76" r:id="rId6"/>
    <p:sldId id="277" r:id="rId7"/>
    <p:sldId id="278" r:id="rId8"/>
    <p:sldId id="279" r:id="rId9"/>
    <p:sldId id="285" r:id="rId10"/>
    <p:sldId id="270" r:id="rId11"/>
    <p:sldId id="271" r:id="rId12"/>
    <p:sldId id="272" r:id="rId13"/>
    <p:sldId id="274" r:id="rId14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5" autoAdjust="0"/>
    <p:restoredTop sz="94660"/>
  </p:normalViewPr>
  <p:slideViewPr>
    <p:cSldViewPr>
      <p:cViewPr>
        <p:scale>
          <a:sx n="50" d="100"/>
          <a:sy n="50" d="100"/>
        </p:scale>
        <p:origin x="-1752" y="-3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719547E6-0F5F-4963-BC00-241B74FD63A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8301748-C0B7-4F35-8DDB-03C59612536A}" type="slidenum">
              <a:rPr lang="ru-RU"/>
              <a:pPr/>
              <a:t>1</a:t>
            </a:fld>
            <a:endParaRPr lang="ru-RU"/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E6A2D3-2FF6-4BB3-BA4A-62AD9A019E95}" type="slidenum">
              <a:rPr lang="ru-RU"/>
              <a:pPr/>
              <a:t>2</a:t>
            </a:fld>
            <a:endParaRPr lang="ru-RU"/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F309546-70A7-49A9-BA7A-3E301094D3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FD5E716-6C67-4011-B6C6-2837815820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17EB445-9E00-4BB3-A361-1BF444BBC5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78ED1A7-A9DF-4310-9025-20B791A5ED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36C750-B84B-4438-90B3-BFBCA59815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1650EE7-B6B2-4FA2-A5AB-BD6FB3BC1F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CC61086-39B8-4CE4-9A28-0D406B7596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C724B9A-948E-4CB8-A750-329011B08E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BF06973-851E-4001-A913-2F61A4124D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D82380-6247-41A1-9E9B-81F824F4B4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F9DD74-FF59-40C5-A262-803173F352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AC179DA0-2342-431C-A23B-13CBFE7080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384550" y="1187450"/>
            <a:ext cx="432117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 dirty="0">
                <a:solidFill>
                  <a:schemeClr val="hlink"/>
                </a:solidFill>
              </a:rPr>
              <a:t>С 1 сентября 2011 года все образовательные учреждения России </a:t>
            </a:r>
            <a:r>
              <a:rPr lang="ru-RU" sz="2000" b="1" dirty="0" smtClean="0">
                <a:solidFill>
                  <a:schemeClr val="hlink"/>
                </a:solidFill>
              </a:rPr>
              <a:t>перешли </a:t>
            </a:r>
            <a:r>
              <a:rPr lang="ru-RU" sz="2000" b="1" dirty="0">
                <a:solidFill>
                  <a:schemeClr val="hlink"/>
                </a:solidFill>
              </a:rPr>
              <a:t>на новый Федеральный государственный образовательный стандарт начального общего образования (ФГОС НОО).</a:t>
            </a:r>
            <a:r>
              <a:rPr lang="ru-RU" sz="2400" dirty="0"/>
              <a:t> </a:t>
            </a: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503808" y="0"/>
            <a:ext cx="9145016" cy="539477"/>
          </a:xfrm>
          <a:prstGeom prst="round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Уважаемые родители!</a:t>
            </a:r>
            <a:endParaRPr lang="ru-RU" sz="28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1331913"/>
            <a:ext cx="9069387" cy="5424487"/>
          </a:xfrm>
        </p:spPr>
        <p:txBody>
          <a:bodyPr/>
          <a:lstStyle/>
          <a:p>
            <a:pPr marL="0" indent="0" algn="ctr"/>
            <a:endParaRPr lang="ru-RU" b="1" u="sng" dirty="0" smtClean="0"/>
          </a:p>
          <a:p>
            <a:pPr marL="0" indent="0" algn="ctr"/>
            <a:endParaRPr lang="ru-RU" b="1" u="sng" dirty="0" smtClean="0"/>
          </a:p>
          <a:p>
            <a:pPr marL="0" indent="0" algn="ctr"/>
            <a:r>
              <a:rPr lang="ru-RU" b="1" u="sng" dirty="0" smtClean="0"/>
              <a:t>наряду </a:t>
            </a:r>
            <a:r>
              <a:rPr lang="ru-RU" b="1" u="sng" dirty="0"/>
              <a:t>с традиционным письмом</a:t>
            </a:r>
            <a:r>
              <a:rPr lang="ru-RU" dirty="0"/>
              <a:t> </a:t>
            </a:r>
          </a:p>
          <a:p>
            <a:pPr marL="0" indent="0" algn="ctr"/>
            <a:r>
              <a:rPr lang="ru-RU" dirty="0"/>
              <a:t>ребенок сразу начинает осваивать </a:t>
            </a:r>
            <a:r>
              <a:rPr lang="ru-RU" b="1" u="sng" dirty="0"/>
              <a:t>клавиатурный набор текста. </a:t>
            </a:r>
          </a:p>
          <a:p>
            <a:pPr marL="0" indent="0"/>
            <a:r>
              <a:rPr lang="ru-RU" dirty="0"/>
              <a:t>       </a:t>
            </a:r>
          </a:p>
          <a:p>
            <a:pPr marL="0" indent="0" algn="ctr"/>
            <a:r>
              <a:rPr lang="ru-RU" dirty="0"/>
              <a:t>В контексте изучения всех предметов будут использоваться различные источники информации, в том числе, в  </a:t>
            </a:r>
            <a:r>
              <a:rPr lang="ru-RU" b="1" dirty="0"/>
              <a:t>Интернете.</a:t>
            </a: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503808" y="1475581"/>
            <a:ext cx="9145016" cy="864096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marL="0" indent="0" algn="ctr"/>
            <a:r>
              <a:rPr lang="ru-RU" sz="2400" b="1" dirty="0" smtClean="0"/>
              <a:t>Отличительной особенностью начала обучения является то, что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258888"/>
            <a:ext cx="9069387" cy="647700"/>
          </a:xfrm>
        </p:spPr>
        <p:txBody>
          <a:bodyPr/>
          <a:lstStyle/>
          <a:p>
            <a:endParaRPr lang="ru-RU" sz="3600" b="1" dirty="0">
              <a:solidFill>
                <a:srgbClr val="003399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7338" y="2124075"/>
            <a:ext cx="9505950" cy="4968875"/>
          </a:xfrm>
        </p:spPr>
        <p:txBody>
          <a:bodyPr/>
          <a:lstStyle/>
          <a:p>
            <a:pPr marL="0" indent="0"/>
            <a:r>
              <a:rPr lang="ru-RU" dirty="0"/>
              <a:t>В 1-ом классе реализуется цикл проектов, участвуя в которых,  дети знакомятся друг с другом, обмениваются информацией о себе, о школе, о своих интересах и увлечениях. </a:t>
            </a:r>
          </a:p>
          <a:p>
            <a:pPr marL="0" indent="0"/>
            <a:r>
              <a:rPr lang="ru-RU" dirty="0"/>
              <a:t>Это, например, проекты: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/>
              <a:t> «Я и мое имя»,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/>
              <a:t>«Моя семья», 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dirty="0"/>
              <a:t>совместное издание Азбуки и многое другое. </a:t>
            </a: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431800" y="1187549"/>
            <a:ext cx="9145016" cy="864096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marL="0" indent="0" algn="ctr"/>
            <a:r>
              <a:rPr lang="ru-RU" sz="3600" b="1" dirty="0" smtClean="0">
                <a:solidFill>
                  <a:srgbClr val="003399"/>
                </a:solidFill>
              </a:rPr>
              <a:t>Что такое обучение деятельностью?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1331913"/>
            <a:ext cx="9069387" cy="576262"/>
          </a:xfrm>
        </p:spPr>
        <p:txBody>
          <a:bodyPr/>
          <a:lstStyle/>
          <a:p>
            <a:endParaRPr lang="ru-RU" sz="3200" b="1" dirty="0">
              <a:solidFill>
                <a:srgbClr val="003399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2411413"/>
            <a:ext cx="9069387" cy="4344987"/>
          </a:xfrm>
        </p:spPr>
        <p:txBody>
          <a:bodyPr/>
          <a:lstStyle/>
          <a:p>
            <a:pPr marL="0" indent="0"/>
            <a:r>
              <a:rPr lang="ru-RU" sz="2800" dirty="0"/>
              <a:t>    Интегрированный подход к обучению предполагает активное использование знаний, полученных при изучении одного предмета, на уроках по другим предметам. Например, на уроке русского языка идет работа над текстами-описаниями, эта же работа продолжается на уроке окружающего мира, например, в связи с изучением времен года. Результатом этой деятельности становится проект, например, видеорепортаж, описывающий картины природы, природные явления и т.п. </a:t>
            </a: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431800" y="1403573"/>
            <a:ext cx="9145016" cy="864096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marL="0" indent="0" algn="ctr"/>
            <a:r>
              <a:rPr lang="ru-RU" sz="2800" b="1" dirty="0" smtClean="0">
                <a:solidFill>
                  <a:srgbClr val="003399"/>
                </a:solidFill>
              </a:rPr>
              <a:t>Что такое интегрированный подход к обучению?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76263" y="1187450"/>
            <a:ext cx="9069387" cy="1008063"/>
          </a:xfrm>
        </p:spPr>
        <p:txBody>
          <a:bodyPr/>
          <a:lstStyle/>
          <a:p>
            <a:endParaRPr lang="ru-RU" sz="3200" b="1" dirty="0">
              <a:solidFill>
                <a:srgbClr val="003399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2339975"/>
            <a:ext cx="9361487" cy="4824413"/>
          </a:xfrm>
        </p:spPr>
        <p:txBody>
          <a:bodyPr/>
          <a:lstStyle/>
          <a:p>
            <a:pPr marL="0" indent="0">
              <a:lnSpc>
                <a:spcPct val="73000"/>
              </a:lnSpc>
            </a:pPr>
            <a:r>
              <a:rPr lang="ru-RU" sz="2200" dirty="0"/>
              <a:t>Добиться требуемых образовательных  результатов только на уроке нельзя. Поэтому очень важно, чтобы ребенок посещал специальные занятия во второй половине дня (внеурочную деятельность)</a:t>
            </a:r>
          </a:p>
          <a:p>
            <a:pPr marL="0" indent="0">
              <a:lnSpc>
                <a:spcPct val="73000"/>
              </a:lnSpc>
            </a:pPr>
            <a:r>
              <a:rPr lang="ru-RU" sz="2200" dirty="0"/>
              <a:t>      </a:t>
            </a:r>
            <a:r>
              <a:rPr lang="ru-RU" sz="2200" b="1" dirty="0"/>
              <a:t>          Во внеурочную деятельность могут входить: </a:t>
            </a:r>
          </a:p>
          <a:p>
            <a:pPr marL="179388" lvl="1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2200" dirty="0"/>
              <a:t>выполнение домашних заданий (начиная со второго полугодия), </a:t>
            </a:r>
          </a:p>
          <a:p>
            <a:pPr marL="179388" lvl="1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2200" dirty="0"/>
              <a:t>индивидуальные занятия учителя с детьми, требующими психолого-педагогической  и коррекционной поддержки (в том числе – индивидуальные занятия по постановке устной речи, почерка и письменной речи и т.д.), </a:t>
            </a:r>
          </a:p>
          <a:p>
            <a:pPr marL="179388" lvl="1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2200" dirty="0"/>
              <a:t>экскурсии, кружки, секции, олимпиады, соревнования, </a:t>
            </a:r>
          </a:p>
          <a:p>
            <a:pPr marL="179388" lvl="1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2200" b="1" dirty="0"/>
              <a:t>поисковые исследования и выполнение проектов.</a:t>
            </a:r>
          </a:p>
          <a:p>
            <a:pPr marL="0" indent="0">
              <a:lnSpc>
                <a:spcPct val="73000"/>
              </a:lnSpc>
            </a:pPr>
            <a:r>
              <a:rPr lang="ru-RU" sz="2000" dirty="0"/>
              <a:t>         </a:t>
            </a:r>
            <a:r>
              <a:rPr lang="ru-RU" sz="2800" dirty="0"/>
              <a:t> </a:t>
            </a: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431800" y="1259557"/>
            <a:ext cx="9145016" cy="864096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marL="0" indent="0" algn="ctr"/>
            <a:r>
              <a:rPr lang="ru-RU" sz="2800" b="1" dirty="0" smtClean="0">
                <a:solidFill>
                  <a:srgbClr val="003399"/>
                </a:solidFill>
              </a:rPr>
              <a:t>Что такое внеурочная деятельность, каковы ее особенности 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76263" y="1754822"/>
            <a:ext cx="89281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000" b="1" dirty="0" smtClean="0"/>
              <a:t>Федеральных </a:t>
            </a:r>
            <a:r>
              <a:rPr lang="ru-RU" sz="4000" b="1" dirty="0"/>
              <a:t>Государственных образовательных стандартов начального общего образования (ФГОС НОО) </a:t>
            </a:r>
            <a:r>
              <a:rPr lang="ru-RU" sz="4000" dirty="0"/>
              <a:t>– </a:t>
            </a:r>
          </a:p>
          <a:p>
            <a:pPr algn="ctr"/>
            <a:r>
              <a:rPr lang="ru-RU" sz="4000" dirty="0"/>
              <a:t>повышение качества образования</a:t>
            </a:r>
          </a:p>
        </p:txBody>
      </p:sp>
      <p:sp>
        <p:nvSpPr>
          <p:cNvPr id="3" name="AutoShape 4"/>
          <p:cNvSpPr txBox="1">
            <a:spLocks noChangeArrowheads="1"/>
          </p:cNvSpPr>
          <p:nvPr/>
        </p:nvSpPr>
        <p:spPr>
          <a:xfrm>
            <a:off x="503808" y="1187549"/>
            <a:ext cx="9145016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Главная цель введения </a:t>
            </a:r>
            <a:endParaRPr lang="ru-RU" sz="2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331913"/>
            <a:ext cx="9069387" cy="1260475"/>
          </a:xfrm>
        </p:spPr>
        <p:txBody>
          <a:bodyPr/>
          <a:lstStyle/>
          <a:p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238" y="2843213"/>
            <a:ext cx="9069387" cy="3913187"/>
          </a:xfrm>
        </p:spPr>
        <p:txBody>
          <a:bodyPr/>
          <a:lstStyle/>
          <a:p>
            <a:pPr algn="ctr"/>
            <a:endParaRPr lang="ru-RU"/>
          </a:p>
          <a:p>
            <a:pPr algn="ctr"/>
            <a:r>
              <a:rPr lang="ru-RU"/>
              <a:t> Это - совокупность требований, которые обязательно должна выполнить каждая школа, организуя процесс обучения и воспитания</a:t>
            </a:r>
          </a:p>
          <a:p>
            <a:r>
              <a:rPr lang="ru-RU" u="sng"/>
              <a:t>.</a:t>
            </a: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575816" y="1403573"/>
            <a:ext cx="9145016" cy="1368152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marL="274320" lvl="0" indent="-274320" algn="ctr" defTabSz="914400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chemeClr val="accent2"/>
                </a:solidFill>
              </a:rPr>
              <a:t>Что такое </a:t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400" b="1" dirty="0" smtClean="0">
                <a:solidFill>
                  <a:schemeClr val="accent2"/>
                </a:solidFill>
              </a:rPr>
              <a:t>Федеральный государственный стандарт</a:t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400" b="1" dirty="0" smtClean="0">
                <a:solidFill>
                  <a:schemeClr val="accent2"/>
                </a:solidFill>
              </a:rPr>
              <a:t>начального общего образования?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1187450"/>
            <a:ext cx="9069388" cy="1008063"/>
          </a:xfrm>
        </p:spPr>
        <p:txBody>
          <a:bodyPr/>
          <a:lstStyle/>
          <a:p>
            <a:endParaRPr lang="ru-RU" sz="2800" b="1" dirty="0">
              <a:solidFill>
                <a:srgbClr val="003399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6263" y="2195513"/>
            <a:ext cx="9069387" cy="4776787"/>
          </a:xfrm>
        </p:spPr>
        <p:txBody>
          <a:bodyPr/>
          <a:lstStyle/>
          <a:p>
            <a:pPr marL="0" indent="0">
              <a:lnSpc>
                <a:spcPct val="73000"/>
              </a:lnSpc>
            </a:pPr>
            <a:r>
              <a:rPr lang="ru-RU" sz="1800" b="1" dirty="0"/>
              <a:t>Стандарты  первого поколения               Стандарты второго поколения</a:t>
            </a:r>
          </a:p>
          <a:p>
            <a:pPr marL="0" indent="0">
              <a:lnSpc>
                <a:spcPct val="73000"/>
              </a:lnSpc>
            </a:pPr>
            <a:r>
              <a:rPr lang="ru-RU" sz="1800" b="1" dirty="0"/>
              <a:t>  </a:t>
            </a:r>
            <a:r>
              <a:rPr lang="ru-RU" sz="1800" dirty="0"/>
              <a:t>Формировать, давать знания                                 Развивать умения</a:t>
            </a:r>
          </a:p>
          <a:p>
            <a:pPr marL="0" indent="0">
              <a:lnSpc>
                <a:spcPct val="73000"/>
              </a:lnSpc>
            </a:pPr>
            <a:endParaRPr lang="ru-RU" sz="1400" b="1" dirty="0"/>
          </a:p>
          <a:p>
            <a:pPr marL="0" indent="0">
              <a:lnSpc>
                <a:spcPct val="73000"/>
              </a:lnSpc>
            </a:pPr>
            <a:r>
              <a:rPr lang="ru-RU" sz="1800" b="1" dirty="0"/>
              <a:t>Целью школы становятся не только знания, но и  умения: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ставить цель и добиваться ее;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самостоятельно добывать и применять знания;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составлять план своих действий и самостоятельно оценивать их последствия;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задавать вопросы; 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ясно выражать свои мысли; 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заботиться о других, быть нравственным человеком</a:t>
            </a:r>
          </a:p>
          <a:p>
            <a:pPr marL="0" indent="0">
              <a:lnSpc>
                <a:spcPct val="73000"/>
              </a:lnSpc>
              <a:buFont typeface="Wingdings" pitchFamily="2" charset="2"/>
              <a:buChar char="ü"/>
            </a:pPr>
            <a:r>
              <a:rPr lang="ru-RU" sz="1400" b="1" dirty="0"/>
              <a:t>сохранять и укреплять своё здоровье </a:t>
            </a:r>
          </a:p>
          <a:p>
            <a:pPr marL="0" indent="0">
              <a:lnSpc>
                <a:spcPct val="73000"/>
              </a:lnSpc>
            </a:pPr>
            <a:endParaRPr lang="ru-RU" sz="1400" b="1" dirty="0"/>
          </a:p>
          <a:p>
            <a:pPr marL="0" indent="0">
              <a:lnSpc>
                <a:spcPct val="73000"/>
              </a:lnSpc>
            </a:pPr>
            <a:r>
              <a:rPr lang="ru-RU" sz="1400" b="1" dirty="0"/>
              <a:t>В </a:t>
            </a:r>
            <a:r>
              <a:rPr lang="ru-RU" sz="1600" b="1" dirty="0"/>
              <a:t>информационном обществе главными стали не знания, а умения ими пользоваться!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31800" y="4140200"/>
            <a:ext cx="928846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>
              <a:solidFill>
                <a:srgbClr val="009900"/>
              </a:solidFill>
            </a:endParaRPr>
          </a:p>
        </p:txBody>
      </p:sp>
      <p:sp>
        <p:nvSpPr>
          <p:cNvPr id="5" name="AutoShape 4"/>
          <p:cNvSpPr txBox="1">
            <a:spLocks noChangeArrowheads="1"/>
          </p:cNvSpPr>
          <p:nvPr/>
        </p:nvSpPr>
        <p:spPr>
          <a:xfrm>
            <a:off x="575816" y="1115541"/>
            <a:ext cx="9145016" cy="864096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marL="274320" lvl="0" indent="-274320" algn="ctr" defTabSz="914400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rgbClr val="003399"/>
                </a:solidFill>
              </a:rPr>
              <a:t>Что является отличительной особенностью нового Стандарта?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0" y="1331913"/>
            <a:ext cx="42719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3100" b="1" dirty="0" smtClean="0"/>
              <a:t> </a:t>
            </a:r>
            <a:endParaRPr lang="ru-RU" sz="3100" b="1" dirty="0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863600" y="5795963"/>
            <a:ext cx="41767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Не заставляйте ребенка заучивать учебник и искать готовые ответы! 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38" y="5867400"/>
            <a:ext cx="5842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213" y="5867400"/>
            <a:ext cx="585787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976938" y="5940425"/>
            <a:ext cx="410368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Текст нужно понять и уметь использовать!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287338" y="1979613"/>
            <a:ext cx="40322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1.</a:t>
            </a:r>
            <a:r>
              <a:rPr lang="ru-RU" sz="2000">
                <a:solidFill>
                  <a:srgbClr val="FF0000"/>
                </a:solidFill>
              </a:rPr>
              <a:t>Учитель</a:t>
            </a:r>
            <a:r>
              <a:rPr lang="ru-RU" sz="2000"/>
              <a:t> проверяет Д/з. </a:t>
            </a:r>
            <a:r>
              <a:rPr lang="ru-RU" sz="2000">
                <a:solidFill>
                  <a:srgbClr val="003399"/>
                </a:solidFill>
              </a:rPr>
              <a:t>Ученик</a:t>
            </a:r>
            <a:r>
              <a:rPr lang="ru-RU" sz="2000"/>
              <a:t> «выучил – пересказал».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2.</a:t>
            </a:r>
            <a:r>
              <a:rPr lang="ru-RU" sz="2000">
                <a:solidFill>
                  <a:srgbClr val="FF0000"/>
                </a:solidFill>
              </a:rPr>
              <a:t>Учитель</a:t>
            </a:r>
            <a:r>
              <a:rPr lang="ru-RU" sz="2000"/>
              <a:t> объявляет новую тему.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3.</a:t>
            </a:r>
            <a:r>
              <a:rPr lang="ru-RU" sz="2000">
                <a:solidFill>
                  <a:srgbClr val="FF0000"/>
                </a:solidFill>
              </a:rPr>
              <a:t>Учитель </a:t>
            </a:r>
            <a:r>
              <a:rPr lang="ru-RU" sz="2000"/>
              <a:t>объясняет новую тему («сиди и слушай!»).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4.</a:t>
            </a:r>
            <a:r>
              <a:rPr lang="ru-RU" sz="2000">
                <a:solidFill>
                  <a:srgbClr val="FF0000"/>
                </a:solidFill>
              </a:rPr>
              <a:t>Учитель</a:t>
            </a:r>
            <a:r>
              <a:rPr lang="ru-RU" sz="2000"/>
              <a:t> проверяет, как поняли «повтори!»).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208588" y="1979613"/>
            <a:ext cx="48720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1</a:t>
            </a:r>
            <a:r>
              <a:rPr lang="ru-RU" sz="2000">
                <a:solidFill>
                  <a:srgbClr val="003399"/>
                </a:solidFill>
              </a:rPr>
              <a:t>.Ученики</a:t>
            </a:r>
            <a:r>
              <a:rPr lang="ru-RU" sz="2000"/>
              <a:t> сами вспоминают знания, которые пригодятся. 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2.</a:t>
            </a:r>
            <a:r>
              <a:rPr lang="ru-RU" sz="2000">
                <a:solidFill>
                  <a:srgbClr val="FF0000"/>
                </a:solidFill>
              </a:rPr>
              <a:t>Учитель</a:t>
            </a:r>
            <a:r>
              <a:rPr lang="ru-RU" sz="2000"/>
              <a:t> создает ситуацию.</a:t>
            </a:r>
            <a:r>
              <a:rPr lang="ru-RU" sz="2000">
                <a:solidFill>
                  <a:srgbClr val="003399"/>
                </a:solidFill>
              </a:rPr>
              <a:t> Ученики </a:t>
            </a:r>
            <a:r>
              <a:rPr lang="ru-RU" sz="2000"/>
              <a:t>называют тему, вопрос. 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3.</a:t>
            </a:r>
            <a:r>
              <a:rPr lang="ru-RU" sz="2000">
                <a:solidFill>
                  <a:srgbClr val="003399"/>
                </a:solidFill>
              </a:rPr>
              <a:t>Ученики</a:t>
            </a:r>
            <a:r>
              <a:rPr lang="ru-RU" sz="2000"/>
              <a:t> сами открывают новые знания (в диалоге с </a:t>
            </a:r>
            <a:r>
              <a:rPr lang="ru-RU" sz="2000">
                <a:solidFill>
                  <a:srgbClr val="FF0000"/>
                </a:solidFill>
              </a:rPr>
              <a:t>учителем</a:t>
            </a:r>
            <a:r>
              <a:rPr lang="ru-RU" sz="2000"/>
              <a:t>, в учебнике).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000"/>
              <a:t>4.</a:t>
            </a:r>
            <a:r>
              <a:rPr lang="ru-RU" sz="2000">
                <a:solidFill>
                  <a:srgbClr val="003399"/>
                </a:solidFill>
              </a:rPr>
              <a:t>Ученики</a:t>
            </a:r>
            <a:r>
              <a:rPr lang="ru-RU" sz="2000"/>
              <a:t> делают вывод по теме. </a:t>
            </a:r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 flipV="1">
            <a:off x="3887788" y="2195513"/>
            <a:ext cx="1284287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V="1">
            <a:off x="3887788" y="2987675"/>
            <a:ext cx="1295400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3887788" y="3779838"/>
            <a:ext cx="1344612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3816350" y="4787900"/>
            <a:ext cx="1404938" cy="0"/>
          </a:xfrm>
          <a:prstGeom prst="line">
            <a:avLst/>
          </a:prstGeom>
          <a:noFill/>
          <a:ln w="76200">
            <a:solidFill>
              <a:srgbClr val="2B03F5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AutoShape 4"/>
          <p:cNvSpPr txBox="1">
            <a:spLocks noChangeArrowheads="1"/>
          </p:cNvSpPr>
          <p:nvPr/>
        </p:nvSpPr>
        <p:spPr>
          <a:xfrm>
            <a:off x="359792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учили </a:t>
            </a:r>
            <a:endParaRPr lang="ru-RU" sz="2400" b="1" dirty="0"/>
          </a:p>
        </p:txBody>
      </p:sp>
      <p:sp>
        <p:nvSpPr>
          <p:cNvPr id="16" name="AutoShape 4"/>
          <p:cNvSpPr txBox="1">
            <a:spLocks noChangeArrowheads="1"/>
          </p:cNvSpPr>
          <p:nvPr/>
        </p:nvSpPr>
        <p:spPr>
          <a:xfrm>
            <a:off x="5472360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будут учить</a:t>
            </a:r>
            <a:endParaRPr lang="ru-RU" sz="2400" b="1" dirty="0"/>
          </a:p>
        </p:txBody>
      </p:sp>
      <p:sp>
        <p:nvSpPr>
          <p:cNvPr id="17" name="AutoShape 4"/>
          <p:cNvSpPr txBox="1">
            <a:spLocks noChangeArrowheads="1"/>
          </p:cNvSpPr>
          <p:nvPr/>
        </p:nvSpPr>
        <p:spPr>
          <a:xfrm>
            <a:off x="1511920" y="5147989"/>
            <a:ext cx="6408712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Меняется и роль родителей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3" grpId="0"/>
      <p:bldP spid="6156" grpId="0"/>
      <p:bldP spid="6157" grpId="0" animBg="1"/>
      <p:bldP spid="6158" grpId="0" animBg="1"/>
      <p:bldP spid="6159" grpId="0" animBg="1"/>
      <p:bldP spid="6160" grpId="0" animBg="1"/>
      <p:bldP spid="15" grpId="0" animBg="1" autoUpdateAnimBg="0"/>
      <p:bldP spid="16" grpId="0" animBg="1" autoUpdateAnimBg="0"/>
      <p:bldP spid="1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431800" y="1258888"/>
            <a:ext cx="26892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3100" b="1" dirty="0" smtClean="0"/>
              <a:t> </a:t>
            </a:r>
            <a:endParaRPr lang="ru-RU" sz="3100" b="1" dirty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92163" y="5219700"/>
            <a:ext cx="48720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Не требуйте, чтобы ребенок читал и выполнял все, что есть в учебнике!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38" y="5292725"/>
            <a:ext cx="5842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8013" y="5435600"/>
            <a:ext cx="585787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408738" y="5219700"/>
            <a:ext cx="39481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Нужно учиться выбирать главное и интересное!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87338" y="2124075"/>
            <a:ext cx="453548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«Успешный ученик тот – кто читает весь учебник и выполняет все задания – «от корки до корки».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822825" y="2124075"/>
            <a:ext cx="52578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Задания и тексты в учебнике   даны с избытком – для выбора.</a:t>
            </a: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968875" y="3275013"/>
            <a:ext cx="537686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На контрольных спрашивается только малая часть того, что есть в учебнике.</a:t>
            </a: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1152525" y="4643438"/>
            <a:ext cx="756126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Роль родителей</a:t>
            </a:r>
          </a:p>
        </p:txBody>
      </p:sp>
      <p:sp>
        <p:nvSpPr>
          <p:cNvPr id="12" name="AutoShape 4"/>
          <p:cNvSpPr txBox="1">
            <a:spLocks noChangeArrowheads="1"/>
          </p:cNvSpPr>
          <p:nvPr/>
        </p:nvSpPr>
        <p:spPr>
          <a:xfrm>
            <a:off x="359792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учили </a:t>
            </a:r>
            <a:endParaRPr lang="ru-RU" sz="2400" b="1" dirty="0"/>
          </a:p>
        </p:txBody>
      </p:sp>
      <p:sp>
        <p:nvSpPr>
          <p:cNvPr id="13" name="AutoShape 4"/>
          <p:cNvSpPr txBox="1">
            <a:spLocks noChangeArrowheads="1"/>
          </p:cNvSpPr>
          <p:nvPr/>
        </p:nvSpPr>
        <p:spPr>
          <a:xfrm>
            <a:off x="5472360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будут учить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7" grpId="0"/>
      <p:bldP spid="20490" grpId="0"/>
      <p:bldP spid="20499" grpId="0"/>
      <p:bldP spid="12" grpId="0" animBg="1" autoUpdateAnimBg="0"/>
      <p:bldP spid="1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87338" y="1331913"/>
            <a:ext cx="4116387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3100" b="1" dirty="0"/>
              <a:t>     </a:t>
            </a:r>
            <a:endParaRPr lang="ru-RU" sz="3200" b="1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19138" y="5364163"/>
            <a:ext cx="4116387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Нельзя останавливать ребенка словами: «Мал еще, взрослые лучше знают!»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5764213"/>
            <a:ext cx="5842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8875" y="5795963"/>
            <a:ext cx="5842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688013" y="5435600"/>
            <a:ext cx="4116387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Поддержите ребенка, если он высказывает и аргументирует свою точку зрения.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360363" y="2124075"/>
            <a:ext cx="4200525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В учебнике всегда есть один правильный ответ!</a:t>
            </a:r>
            <a:r>
              <a:rPr lang="ru-RU" sz="2000" b="1"/>
              <a:t> 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ru-RU" sz="800"/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ru-RU" sz="800"/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В учебнике излагается одна «правильная» точка зрения. 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4703763" y="2051050"/>
            <a:ext cx="5376862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Часто в учебнике нет готового ответа, его надо создать самим, опираясь на текст. </a:t>
            </a:r>
          </a:p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Почти на любой творческий вопрос может быть несколько правильных ответов.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1152525" y="4859338"/>
            <a:ext cx="756126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Роль родителей</a:t>
            </a:r>
          </a:p>
        </p:txBody>
      </p:sp>
      <p:sp>
        <p:nvSpPr>
          <p:cNvPr id="11" name="AutoShape 4"/>
          <p:cNvSpPr txBox="1">
            <a:spLocks noChangeArrowheads="1"/>
          </p:cNvSpPr>
          <p:nvPr/>
        </p:nvSpPr>
        <p:spPr>
          <a:xfrm>
            <a:off x="359792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учили </a:t>
            </a:r>
            <a:endParaRPr lang="ru-RU" sz="2400" b="1" dirty="0"/>
          </a:p>
        </p:txBody>
      </p:sp>
      <p:sp>
        <p:nvSpPr>
          <p:cNvPr id="12" name="AutoShape 4"/>
          <p:cNvSpPr txBox="1">
            <a:spLocks noChangeArrowheads="1"/>
          </p:cNvSpPr>
          <p:nvPr/>
        </p:nvSpPr>
        <p:spPr>
          <a:xfrm>
            <a:off x="5472360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будут учить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1" grpId="0"/>
      <p:bldP spid="21514" grpId="0"/>
      <p:bldP spid="11" grpId="0" animBg="1" autoUpdateAnimBg="0"/>
      <p:bldP spid="12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19138" y="4859338"/>
            <a:ext cx="411638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Не надо делать за ребенка домашнее задание и другие дела, которые он может сделать сам.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8" y="5375275"/>
            <a:ext cx="5842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8588" y="5375275"/>
            <a:ext cx="5842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795963" y="4932363"/>
            <a:ext cx="428466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 b="1">
                <a:solidFill>
                  <a:srgbClr val="0000FF"/>
                </a:solidFill>
              </a:rPr>
              <a:t>Поддержите стремление ребенка быть самостоятельным.</a:t>
            </a:r>
            <a:r>
              <a:rPr lang="ru-RU" sz="3100" b="1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15900" y="2266950"/>
            <a:ext cx="46085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«Если не успел что-то сделать на уроке – дома с родителями разберешься».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968875" y="2266950"/>
            <a:ext cx="4535488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600"/>
              <a:t>Домашнее задание – это способ развития самостоятельности.</a:t>
            </a:r>
          </a:p>
        </p:txBody>
      </p:sp>
      <p:sp>
        <p:nvSpPr>
          <p:cNvPr id="29708" name="Text Box 2"/>
          <p:cNvSpPr txBox="1">
            <a:spLocks noChangeArrowheads="1"/>
          </p:cNvSpPr>
          <p:nvPr/>
        </p:nvSpPr>
        <p:spPr bwMode="auto">
          <a:xfrm>
            <a:off x="287338" y="1331913"/>
            <a:ext cx="4116387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3100" b="1" dirty="0"/>
              <a:t>     </a:t>
            </a:r>
            <a:endParaRPr lang="ru-RU" sz="3200" b="1" dirty="0"/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1079500" y="3924300"/>
            <a:ext cx="7561263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/>
              <a:t>Роль родителей</a:t>
            </a:r>
          </a:p>
        </p:txBody>
      </p:sp>
      <p:sp>
        <p:nvSpPr>
          <p:cNvPr id="11" name="AutoShape 4"/>
          <p:cNvSpPr txBox="1">
            <a:spLocks noChangeArrowheads="1"/>
          </p:cNvSpPr>
          <p:nvPr/>
        </p:nvSpPr>
        <p:spPr>
          <a:xfrm>
            <a:off x="5472360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будут учить</a:t>
            </a:r>
            <a:endParaRPr lang="ru-RU" sz="2400" b="1" dirty="0"/>
          </a:p>
        </p:txBody>
      </p:sp>
      <p:sp>
        <p:nvSpPr>
          <p:cNvPr id="12" name="AutoShape 4"/>
          <p:cNvSpPr txBox="1">
            <a:spLocks noChangeArrowheads="1"/>
          </p:cNvSpPr>
          <p:nvPr/>
        </p:nvSpPr>
        <p:spPr>
          <a:xfrm>
            <a:off x="359792" y="1259557"/>
            <a:ext cx="3816424" cy="576064"/>
          </a:xfrm>
          <a:prstGeom prst="rect">
            <a:avLst/>
          </a:prstGeom>
          <a:gradFill rotWithShape="0">
            <a:gsLst>
              <a:gs pos="0">
                <a:srgbClr val="95F3AE"/>
              </a:gs>
              <a:gs pos="50000">
                <a:srgbClr val="95F3AE">
                  <a:gamma/>
                  <a:tint val="24314"/>
                  <a:invGamma/>
                </a:srgbClr>
              </a:gs>
              <a:gs pos="100000">
                <a:srgbClr val="95F3AE"/>
              </a:gs>
            </a:gsLst>
            <a:lin ang="5400000" scaled="1"/>
          </a:gradFill>
          <a:ln w="19050">
            <a:solidFill>
              <a:srgbClr val="008080"/>
            </a:solidFill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noAutofit/>
          </a:bodyPr>
          <a:lstStyle/>
          <a:p>
            <a:pPr algn="ctr"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2400" b="1" dirty="0" smtClean="0"/>
              <a:t>Так учили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  <p:bldP spid="22538" grpId="0"/>
      <p:bldP spid="11" grpId="0" animBg="1" autoUpdateAnimBg="0"/>
      <p:bldP spid="1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3600" y="1331913"/>
            <a:ext cx="7980363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04825" y="6904038"/>
            <a:ext cx="20161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0794" tIns="50397" rIns="100794" bIns="50397">
            <a:spAutoFit/>
          </a:bodyPr>
          <a:lstStyle/>
          <a:p>
            <a:pPr defTabSz="1008063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ru-RU" sz="3100" b="1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649</Words>
  <Application>Microsoft Office PowerPoint</Application>
  <PresentationFormat>Произвольный</PresentationFormat>
  <Paragraphs>92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21</cp:revision>
  <cp:lastPrinted>1601-01-01T00:00:00Z</cp:lastPrinted>
  <dcterms:created xsi:type="dcterms:W3CDTF">2010-10-27T05:18:47Z</dcterms:created>
  <dcterms:modified xsi:type="dcterms:W3CDTF">2012-03-29T21:09:15Z</dcterms:modified>
</cp:coreProperties>
</file>