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2" r:id="rId2"/>
    <p:sldId id="274" r:id="rId3"/>
    <p:sldId id="276" r:id="rId4"/>
    <p:sldId id="278" r:id="rId5"/>
    <p:sldId id="270" r:id="rId6"/>
    <p:sldId id="264" r:id="rId7"/>
    <p:sldId id="279" r:id="rId8"/>
    <p:sldId id="282" r:id="rId9"/>
    <p:sldId id="283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715" autoAdjust="0"/>
  </p:normalViewPr>
  <p:slideViewPr>
    <p:cSldViewPr>
      <p:cViewPr>
        <p:scale>
          <a:sx n="73" d="100"/>
          <a:sy n="73" d="100"/>
        </p:scale>
        <p:origin x="-14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673CB6-7600-47DC-8C68-BF958198B968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F5E98-562B-49BE-9103-6BFB0174E3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9088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www.hqoboi.com/img/other2/svobodnaya-tematika_195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Picture 4" descr="110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068960"/>
            <a:ext cx="2195736" cy="2195736"/>
          </a:xfrm>
          <a:prstGeom prst="rect">
            <a:avLst/>
          </a:prstGeom>
          <a:noFill/>
        </p:spPr>
      </p:pic>
      <p:pic>
        <p:nvPicPr>
          <p:cNvPr id="11" name="Picture 12" descr="http://li-web.ru/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4509120"/>
            <a:ext cx="2573808" cy="1693566"/>
          </a:xfrm>
          <a:prstGeom prst="rect">
            <a:avLst/>
          </a:prstGeom>
          <a:noFill/>
        </p:spPr>
      </p:pic>
      <p:pic>
        <p:nvPicPr>
          <p:cNvPr id="14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 rot="4440927">
            <a:off x="2998308" y="1462702"/>
            <a:ext cx="520003" cy="465789"/>
          </a:xfrm>
          <a:prstGeom prst="rect">
            <a:avLst/>
          </a:prstGeom>
          <a:noFill/>
        </p:spPr>
      </p:pic>
      <p:pic>
        <p:nvPicPr>
          <p:cNvPr id="15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 rot="834491">
            <a:off x="1691680" y="1194048"/>
            <a:ext cx="647377" cy="579883"/>
          </a:xfrm>
          <a:prstGeom prst="rect">
            <a:avLst/>
          </a:prstGeom>
          <a:noFill/>
        </p:spPr>
      </p:pic>
      <p:pic>
        <p:nvPicPr>
          <p:cNvPr id="16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765509" flipH="1">
            <a:off x="2467716" y="455488"/>
            <a:ext cx="474757" cy="425260"/>
          </a:xfrm>
          <a:prstGeom prst="rect">
            <a:avLst/>
          </a:prstGeom>
          <a:noFill/>
        </p:spPr>
      </p:pic>
      <p:pic>
        <p:nvPicPr>
          <p:cNvPr id="17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 rot="17860795" flipH="1">
            <a:off x="2387954" y="1542099"/>
            <a:ext cx="282402" cy="252959"/>
          </a:xfrm>
          <a:prstGeom prst="rect">
            <a:avLst/>
          </a:prstGeom>
          <a:noFill/>
        </p:spPr>
      </p:pic>
      <p:pic>
        <p:nvPicPr>
          <p:cNvPr id="18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 rot="1184213" flipH="1">
            <a:off x="3250070" y="372908"/>
            <a:ext cx="282402" cy="252959"/>
          </a:xfrm>
          <a:prstGeom prst="rect">
            <a:avLst/>
          </a:prstGeom>
          <a:noFill/>
        </p:spPr>
      </p:pic>
      <p:pic>
        <p:nvPicPr>
          <p:cNvPr id="19" name="Picture 24" descr="http://kira-scrap.ru/KATALOG/OFORMLENIE/1/0_8ba16_f0ee499e_L.png"/>
          <p:cNvPicPr>
            <a:picLocks noChangeAspect="1" noChangeArrowheads="1"/>
          </p:cNvPicPr>
          <p:nvPr userDrawn="1"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059832" y="0"/>
            <a:ext cx="4762500" cy="2295526"/>
          </a:xfrm>
          <a:prstGeom prst="rect">
            <a:avLst/>
          </a:prstGeom>
          <a:noFill/>
        </p:spPr>
      </p:pic>
      <p:pic>
        <p:nvPicPr>
          <p:cNvPr id="21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 rot="4760048">
            <a:off x="2262221" y="1712230"/>
            <a:ext cx="728934" cy="886319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 userDrawn="1"/>
        </p:nvSpPr>
        <p:spPr>
          <a:xfrm>
            <a:off x="0" y="0"/>
            <a:ext cx="9144000" cy="6858001"/>
          </a:xfrm>
          <a:prstGeom prst="rect">
            <a:avLst/>
          </a:prstGeom>
          <a:noFill/>
          <a:ln w="222250" cmpd="tri">
            <a:solidFill>
              <a:srgbClr val="00B0F0">
                <a:alpha val="87000"/>
              </a:srgb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87624" y="548680"/>
            <a:ext cx="3960440" cy="3960440"/>
          </a:xfrm>
          <a:prstGeom prst="rect">
            <a:avLst/>
          </a:prstGeom>
          <a:noFill/>
        </p:spPr>
      </p:pic>
      <p:pic>
        <p:nvPicPr>
          <p:cNvPr id="20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 rot="3367660">
            <a:off x="2629973" y="626837"/>
            <a:ext cx="727507" cy="885062"/>
          </a:xfrm>
          <a:prstGeom prst="rect">
            <a:avLst/>
          </a:prstGeom>
          <a:noFill/>
        </p:spPr>
      </p:pic>
      <p:pic>
        <p:nvPicPr>
          <p:cNvPr id="22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0"/>
            <a:ext cx="3960440" cy="3960440"/>
          </a:xfrm>
          <a:prstGeom prst="rect">
            <a:avLst/>
          </a:prstGeom>
          <a:noFill/>
        </p:spPr>
      </p:pic>
      <p:pic>
        <p:nvPicPr>
          <p:cNvPr id="12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2" cstate="screen"/>
          <a:srcRect/>
          <a:stretch>
            <a:fillRect/>
          </a:stretch>
        </p:blipFill>
        <p:spPr bwMode="auto">
          <a:xfrm rot="2685555">
            <a:off x="626085" y="1528055"/>
            <a:ext cx="1617183" cy="213885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218" name="Picture 2" descr="http://www.hqoboi.com/img/other2/svobodnaya-tematika_195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0" name="Picture 4" descr="110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068960"/>
            <a:ext cx="2195736" cy="2195736"/>
          </a:xfrm>
          <a:prstGeom prst="rect">
            <a:avLst/>
          </a:prstGeom>
          <a:noFill/>
        </p:spPr>
      </p:pic>
      <p:pic>
        <p:nvPicPr>
          <p:cNvPr id="9228" name="Picture 12" descr="http://li-web.ru/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4509120"/>
            <a:ext cx="2573808" cy="1693566"/>
          </a:xfrm>
          <a:prstGeom prst="rect">
            <a:avLst/>
          </a:prstGeom>
          <a:noFill/>
        </p:spPr>
      </p:pic>
      <p:pic>
        <p:nvPicPr>
          <p:cNvPr id="17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 rot="4440927">
            <a:off x="3130519" y="1462702"/>
            <a:ext cx="520003" cy="465789"/>
          </a:xfrm>
          <a:prstGeom prst="rect">
            <a:avLst/>
          </a:prstGeom>
          <a:noFill/>
        </p:spPr>
      </p:pic>
      <p:pic>
        <p:nvPicPr>
          <p:cNvPr id="18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 rot="834491">
            <a:off x="1823891" y="1194048"/>
            <a:ext cx="647377" cy="579883"/>
          </a:xfrm>
          <a:prstGeom prst="rect">
            <a:avLst/>
          </a:prstGeom>
          <a:noFill/>
        </p:spPr>
      </p:pic>
      <p:pic>
        <p:nvPicPr>
          <p:cNvPr id="22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765509" flipH="1">
            <a:off x="2599927" y="455488"/>
            <a:ext cx="474757" cy="425260"/>
          </a:xfrm>
          <a:prstGeom prst="rect">
            <a:avLst/>
          </a:prstGeom>
          <a:noFill/>
        </p:spPr>
      </p:pic>
      <p:pic>
        <p:nvPicPr>
          <p:cNvPr id="24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 rot="17860795" flipH="1">
            <a:off x="2520165" y="1542099"/>
            <a:ext cx="282402" cy="252959"/>
          </a:xfrm>
          <a:prstGeom prst="rect">
            <a:avLst/>
          </a:prstGeom>
          <a:noFill/>
        </p:spPr>
      </p:pic>
      <p:pic>
        <p:nvPicPr>
          <p:cNvPr id="25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 rot="1184213" flipH="1">
            <a:off x="3382281" y="372908"/>
            <a:ext cx="282402" cy="252959"/>
          </a:xfrm>
          <a:prstGeom prst="rect">
            <a:avLst/>
          </a:prstGeom>
          <a:noFill/>
        </p:spPr>
      </p:pic>
      <p:pic>
        <p:nvPicPr>
          <p:cNvPr id="9240" name="Picture 24" descr="http://kira-scrap.ru/KATALOG/OFORMLENIE/1/0_8ba16_f0ee499e_L.png"/>
          <p:cNvPicPr>
            <a:picLocks noChangeAspect="1" noChangeArrowheads="1"/>
          </p:cNvPicPr>
          <p:nvPr userDrawn="1"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347864" y="0"/>
            <a:ext cx="4762500" cy="2295526"/>
          </a:xfrm>
          <a:prstGeom prst="rect">
            <a:avLst/>
          </a:prstGeom>
          <a:noFill/>
        </p:spPr>
      </p:pic>
      <p:pic>
        <p:nvPicPr>
          <p:cNvPr id="36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 rot="4760048">
            <a:off x="2262221" y="1712230"/>
            <a:ext cx="728934" cy="886319"/>
          </a:xfrm>
          <a:prstGeom prst="rect">
            <a:avLst/>
          </a:prstGeom>
          <a:noFill/>
        </p:spPr>
      </p:pic>
      <p:pic>
        <p:nvPicPr>
          <p:cNvPr id="37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 rot="3367660">
            <a:off x="2629973" y="626837"/>
            <a:ext cx="727507" cy="885062"/>
          </a:xfrm>
          <a:prstGeom prst="rect">
            <a:avLst/>
          </a:prstGeom>
          <a:noFill/>
        </p:spPr>
      </p:pic>
      <p:pic>
        <p:nvPicPr>
          <p:cNvPr id="38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0"/>
            <a:ext cx="3960440" cy="3960440"/>
          </a:xfrm>
          <a:prstGeom prst="rect">
            <a:avLst/>
          </a:prstGeom>
          <a:noFill/>
        </p:spPr>
      </p:pic>
      <p:pic>
        <p:nvPicPr>
          <p:cNvPr id="39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51992" y="152400"/>
            <a:ext cx="3960440" cy="3960440"/>
          </a:xfrm>
          <a:prstGeom prst="rect">
            <a:avLst/>
          </a:prstGeom>
          <a:noFill/>
        </p:spPr>
      </p:pic>
      <p:pic>
        <p:nvPicPr>
          <p:cNvPr id="9230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2" cstate="screen"/>
          <a:srcRect/>
          <a:stretch>
            <a:fillRect/>
          </a:stretch>
        </p:blipFill>
        <p:spPr bwMode="auto">
          <a:xfrm rot="2525172">
            <a:off x="684484" y="1607470"/>
            <a:ext cx="1617183" cy="2138855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 userDrawn="1"/>
        </p:nvSpPr>
        <p:spPr>
          <a:xfrm>
            <a:off x="0" y="116632"/>
            <a:ext cx="9144000" cy="6858000"/>
          </a:xfrm>
          <a:prstGeom prst="rect">
            <a:avLst/>
          </a:prstGeom>
          <a:solidFill>
            <a:srgbClr val="E3DFF7">
              <a:alpha val="69000"/>
            </a:srgbClr>
          </a:solidFill>
          <a:ln w="222250" cmpd="tri">
            <a:solidFill>
              <a:srgbClr val="00B0F0">
                <a:alpha val="87000"/>
              </a:srgb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D52-5950-4F4F-8684-D99FAF53D51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9BD52-5950-4F4F-8684-D99FAF53D51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7CC8F-F76F-44D9-871F-21C09AA996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142853"/>
            <a:ext cx="7072330" cy="1643074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Муниципальное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бюджетное дошкольное образовательное учреждение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«Детский сад общеразвивающего вида № 48 «Ручеек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658222, Алтайский край, г. Рубцовск, ул. Северная,18,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тел. 6-17-44,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detsadik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48@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yandex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4581128"/>
            <a:ext cx="5328592" cy="1872208"/>
          </a:xfrm>
        </p:spPr>
        <p:txBody>
          <a:bodyPr>
            <a:normAutofit fontScale="25000" lnSpcReduction="20000"/>
          </a:bodyPr>
          <a:lstStyle/>
          <a:p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6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  <a:r>
              <a:rPr lang="ru-RU" sz="6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Васильковская </a:t>
            </a:r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Александра Викторовна, </a:t>
            </a:r>
          </a:p>
          <a:p>
            <a:pPr algn="r"/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первой </a:t>
            </a:r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endParaRPr lang="ru-RU" sz="6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6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г.Рубцовск,2019</a:t>
            </a:r>
            <a:endParaRPr lang="ru-RU" sz="6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6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428728" y="0"/>
            <a:ext cx="7715272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600" b="1" dirty="0" smtClean="0">
              <a:solidFill>
                <a:srgbClr val="365F9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Публичная лекция  на тему: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«Организация дошкольного                образования детей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ограниченными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возможностями здоровья: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проблемы и решения»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Организационное обеспечение для детей </a:t>
            </a: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ОВЗ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14612" y="928670"/>
            <a:ext cx="6429388" cy="592933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нормативно-правовая база,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разработка соответствующих локальных актов,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система взаимодействия и поддержки  образовательного учреждения со стороны «внешних» социальных партнеров (соц. защита, ПМПК, различные культурные организации),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питания и медицинского  сопровождения,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финансово-экономические условия,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информационное обеспечение.</a:t>
            </a:r>
          </a:p>
          <a:p>
            <a:pPr>
              <a:buFontTx/>
              <a:buChar char="-"/>
            </a:pPr>
            <a:endParaRPr lang="ru-RU" sz="2800" dirty="0" smtClean="0"/>
          </a:p>
          <a:p>
            <a:pPr marL="457200" indent="-457200" fontAlgn="base"/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Материально-техническое обеспечение для детей </a:t>
            </a: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ОВЗ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14612" y="928670"/>
            <a:ext cx="6429388" cy="592933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endParaRPr lang="ru-RU" sz="2800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соблюдение: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санитарно-гигиенических норм,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возможность  для беспрепятственного доступа к объектам инфраструктуры учреждения,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санитарно-бытовых условий,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социально-бытовых условий,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пожарной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электробезопасности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fontAlgn="base"/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Организационно-педагогические условия для детей </a:t>
            </a: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ОВЗ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14612" y="928670"/>
            <a:ext cx="6429388" cy="592933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endParaRPr lang="ru-RU" sz="2800" dirty="0" smtClean="0"/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атмосфера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эмоционального комфорта,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-формирование взаимоотношений в духе сотрудничества и принятия особенностей каждого,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-формирование у детей позитивной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мотивации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-применение адекватных возможностям и потребностям обучающихся современных технологий, методов и приемов,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адаптация содержания учебного материала,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создание условий для адаптации детей с ОВЗ в группе сверстников,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мероприятиях, проводимых в ДОУ.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Програмно</a:t>
            </a:r>
            <a:r>
              <a:rPr lang="ru-RU" b="1" dirty="0" smtClean="0">
                <a:solidFill>
                  <a:srgbClr val="C00000"/>
                </a:solidFill>
              </a:rPr>
              <a:t>- методическое обеспечение  для детей </a:t>
            </a: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ОВЗ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14612" y="928670"/>
            <a:ext cx="6429388" cy="592933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endParaRPr lang="ru-RU" sz="2800" dirty="0" smtClean="0"/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Доступ к любой информации, связанной с реализацией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АООП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соответствующей учебно-методической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литературы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материалов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всем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разделам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соответствии с образовательной программой,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доступ к печатным и электронным образовательным ресурсам,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научно-методической литературой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специальной психологии и коррекционной педагогике, по актуальным проблемам обучения и воспитания разных категорий детей с ОВЗ.</a:t>
            </a: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Психолого</a:t>
            </a:r>
            <a:r>
              <a:rPr lang="ru-RU" b="1" dirty="0" smtClean="0">
                <a:solidFill>
                  <a:srgbClr val="C00000"/>
                </a:solidFill>
              </a:rPr>
              <a:t>- педагогическое сопровождение детей </a:t>
            </a: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ОВЗ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14612" y="928670"/>
            <a:ext cx="6429388" cy="592933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ПМПк,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организовать процесс сопровождения детей на ПМПк,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привлечение специалистов психолого-педагогического сопровождения к участию в проектировании и организации образовательного процесса. </a:t>
            </a:r>
          </a:p>
          <a:p>
            <a:pPr>
              <a:buFontTx/>
              <a:buChar char="-"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Кадровое обеспечение детей </a:t>
            </a: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ОВЗ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14612" y="928670"/>
            <a:ext cx="6429388" cy="592933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укомплектованность компетентными  педагогическими и руководящими работниками,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 необходимости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-наличие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тьютора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соответствующий уровень квалификации педагогов в области образования детей с ОВЗ,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непрерывность  профессионального развития педагогов в сфере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коррекционной педагогике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специальной психологии и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психологии,</a:t>
            </a:r>
          </a:p>
          <a:p>
            <a:pPr>
              <a:buFontTx/>
              <a:buChar char="-"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Проблемы внедрения инклюзивного  образования: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14612" y="928670"/>
            <a:ext cx="6429388" cy="5929330"/>
          </a:xfrm>
        </p:spPr>
        <p:txBody>
          <a:bodyPr>
            <a:noAutofit/>
          </a:bodyPr>
          <a:lstStyle/>
          <a:p>
            <a:pPr marL="285750" indent="-285750">
              <a:spcAft>
                <a:spcPts val="600"/>
              </a:spcAft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Детские сады и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 не готовы к изменениям в традиционных формах, принципах и методах обучения</a:t>
            </a:r>
          </a:p>
          <a:p>
            <a:pPr marL="285750" indent="-285750">
              <a:spcAft>
                <a:spcPts val="600"/>
              </a:spcAft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Консервативность общества</a:t>
            </a:r>
          </a:p>
          <a:p>
            <a:pPr marL="285750" indent="-285750">
              <a:spcAft>
                <a:spcPts val="600"/>
              </a:spcAft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Материальные трудности</a:t>
            </a:r>
          </a:p>
          <a:p>
            <a:pPr marL="285750" indent="-285750">
              <a:spcAft>
                <a:spcPts val="600"/>
              </a:spcAft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Незнание  федеральных законов,  правовых и экономических норм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Решение  проблем 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14612" y="1285860"/>
            <a:ext cx="6429388" cy="5572140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Профессиональная и психологическая готовность педагогов.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Систематическая работа с родителями и их детьми по воспитанию толерантного отношения  к детям с ОВЗ.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Разработка и использование  мероприятий  по воспитанию толерантности среди педагогов.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Правильное финансирование и расчет средств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уровне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федеральных законов,  правовых и экономических норм.</a:t>
            </a:r>
          </a:p>
          <a:p>
            <a:pPr marL="457200" indent="-457200">
              <a:buAutoNum type="arabicPeriod"/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Aft>
                <a:spcPts val="600"/>
              </a:spcAft>
            </a:pP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Образовательные условия в ДОУ для </a:t>
            </a:r>
            <a:r>
              <a:rPr lang="ru-RU" b="1" dirty="0" smtClean="0">
                <a:solidFill>
                  <a:srgbClr val="C00000"/>
                </a:solidFill>
              </a:rPr>
              <a:t>детей с ОВЗ: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7488" y="928670"/>
            <a:ext cx="6286512" cy="5929330"/>
          </a:xfrm>
        </p:spPr>
        <p:txBody>
          <a:bodyPr>
            <a:noAutofit/>
          </a:bodyPr>
          <a:lstStyle/>
          <a:p>
            <a:pPr marL="457200" lvl="0" indent="-457200" fontAlgn="base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Разработка  адаптированных специальных программ дошкольного образования, методов, приемов и форм педагогической работы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</a:p>
          <a:p>
            <a:pPr marL="457200" indent="-457200" fontAlgn="base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Создание и использование целевых дидактических материалов, учебных пособий.</a:t>
            </a:r>
          </a:p>
          <a:p>
            <a:pPr marL="457200" indent="-457200" fontAlgn="base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Применение специальных средств обучения и воспитания, соответствующих физиологическим возможностям ребенка с ОВЗ.</a:t>
            </a:r>
          </a:p>
          <a:p>
            <a:pPr marL="457200" lvl="0" indent="-457200" fontAlgn="base"/>
            <a:endParaRPr lang="ru-RU" sz="2400" b="1" i="1" dirty="0" smtClean="0">
              <a:latin typeface="Calibri" pitchFamily="34" charset="0"/>
            </a:endParaRPr>
          </a:p>
          <a:p>
            <a:pPr marL="457200" lvl="0" indent="-457200" fontAlgn="base"/>
            <a:endParaRPr lang="ru-RU" sz="2400" dirty="0" smtClean="0"/>
          </a:p>
          <a:p>
            <a:pPr marL="457200" indent="-457200" fontAlgn="base"/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Образовательные условия в ДОУ для </a:t>
            </a:r>
            <a:r>
              <a:rPr lang="ru-RU" b="1" dirty="0" smtClean="0">
                <a:solidFill>
                  <a:srgbClr val="C00000"/>
                </a:solidFill>
              </a:rPr>
              <a:t>детей с ОВЗ: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14612" y="928670"/>
            <a:ext cx="6429388" cy="5929330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Привлечение к оказанию помощи нуждающемуся дошкольнику ассистента для оказания технических услуг.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Проведение индивидуальных и групповых коррекционных занятий под руководством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профессиональной команды педагогов.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Проектирование и создание безопасной и доступной среды, в границах которой все воспитанники имеют равный доступ к территориальным объектам, помещениям, учебным пособиям, игрушкам.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Сокращение количества дошкольников в группах с целью равномерного распределения педагогической нагрузки и максимальной индивидуализации воспитания.</a:t>
            </a:r>
          </a:p>
          <a:p>
            <a:pPr marL="457200" lvl="0" indent="-457200" fontAlgn="base"/>
            <a:endParaRPr lang="ru-RU" sz="2400" dirty="0" smtClean="0"/>
          </a:p>
          <a:p>
            <a:pPr marL="457200" indent="-457200" fontAlgn="base"/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5429264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hlink"/>
                </a:solidFill>
                <a:latin typeface="+mn-lt"/>
              </a:rPr>
              <a:t>Дети</a:t>
            </a: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, состояние здоровья которых препятствует освоению образовательных программ вне  специальных условий обучения и воспитания, то есть это </a:t>
            </a: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 Дети в</a:t>
            </a: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 возрасте до 18 лет, </a:t>
            </a: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не</a:t>
            </a: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 признанные в установленном</a:t>
            </a:r>
            <a:br>
              <a:rPr lang="ru-RU" sz="2400" dirty="0" smtClean="0">
                <a:solidFill>
                  <a:schemeClr val="hlink"/>
                </a:solidFill>
                <a:latin typeface="+mn-lt"/>
              </a:rPr>
            </a:b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 порядке детьми-инвалидами, </a:t>
            </a:r>
            <a:br>
              <a:rPr lang="ru-RU" sz="2400" dirty="0" smtClean="0">
                <a:solidFill>
                  <a:schemeClr val="hlink"/>
                </a:solidFill>
                <a:latin typeface="+mn-lt"/>
              </a:rPr>
            </a:b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но имеющие временные </a:t>
            </a:r>
            <a:br>
              <a:rPr lang="ru-RU" sz="2400" dirty="0" smtClean="0">
                <a:solidFill>
                  <a:schemeClr val="hlink"/>
                </a:solidFill>
                <a:latin typeface="+mn-lt"/>
              </a:rPr>
            </a:b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или постоянные отклонения </a:t>
            </a:r>
            <a:br>
              <a:rPr lang="ru-RU" sz="2400" dirty="0" smtClean="0">
                <a:solidFill>
                  <a:schemeClr val="hlink"/>
                </a:solidFill>
                <a:latin typeface="+mn-lt"/>
              </a:rPr>
            </a:b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в физическом и (или) </a:t>
            </a:r>
            <a:br>
              <a:rPr lang="ru-RU" sz="2400" dirty="0" smtClean="0">
                <a:solidFill>
                  <a:schemeClr val="hlink"/>
                </a:solidFill>
                <a:latin typeface="+mn-lt"/>
              </a:rPr>
            </a:b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психическом развитии и </a:t>
            </a:r>
            <a:br>
              <a:rPr lang="ru-RU" sz="2400" dirty="0" smtClean="0">
                <a:solidFill>
                  <a:schemeClr val="hlink"/>
                </a:solidFill>
                <a:latin typeface="+mn-lt"/>
              </a:rPr>
            </a:b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нуждающиеся в создании </a:t>
            </a:r>
            <a:br>
              <a:rPr lang="ru-RU" sz="2400" dirty="0" smtClean="0">
                <a:solidFill>
                  <a:schemeClr val="hlink"/>
                </a:solidFill>
                <a:latin typeface="+mn-lt"/>
              </a:rPr>
            </a:b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специальных условий </a:t>
            </a:r>
            <a:br>
              <a:rPr lang="ru-RU" sz="2400" dirty="0" smtClean="0">
                <a:solidFill>
                  <a:schemeClr val="hlink"/>
                </a:solidFill>
                <a:latin typeface="+mn-lt"/>
              </a:rPr>
            </a:br>
            <a:r>
              <a:rPr lang="ru-RU" sz="2400" dirty="0" smtClean="0">
                <a:solidFill>
                  <a:schemeClr val="hlink"/>
                </a:solidFill>
                <a:latin typeface="+mn-lt"/>
              </a:rPr>
              <a:t>обучения и воспитания.</a:t>
            </a:r>
            <a:endParaRPr lang="ru-RU" sz="2400" dirty="0"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285728"/>
            <a:ext cx="9144000" cy="15716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66"/>
                </a:solidFill>
                <a:latin typeface="Georgia" pitchFamily="18" charset="0"/>
              </a:rPr>
              <a:t>Дети </a:t>
            </a:r>
            <a:r>
              <a:rPr lang="ru-RU" sz="4000" b="1" dirty="0" smtClean="0">
                <a:solidFill>
                  <a:srgbClr val="FF0066"/>
                </a:solidFill>
                <a:latin typeface="Georgia" pitchFamily="18" charset="0"/>
              </a:rPr>
              <a:t>с ограниченными </a:t>
            </a:r>
            <a:br>
              <a:rPr lang="ru-RU" sz="4000" b="1" dirty="0" smtClean="0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 dirty="0" smtClean="0">
                <a:solidFill>
                  <a:srgbClr val="FF0066"/>
                </a:solidFill>
                <a:latin typeface="Georgia" pitchFamily="18" charset="0"/>
              </a:rPr>
              <a:t>  </a:t>
            </a:r>
            <a:r>
              <a:rPr lang="ru-RU" sz="4000" b="1" dirty="0" smtClean="0">
                <a:solidFill>
                  <a:srgbClr val="FF0066"/>
                </a:solidFill>
                <a:latin typeface="Georgia" pitchFamily="18" charset="0"/>
              </a:rPr>
              <a:t>возможностями </a:t>
            </a:r>
            <a:r>
              <a:rPr lang="ru-RU" sz="4000" b="1" dirty="0" err="1" smtClean="0">
                <a:solidFill>
                  <a:srgbClr val="FF0066"/>
                </a:solidFill>
                <a:latin typeface="Georgia" pitchFamily="18" charset="0"/>
              </a:rPr>
              <a:t>здоровья-ЭТО</a:t>
            </a:r>
            <a:endParaRPr lang="ru-RU" sz="4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6" name="Picture 6" descr="Рисунок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35636">
            <a:off x="5229718" y="3124823"/>
            <a:ext cx="2983195" cy="314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5857892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Конвенция ООН о правах ребенка;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/>
              <a:t>Конституция </a:t>
            </a:r>
            <a:r>
              <a:rPr lang="ru-RU" sz="2000" dirty="0" smtClean="0"/>
              <a:t>Российской Федерации от 12 декабря 1993 года;</a:t>
            </a:r>
            <a:br>
              <a:rPr lang="ru-RU" sz="2000" dirty="0" smtClean="0"/>
            </a:br>
            <a:r>
              <a:rPr lang="ru-RU" sz="2000" dirty="0" smtClean="0"/>
              <a:t>Федеральный закон от 29.12.2012 №273-ФЗ «Об образовании в Российской Федерации»;</a:t>
            </a:r>
            <a:br>
              <a:rPr lang="ru-RU" sz="2000" dirty="0" smtClean="0"/>
            </a:br>
            <a:r>
              <a:rPr lang="ru-RU" sz="2000" dirty="0" smtClean="0"/>
              <a:t>Федеральный закон от 03.05.2012 №46-ФЗ «О ратификации Конвенции о правах </a:t>
            </a:r>
            <a:r>
              <a:rPr lang="ru-RU" sz="2000" dirty="0" smtClean="0"/>
              <a:t>инвалидов»;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Приказ </a:t>
            </a:r>
            <a:r>
              <a:rPr lang="ru-RU" sz="2000" dirty="0" err="1" smtClean="0"/>
              <a:t>Минобрнауки</a:t>
            </a:r>
            <a:r>
              <a:rPr lang="ru-RU" sz="2000" dirty="0" smtClean="0"/>
              <a:t> от 17.10.2013 №1155 «Об утверждении федерального государственного образовательного стандарта дошкольного образования»;</a:t>
            </a:r>
            <a:br>
              <a:rPr lang="ru-RU" sz="2000" dirty="0" smtClean="0"/>
            </a:br>
            <a:r>
              <a:rPr lang="ru-RU" sz="2000" dirty="0" smtClean="0"/>
              <a:t>Приказ </a:t>
            </a:r>
            <a:r>
              <a:rPr lang="ru-RU" sz="2000" dirty="0" err="1" smtClean="0"/>
              <a:t>Минобрнауки</a:t>
            </a:r>
            <a:r>
              <a:rPr lang="ru-RU" sz="2000" dirty="0" smtClean="0"/>
              <a:t> от 11.05.2016 №536 «Об утверждении особенностей режима рабочего времени и времени отдыха педагогических и иных работников организаций, осуществляющих образовательную деятельность</a:t>
            </a:r>
            <a:r>
              <a:rPr lang="ru-RU" sz="2000" dirty="0" smtClean="0"/>
              <a:t>»;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Письмо Минобразования России от 27.03.2000 №27/901-6 «О </a:t>
            </a:r>
            <a:r>
              <a:rPr lang="ru-RU" sz="2000" dirty="0" err="1" smtClean="0"/>
              <a:t>психолого-медико-педагогическом</a:t>
            </a:r>
            <a:r>
              <a:rPr lang="ru-RU" sz="2000" dirty="0" smtClean="0"/>
              <a:t> консилиуме (</a:t>
            </a:r>
            <a:r>
              <a:rPr lang="ru-RU" sz="2000" dirty="0" err="1" smtClean="0"/>
              <a:t>ПМПк</a:t>
            </a:r>
            <a:r>
              <a:rPr lang="ru-RU" sz="2000" dirty="0" smtClean="0"/>
              <a:t>) образовательного учреждения»;</a:t>
            </a:r>
            <a:br>
              <a:rPr lang="ru-RU" sz="2000" dirty="0" smtClean="0"/>
            </a:br>
            <a:r>
              <a:rPr lang="ru-RU" sz="2000" dirty="0" smtClean="0"/>
              <a:t> «Санитарно-эпидемиологическими требованиями к устройству, содержанию и организации режима работы дошкольных организациях» (Постановление от 15 мая 2013 г. №26 г. Москва «Об утверждении </a:t>
            </a:r>
            <a:r>
              <a:rPr lang="ru-RU" sz="2000" dirty="0" err="1" smtClean="0"/>
              <a:t>СанПиН</a:t>
            </a:r>
            <a:r>
              <a:rPr lang="ru-RU" sz="2000" dirty="0" smtClean="0"/>
              <a:t> 2.4.1.3049-13»; </a:t>
            </a:r>
            <a:br>
              <a:rPr lang="ru-RU" sz="2000" dirty="0" smtClean="0"/>
            </a:br>
            <a:endParaRPr lang="ru-RU" sz="2000" dirty="0"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285728"/>
            <a:ext cx="9144000" cy="107157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Нормативно-правовое обеспечение 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воспитательно-образовательного 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процесса с воспитанниками с ОВЗ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736"/>
            <a:ext cx="8280431" cy="4786346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Согласно пункту 1.6. ФГОС дошкольного образования каждый ребенок «в период дошкольного детства независимо от места жительства, пола, нации, языка, социального статуса, психофизиологических и других особенностей (в т.ч. ограниченных возможностей здоровья (ОВЗ)» имеет право на обеспечение равных возможностей 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полноценного 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развития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14291"/>
            <a:ext cx="8572559" cy="114300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Федеральный  государственный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образовательный стандарт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дошкольного образования</a:t>
            </a:r>
            <a:endParaRPr lang="ru-RU" dirty="0"/>
          </a:p>
        </p:txBody>
      </p:sp>
      <p:pic>
        <p:nvPicPr>
          <p:cNvPr id="4" name="Picture 2" descr="http://img1.labirint.ru/books/439174/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500570"/>
            <a:ext cx="1857388" cy="2357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095510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Принципы дошкольного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</a:rPr>
              <a:t>образования при работе с детьми с ОВЗ</a:t>
            </a:r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0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00108"/>
            <a:ext cx="7772400" cy="564360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Принцип индивидуального подхода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Принцип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поддержки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самостоятельной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активности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ребенка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NewRomanPS-BoldMT"/>
              </a:rPr>
              <a:t>Принцип активного включения в образовательный      процесс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NewRomanPS-BoldMT"/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NewRomanPS-BoldMT"/>
              </a:rPr>
              <a:t>всех его участников 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  <a:ea typeface="Calibri" pitchFamily="34" charset="0"/>
              <a:cs typeface="TimesNewRomanPS-BoldMT"/>
            </a:endParaRP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Принцип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междисциплинарного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подхода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NewRomanPS-BoldMT"/>
              </a:rPr>
              <a:t>Принцип вариативности в организации процессов обучения 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NewRomanPS-BoldMT"/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NewRomanPS-BoldMT"/>
              </a:rPr>
              <a:t>воспитания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</a:rPr>
              <a:t>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ea typeface="Calibri" pitchFamily="34" charset="0"/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Принцип партнерского взаимодействия с семьей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Принцип динамического развития образовательной модели детского сада. </a:t>
            </a: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  <a:ea typeface="Calibri" pitchFamily="34" charset="0"/>
            </a:endParaRPr>
          </a:p>
          <a:p>
            <a:endParaRPr lang="ru-RU" sz="2800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  <a:p>
            <a:endParaRPr lang="ru-RU" sz="2800" dirty="0" smtClean="0">
              <a:ea typeface="Calibri" pitchFamily="34" charset="0"/>
              <a:cs typeface="TimesNewRomanPS-BoldM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300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0"/>
            <a:ext cx="5976664" cy="10715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Категории детей с ОВЗ: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86116" y="357166"/>
            <a:ext cx="5857884" cy="6000792"/>
          </a:xfrm>
        </p:spPr>
        <p:txBody>
          <a:bodyPr>
            <a:noAutofit/>
          </a:bodyPr>
          <a:lstStyle/>
          <a:p>
            <a:pPr marL="457200" indent="-457200" fontAlgn="base">
              <a:buFont typeface="+mj-lt"/>
              <a:buAutoNum type="arabicPeriod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 нарушениями зрения (слепые, слабовидящие), не могут использовать зрение для познания и ориентирования;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 нарушениями слуха (глухие,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плохослышащие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  имеют двустороннее нарушение слуха, при котором общение с другими людьми при помощи речи существенно затруднено или невозможно.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 тяжелыми нарушениями речи (ТНР). Ребенок с подобными нарушениями не может пользоваться коммуникативной функцией с целью познания. Это обусловлено недоразвитием речи, которое может возникнуть по самым различным причинам.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 нарушениями опорно-двигательного аппарата(НОДА), не могут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полноценно двигаться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такой же скоростью и силой, как их сверстники, не могут сохранять аналогичную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скоординированность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темп движения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0"/>
            <a:ext cx="5976664" cy="10715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Категории детей с ОВЗ: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86116" y="785794"/>
            <a:ext cx="5857884" cy="6072206"/>
          </a:xfrm>
        </p:spPr>
        <p:txBody>
          <a:bodyPr>
            <a:noAutofit/>
          </a:bodyPr>
          <a:lstStyle/>
          <a:p>
            <a:pPr marL="457200" indent="-457200" fontAlgn="base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5.Дети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задержкой психического развития (ЗПР). В данную группу относятся заболевания, вызванные поражением центральной нервной системы.</a:t>
            </a:r>
          </a:p>
          <a:p>
            <a:pPr marL="457200" indent="-457200" fontAlgn="base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6.Дети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нарушением интеллекта (У/О) . Ребенок относится к этой категории, если у него диагностирован аутизм, эпилепсия, болезнь Дарвина, олигофрения, шизофрения, слабоумие, опухоли нервной системы и другие заболевания.</a:t>
            </a:r>
          </a:p>
          <a:p>
            <a:pPr marL="457200" indent="-457200" fontAlgn="base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7.Дети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расстройствами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спектра (РА).</a:t>
            </a:r>
          </a:p>
          <a:p>
            <a:pPr marL="457200" indent="-457200" fontAlgn="base"/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Дети </a:t>
            </a: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ОВЗ нуждаются: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14612" y="928670"/>
            <a:ext cx="6429388" cy="592933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endParaRPr lang="ru-RU" sz="2800" dirty="0" smtClean="0"/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специальной адаптированной образовательной программе, 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логопедической и дефектологической помощи,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социальной защите,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психологической помощи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 fontAlgn="base"/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679338" cy="16430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Создание условий для детей </a:t>
            </a: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 smtClean="0">
                <a:solidFill>
                  <a:srgbClr val="C00000"/>
                </a:solidFill>
              </a:rPr>
              <a:t>ОВЗ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14612" y="928670"/>
            <a:ext cx="6429388" cy="592933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endParaRPr lang="ru-RU" sz="2800" dirty="0" smtClean="0"/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организационное обеспечение,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материально-техническое обеспечение,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организационно-педагогические условия,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программно-методическое обеспечение образовательного и воспитательного процесса,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психолого-педагогическое сопровождение детей с ОВЗ в ОО,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кадровое обеспечение.</a:t>
            </a:r>
          </a:p>
          <a:p>
            <a:pPr marL="457200" indent="-457200" fontAlgn="base"/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8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830</Words>
  <Application>Microsoft Office PowerPoint</Application>
  <PresentationFormat>Экран (4:3)</PresentationFormat>
  <Paragraphs>119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                Муниципальное бюджетное дошкольное образовательное учреждение «Детский сад общеразвивающего вида № 48 «Ручеек»  658222, Алтайский край, г. Рубцовск, ул. Северная,18, тел. 6-17-44,detsadik48@yandex.ru </vt:lpstr>
      <vt:lpstr>Дети, состояние здоровья которых препятствует освоению образовательных программ вне  специальных условий обучения и воспитания, то есть это  Дети в возрасте до 18 лет, не признанные в установленном  порядке детьми-инвалидами,  но имеющие временные  или постоянные отклонения  в физическом и (или)  психическом развитии и  нуждающиеся в создании  специальных условий  обучения и воспитания.</vt:lpstr>
      <vt:lpstr>Конвенция ООН о правах ребенка;  Конституция Российской Федерации от 12 декабря 1993 года; Федеральный закон от 29.12.2012 №273-ФЗ «Об образовании в Российской Федерации»; Федеральный закон от 03.05.2012 №46-ФЗ «О ратификации Конвенции о правах инвалидов»; Приказ Минобрнауки от 17.10.2013 №1155 «Об утверждении федерального государственного образовательного стандарта дошкольного образования»; Приказ Минобрнауки от 11.05.2016 №536 «Об утверждении особенностей режима рабочего времени и времени отдыха педагогических и иных работников организаций, осуществляющих образовательную деятельность»; Письмо Минобразования России от 27.03.2000 №27/901-6 «О психолого-медико-педагогическом консилиуме (ПМПк) образовательного учреждения»;  «Санитарно-эпидемиологическими требованиями к устройству, содержанию и организации режима работы дошкольных организациях» (Постановление от 15 мая 2013 г. №26 г. Москва «Об утверждении СанПиН 2.4.1.3049-13»;  </vt:lpstr>
      <vt:lpstr>Согласно пункту 1.6. ФГОС дошкольного образования каждый ребенок «в период дошкольного детства независимо от места жительства, пола, нации, языка, социального статуса, психофизиологических и других особенностей (в т.ч. ограниченных возможностей здоровья (ОВЗ)» имеет право на обеспечение равных возможностей для полноценного развития.</vt:lpstr>
      <vt:lpstr>Принципы дошкольного образования при работе с детьми с ОВЗ </vt:lpstr>
      <vt:lpstr>Категории детей с ОВЗ: </vt:lpstr>
      <vt:lpstr>Категории детей с ОВЗ: </vt:lpstr>
      <vt:lpstr>Дети с ОВЗ нуждаются: </vt:lpstr>
      <vt:lpstr>Создание условий для детей с ОВЗ : </vt:lpstr>
      <vt:lpstr>Организационное обеспечение для детей с ОВЗ : </vt:lpstr>
      <vt:lpstr>Материально-техническое обеспечение для детей с ОВЗ : </vt:lpstr>
      <vt:lpstr>Организационно-педагогические условия для детей с ОВЗ : </vt:lpstr>
      <vt:lpstr>Програмно- методическое обеспечение  для детей с ОВЗ : </vt:lpstr>
      <vt:lpstr>Психолого- педагогическое сопровождение детей с ОВЗ : </vt:lpstr>
      <vt:lpstr>Кадровое обеспечение детей с ОВЗ : </vt:lpstr>
      <vt:lpstr>Проблемы внедрения инклюзивного  образования: </vt:lpstr>
      <vt:lpstr>Решение  проблем  </vt:lpstr>
      <vt:lpstr>Образовательные условия в ДОУ для детей с ОВЗ: </vt:lpstr>
      <vt:lpstr>Образовательные условия в ДОУ для детей с ОВЗ: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36</cp:revision>
  <dcterms:created xsi:type="dcterms:W3CDTF">2014-08-13T11:18:13Z</dcterms:created>
  <dcterms:modified xsi:type="dcterms:W3CDTF">2019-11-18T16:01:19Z</dcterms:modified>
</cp:coreProperties>
</file>