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3" r:id="rId2"/>
    <p:sldId id="285" r:id="rId3"/>
    <p:sldId id="259" r:id="rId4"/>
    <p:sldId id="272" r:id="rId5"/>
    <p:sldId id="262" r:id="rId6"/>
    <p:sldId id="287" r:id="rId7"/>
    <p:sldId id="276" r:id="rId8"/>
    <p:sldId id="299" r:id="rId9"/>
    <p:sldId id="274" r:id="rId10"/>
    <p:sldId id="268" r:id="rId11"/>
    <p:sldId id="30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100"/>
    <a:srgbClr val="860000"/>
    <a:srgbClr val="000000"/>
    <a:srgbClr val="4C0000"/>
    <a:srgbClr val="993300"/>
    <a:srgbClr val="6B47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ru/url?sa=i&amp;rct=j&amp;q=&amp;esrc=s&amp;source=images&amp;cd=&amp;cad=rja&amp;uact=8&amp;ved=0ahUKEwjJqvy7yqrMAhWDFJoKHcHaBVcQjRwIBw&amp;url=http://selenaart.ru/post238170468/&amp;bvm=bv.119745492,d.bGs&amp;psig=AFQjCNHUgUHC6OdYMyYHPO4HwwUHKMSRcQ&amp;ust=146170093161624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www.google.ru/url?sa=i&amp;rct=j&amp;q=&amp;esrc=s&amp;source=images&amp;cd=&amp;cad=rja&amp;uact=8&amp;ved=0ahUKEwi2-6vvyqrMAhXnJ5oKHTIVB0YQjRwIBw&amp;url=http://fictionbook.ru/author/t_v_ivanovskaya/igrushki_i_aksessuaryi_iz_fetra/read_online.html&amp;bvm=bv.119745492,d.bGs&amp;psig=AFQjCNH1FqxVUKyF_8mdaJM2-wwxDOgHVg&amp;ust=1461701042880721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ru/url?sa=i&amp;rct=j&amp;q=&amp;esrc=s&amp;source=images&amp;cd=&amp;cad=rja&amp;uact=8&amp;ved=0ahUKEwj8j-uYzarMAhWIPZoKHd0bDkcQjRwIBw&amp;url=http://library35.tendryakovka.ru/?page_id%3D5177&amp;bvm=bv.119745492,d.bGs&amp;psig=AFQjCNHF72Cu1Rv_mHTomHxNQnxC-hiSkw&amp;ust=146170166948443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google.ru/url?sa=i&amp;rct=j&amp;q=&amp;esrc=s&amp;source=images&amp;cd=&amp;cad=rja&amp;uact=8&amp;ved=0ahUKEwi-uOSV1JbMAhUKlSwKHdG6C_IQjRwIBw&amp;url=http://lenagold.ru/fon/clipart/p/povar2.html&amp;bvm=bv.119745492,d.bGg&amp;psig=AFQjCNGfjU2l08OCj9lk2PrveoqmU-hktQ&amp;ust=146101634213115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https://www.google.ru/url?sa=i&amp;rct=j&amp;q=&amp;esrc=s&amp;source=images&amp;cd=&amp;cad=rja&amp;uact=8&amp;ved=0ahUKEwjdwKXk1ZbMAhXpHJoKHdArDuoQjRwIBw&amp;url=http://lenagold.ru/fon/clipart/p/povar2.html&amp;bvm=bv.119745492,d.bGg&amp;psig=AFQjCNGfjU2l08OCj9lk2PrveoqmU-hktQ&amp;ust=146101634213115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4019862"/>
            <a:ext cx="468052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Работу выполнил: </a:t>
            </a:r>
            <a:endParaRPr lang="ru-RU" sz="2800" b="1" dirty="0" smtClean="0">
              <a:ln w="11430"/>
              <a:solidFill>
                <a:srgbClr val="6421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800" b="1" dirty="0" err="1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Трунаев</a:t>
            </a:r>
            <a:r>
              <a:rPr lang="ru-RU" sz="2800" b="1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А. Д.   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5В класс</a:t>
            </a:r>
            <a:endParaRPr lang="ru-RU" sz="2800" dirty="0" smtClean="0">
              <a:ln w="11430"/>
              <a:solidFill>
                <a:srgbClr val="6421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800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Руководитель:</a:t>
            </a:r>
            <a:endParaRPr lang="ru-RU" sz="2800" dirty="0" smtClean="0">
              <a:ln w="11430"/>
              <a:solidFill>
                <a:srgbClr val="6421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Макаренко Д. В.</a:t>
            </a:r>
            <a:r>
              <a:rPr lang="ru-RU" sz="3200" b="1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solidFill>
                  <a:srgbClr val="6421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3200" b="1" dirty="0">
              <a:ln w="11430"/>
              <a:solidFill>
                <a:srgbClr val="6421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3343" y="476672"/>
            <a:ext cx="8712968" cy="2429203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Georgia" panose="02040502050405020303" pitchFamily="18" charset="0"/>
              </a:rPr>
              <a:t>Математика в профессиях </a:t>
            </a:r>
            <a:endParaRPr lang="ru-RU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2050" name="Picture 2" descr="C:\Users\Инна Викторовна\Desktop\kollagpro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66" y="3185423"/>
            <a:ext cx="4133749" cy="331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63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131840" y="260648"/>
            <a:ext cx="6012160" cy="83549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n w="11430"/>
                <a:solidFill>
                  <a:schemeClr val="tx1">
                    <a:lumMod val="9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Швея</a:t>
            </a:r>
            <a:endParaRPr lang="ru-RU" b="1" dirty="0">
              <a:ln w="11430"/>
              <a:solidFill>
                <a:schemeClr val="tx1">
                  <a:lumMod val="9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3851920" y="1332398"/>
            <a:ext cx="4896544" cy="187220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В профессии швеи математика занимает первое место.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                                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" name="Picture 2" descr="http://img0.liveinternet.ru/images/attach/c/6/91/758/91758276_4278666_cartoon_designs_184081_tnb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3260712" cy="294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fictionbook.ru/static/bookimages/08/29/26/08292638.bin.dir/h/i_002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42" y="3657693"/>
            <a:ext cx="3134122" cy="248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485574" y="3501008"/>
            <a:ext cx="4968552" cy="187220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Сделать нужные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замеры для пошива одежды, сделать выкройку, подсчитать расход ткани, пуговиц или клепок на изделие, подсчёты сметы на создаваемые товары. 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6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776864" cy="914400"/>
          </a:xfrm>
        </p:spPr>
        <p:txBody>
          <a:bodyPr/>
          <a:lstStyle/>
          <a:p>
            <a:r>
              <a:rPr lang="ru-RU" sz="5400" dirty="0" smtClean="0"/>
              <a:t>Спасибо </a:t>
            </a:r>
            <a:r>
              <a:rPr lang="ru-RU" sz="5400" smtClean="0"/>
              <a:t>за внимание.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8467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77"/>
          <a:stretch/>
        </p:blipFill>
        <p:spPr bwMode="auto">
          <a:xfrm>
            <a:off x="30547" y="3500435"/>
            <a:ext cx="5328592" cy="269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72518" y="3140968"/>
            <a:ext cx="35792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Куда б ни захотел пойти, </a:t>
            </a:r>
            <a:b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Профессию хорошую найти,</a:t>
            </a:r>
            <a:b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Сначала выучи таблицу,</a:t>
            </a:r>
            <a:b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Чтоб с губ слетала словно птица.</a:t>
            </a:r>
            <a:b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Нам всем зарплату получать,</a:t>
            </a:r>
            <a:b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значит надо посчитать</a:t>
            </a:r>
            <a:r>
              <a:rPr lang="ru-RU" sz="2400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rgbClr val="FFC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9" name="Picture 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"/>
          <a:stretch/>
        </p:blipFill>
        <p:spPr bwMode="auto">
          <a:xfrm>
            <a:off x="0" y="0"/>
            <a:ext cx="6493457" cy="294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68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361" y="260648"/>
            <a:ext cx="8424936" cy="295465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Даже </a:t>
            </a:r>
            <a:r>
              <a:rPr lang="ru-RU" sz="28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самые простые расчеты человек делает бессознательно, не задумываясь о том, что применяет </a:t>
            </a:r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математику. Например</a:t>
            </a:r>
            <a:r>
              <a:rPr lang="ru-RU" sz="28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,</a:t>
            </a:r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     </a:t>
            </a:r>
          </a:p>
          <a:p>
            <a:pPr algn="ctr"/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       </a:t>
            </a:r>
            <a:r>
              <a:rPr lang="ru-RU" sz="2800" dirty="0"/>
              <a:t> к</a:t>
            </a:r>
            <a:r>
              <a:rPr lang="ru-RU" sz="2800" dirty="0" smtClean="0"/>
              <a:t>огда  строит дом, он  считает, </a:t>
            </a:r>
            <a:r>
              <a:rPr lang="ru-RU" sz="2800" dirty="0"/>
              <a:t>сколько нужно кирпичей, рейки, </a:t>
            </a:r>
            <a:r>
              <a:rPr lang="ru-RU" sz="2800" dirty="0" smtClean="0"/>
              <a:t> </a:t>
            </a:r>
            <a:r>
              <a:rPr lang="ru-RU" sz="2800" dirty="0"/>
              <a:t>листов </a:t>
            </a:r>
            <a:r>
              <a:rPr lang="ru-RU" sz="2800" dirty="0" err="1"/>
              <a:t>андулина</a:t>
            </a:r>
            <a:r>
              <a:rPr lang="ru-RU" sz="2800" dirty="0"/>
              <a:t> для </a:t>
            </a:r>
            <a:r>
              <a:rPr lang="ru-RU" sz="2800" dirty="0" smtClean="0"/>
              <a:t>крыши</a:t>
            </a:r>
            <a:r>
              <a:rPr lang="ru-RU" sz="2800" dirty="0"/>
              <a:t> </a:t>
            </a:r>
            <a:r>
              <a:rPr lang="ru-RU" sz="2800" dirty="0" smtClean="0"/>
              <a:t>и т. д.</a:t>
            </a:r>
            <a:endParaRPr lang="ru-RU" sz="28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27" y="3068961"/>
            <a:ext cx="5658404" cy="344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42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60" name="Text Box 16"/>
          <p:cNvSpPr txBox="1">
            <a:spLocks noChangeArrowheads="1"/>
          </p:cNvSpPr>
          <p:nvPr/>
        </p:nvSpPr>
        <p:spPr bwMode="auto">
          <a:xfrm>
            <a:off x="566682" y="2420888"/>
            <a:ext cx="786662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alt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Швея, повар, водитель, архитектор, бухгалтер, художник.</a:t>
            </a:r>
            <a:endParaRPr lang="en-US" alt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32656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85000"/>
                  </a:schemeClr>
                </a:solidFill>
              </a:rPr>
              <a:t>В этих профессиях  тоже встречается математика.</a:t>
            </a:r>
            <a:endParaRPr lang="ru-RU" sz="480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10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на Викторовна\Desktop\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967" y="2692336"/>
            <a:ext cx="5000033" cy="416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" y="887040"/>
            <a:ext cx="88189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AD0101"/>
              </a:buClr>
            </a:pPr>
            <a:r>
              <a:rPr lang="ru-RU" sz="2200" dirty="0">
                <a:solidFill>
                  <a:schemeClr val="tx1">
                    <a:lumMod val="85000"/>
                  </a:schemeClr>
                </a:solidFill>
              </a:rPr>
              <a:t>В профессии архитектора математику можно увидеть невооружённым 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взглядом. </a:t>
            </a:r>
            <a:r>
              <a:rPr lang="ru-RU" sz="2200" dirty="0">
                <a:solidFill>
                  <a:schemeClr val="tx1">
                    <a:lumMod val="85000"/>
                  </a:schemeClr>
                </a:solidFill>
              </a:rPr>
              <a:t>Д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остаточно </a:t>
            </a:r>
            <a:r>
              <a:rPr lang="ru-RU" sz="2200" dirty="0">
                <a:solidFill>
                  <a:schemeClr val="tx1">
                    <a:lumMod val="85000"/>
                  </a:schemeClr>
                </a:solidFill>
              </a:rPr>
              <a:t>взглянуть на здания, и ты заметишь знакомые геометрические фигуры: параллелепипеды, 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треугольники</a:t>
            </a:r>
            <a:r>
              <a:rPr lang="ru-RU" sz="22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и т. д.  А для создания чертежа надо много чего посчитать и вычислить.    </a:t>
            </a:r>
            <a:endParaRPr lang="ru-RU" sz="22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1027" name="Picture 3" descr="C:\Users\Инна Викторовна\Desktop\2aca7f5f97032bf0cac424f9095f26c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/>
          <a:stretch/>
        </p:blipFill>
        <p:spPr bwMode="auto">
          <a:xfrm>
            <a:off x="13276" y="2688680"/>
            <a:ext cx="3964455" cy="416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63688" y="0"/>
            <a:ext cx="5243067" cy="83549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Архитектор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28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60648"/>
            <a:ext cx="9144000" cy="83549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Бухгалтер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0263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Бухгалтерия необходима на любом предприятии, любой 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фирме. 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Основные бухгалтерские понятия всегда имеют под собой математическую основу, и любой бухгалтерский расчет – 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это математический расчет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</p:txBody>
      </p:sp>
      <p:pic>
        <p:nvPicPr>
          <p:cNvPr id="1026" name="Picture 2" descr="C:\Users\Инна Викторовна\Desktop\econom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89923"/>
            <a:ext cx="5832648" cy="388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20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0334" y="14988"/>
            <a:ext cx="9144000" cy="792088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Водитель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7" name="Picture 2" descr="http://library35.tendryakovka.ru/wp-content/uploads/2014/08/voditel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08542"/>
            <a:ext cx="4104456" cy="310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3"/>
          <p:cNvSpPr>
            <a:spLocks noGrp="1"/>
          </p:cNvSpPr>
          <p:nvPr>
            <p:ph idx="1"/>
          </p:nvPr>
        </p:nvSpPr>
        <p:spPr>
          <a:xfrm>
            <a:off x="137838" y="980728"/>
            <a:ext cx="8928992" cy="309634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Водителям каждый день приходится сталкиваться с такими математическими понятиями как скорость, время, </a:t>
            </a:r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расстояние</a:t>
            </a:r>
            <a:r>
              <a:rPr lang="ru-RU" sz="32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расход </a:t>
            </a:r>
            <a:r>
              <a:rPr lang="ru-RU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бензина. </a:t>
            </a:r>
            <a:endParaRPr lang="ru-RU" sz="3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516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andia.ru/text/78/045/images/image016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22223"/>
            <a:ext cx="3096344" cy="3635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260648"/>
            <a:ext cx="9144000" cy="83549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Живописец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340768"/>
            <a:ext cx="871296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300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ahoma" pitchFamily="34" charset="0"/>
              </a:rPr>
              <a:t>     Портрет </a:t>
            </a:r>
            <a:r>
              <a:rPr lang="ru-RU" altLang="ru-RU" sz="2300" dirty="0" err="1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ahoma" pitchFamily="34" charset="0"/>
              </a:rPr>
              <a:t>Моны</a:t>
            </a:r>
            <a:r>
              <a:rPr lang="ru-RU" altLang="ru-RU" sz="2300" dirty="0" smtClean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ahoma" pitchFamily="34" charset="0"/>
              </a:rPr>
              <a:t> </a:t>
            </a:r>
            <a:r>
              <a:rPr lang="ru-RU" altLang="ru-RU" sz="2300" dirty="0">
                <a:ln w="1905"/>
                <a:solidFill>
                  <a:schemeClr val="tx1">
                    <a:lumMod val="9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ahoma" pitchFamily="34" charset="0"/>
              </a:rPr>
              <a:t>Лизы (Джоконды) долгие годы привлекал внимание исследователей, которые обнаружили, что композиция рисунка основана на золотых треугольниках, являющихся частями правильного звездчатого пятиугольника.</a:t>
            </a:r>
            <a:endParaRPr lang="ru-RU" altLang="ru-RU" sz="20200" dirty="0">
              <a:ln w="1905"/>
              <a:solidFill>
                <a:schemeClr val="tx1">
                  <a:lumMod val="9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4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332656"/>
            <a:ext cx="9144000" cy="835496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Повар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Picture 4" descr="http://papus666.narod.ru/clipart/p/povar/povar1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696" y="3501008"/>
            <a:ext cx="217374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apus666.narod.ru/clipart/p/povar/povar19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1950100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39752" y="1509258"/>
            <a:ext cx="41764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     Повар 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должен обязательно уметь определять, </a:t>
            </a:r>
          </a:p>
          <a:p>
            <a:pPr lvl="0" algn="ctr"/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влажность 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продуктов, рассчитывать дневную норму питания в процентах, производить калькуляцию и учёт продуктов питания. Поэтому, конечно, важны для этой профессии математические </a:t>
            </a:r>
            <a:r>
              <a:rPr lang="ru-RU" sz="2400" dirty="0" smtClean="0">
                <a:solidFill>
                  <a:schemeClr val="tx1">
                    <a:lumMod val="95000"/>
                  </a:schemeClr>
                </a:solidFill>
              </a:rPr>
              <a:t>знания</a:t>
            </a:r>
            <a:r>
              <a:rPr lang="ru-RU" sz="2400" dirty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448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881</TotalTime>
  <Words>264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Georgia</vt:lpstr>
      <vt:lpstr>Palatino Linotype</vt:lpstr>
      <vt:lpstr>Tahoma</vt:lpstr>
      <vt:lpstr>Times New Roman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профессиях</dc:title>
  <dc:creator>Екатерина Подлесная</dc:creator>
  <cp:lastModifiedBy>Алексей Макаренко</cp:lastModifiedBy>
  <cp:revision>71</cp:revision>
  <dcterms:created xsi:type="dcterms:W3CDTF">2016-04-17T18:24:45Z</dcterms:created>
  <dcterms:modified xsi:type="dcterms:W3CDTF">2019-12-05T13:29:33Z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1200633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