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7" r:id="rId8"/>
    <p:sldId id="269" r:id="rId9"/>
    <p:sldId id="270" r:id="rId10"/>
    <p:sldId id="268" r:id="rId11"/>
    <p:sldId id="263" r:id="rId12"/>
    <p:sldId id="266" r:id="rId13"/>
    <p:sldId id="264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0" autoAdjust="0"/>
    <p:restoredTop sz="94722" autoAdjust="0"/>
  </p:normalViewPr>
  <p:slideViewPr>
    <p:cSldViewPr>
      <p:cViewPr varScale="1">
        <p:scale>
          <a:sx n="68" d="100"/>
          <a:sy n="68" d="100"/>
        </p:scale>
        <p:origin x="33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360040"/>
          </a:xfrm>
        </p:spPr>
        <p:txBody>
          <a:bodyPr>
            <a:normAutofit/>
          </a:bodyPr>
          <a:lstStyle/>
          <a:p>
            <a:pPr algn="ctr"/>
            <a:r>
              <a:rPr lang="ru-RU" sz="1200" b="1" dirty="0" smtClean="0">
                <a:solidFill>
                  <a:srgbClr val="7030A0"/>
                </a:solidFill>
              </a:rPr>
              <a:t>МУНИЦИПАЛЬНОЕ БЮДЖЕТНОЕ ДОШКОЛЬНОЕ ОБРАЗОВАТЕЛЬНОЕ УЧРЕЖДЕНИЕ № 133 Г. ЛИПЕКА</a:t>
            </a:r>
            <a:endParaRPr lang="ru-RU" sz="12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7704856" cy="57606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Педагогическая находка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Цифровые технологии в интеллектуальном развитии дошкольников</a:t>
            </a: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r>
              <a:rPr lang="ru-RU" sz="2000" b="1" smtClean="0">
                <a:solidFill>
                  <a:srgbClr val="7030A0"/>
                </a:solidFill>
              </a:rPr>
              <a:t>                                                    </a:t>
            </a:r>
            <a:r>
              <a:rPr lang="ru-RU" sz="2000" b="1" dirty="0" smtClean="0">
                <a:solidFill>
                  <a:srgbClr val="7030A0"/>
                </a:solidFill>
              </a:rPr>
              <a:t>воспитатель Леонова Н.В.</a:t>
            </a:r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Липецк -2019 год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http://nau-ra.ru/netcat_files/userfiles/2979_3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3893418" cy="2683483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890340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Особенности детской цифровой лаборатории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«Наураша в стране Наурандии»: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+mn-lt"/>
              </a:rPr>
              <a:t>организация посильной, интересной и адекватной возрасту экспериментально-исследовательской деятельности для формирования естественнонаучных представлений и экологических знаний дошкольников;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+mn-lt"/>
              </a:rPr>
              <a:t>использование в программе комплекса занятий, включающих в себя игры, опыты, эксперименты, максимально приближенных к реальной обстановке;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+mn-lt"/>
              </a:rPr>
              <a:t>развитие умственных способностей старших дошкольников путем вооружения их навыками экспериментальных действий и обучению методам самостоятельного добывания знаний;   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+mn-lt"/>
              </a:rPr>
              <a:t>экспериментирование в лаборатории помогает развивать мышление, логику, творческую активность, самостоятельность, самореализацию, умение работать в коллективе, что способствует дальнейшему успешному обучению детей в школе.</a:t>
            </a: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0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C:\Documents and Settings\User\Мои документы\Наураша\ФОТО\SAM_087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248472" cy="324036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9" name="Рисунок 8" descr="C:\Documents and Settings\User\Мои документы\Наураша\ФОТО\SAM_087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53274"/>
            <a:ext cx="4251350" cy="338629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77303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C:\Documents and Settings\User\Мои документы\Наураша\ФОТО\SAM_087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548680"/>
            <a:ext cx="4824536" cy="345638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7" name="Рисунок 6" descr="C:\Documents and Settings\User\Мои документы\Наураша\ФОТО\SAM_086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6913"/>
            <a:ext cx="4392488" cy="364539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930022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C:\Documents and Settings\User\Мои документы\Наураша\ФОТО\IMG_687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248472" cy="346666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8" name="Рисунок 7" descr="C:\Documents and Settings\User\Мои документы\Наураша\ФОТО\SAM_086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09498"/>
            <a:ext cx="4176464" cy="297548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9" name="Picture 2" descr="E:\Наураша\фото\Still1015_00011.bm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298" y="2924944"/>
            <a:ext cx="4325198" cy="338437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171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C:\Documents and Settings\User\Мои документы\Наураша\ФОТО\SAM_08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995" y="2938129"/>
            <a:ext cx="4124672" cy="344042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" name="Picture 2" descr="E:\Наураша\фото\Still1015_00015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452422" cy="3066987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Documents and Settings\User\Мои документы\Наураша\ФОТО\IMG_689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101212"/>
            <a:ext cx="4125772" cy="327734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242708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+mn-lt"/>
              </a:rPr>
              <a:t>СПАСИБО ЗА ВНИМАНИЕ!</a:t>
            </a:r>
            <a:endParaRPr lang="ru-RU" sz="44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8" name="Рисунок 7" descr="C:\Documents and Settings\User\Мои документы\Наураша\ФОТО\IMG_683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385" y="2348880"/>
            <a:ext cx="4824536" cy="324036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958951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Задачи, которые решаются с помощью детской цифровой лаборатории «Наураша в стране Наурандии»: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340768"/>
            <a:ext cx="7704856" cy="5256584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формирование целостной картины мира и расширение кругозора</a:t>
            </a:r>
            <a:r>
              <a:rPr lang="ru-RU" b="1" dirty="0" smtClean="0">
                <a:solidFill>
                  <a:srgbClr val="7030A0"/>
                </a:solidFill>
              </a:rPr>
              <a:t>;</a:t>
            </a:r>
            <a:endParaRPr lang="ru-RU" b="1" dirty="0">
              <a:solidFill>
                <a:srgbClr val="7030A0"/>
              </a:solidFill>
            </a:endParaRP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развитие познавательно-исследовательской и продуктивной (конструктивной) деятельности</a:t>
            </a:r>
            <a:r>
              <a:rPr lang="ru-RU" b="1" dirty="0" smtClean="0">
                <a:solidFill>
                  <a:srgbClr val="7030A0"/>
                </a:solidFill>
              </a:rPr>
              <a:t>;</a:t>
            </a:r>
            <a:endParaRPr lang="ru-RU" b="1" dirty="0">
              <a:solidFill>
                <a:srgbClr val="7030A0"/>
              </a:solidFill>
            </a:endParaRP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развитие восприятия, мышления, речи, внимания, памяти;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формирование первичных ценностных представлений о себе, о здоровье и здоровом образе жизни;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освоение общепринятых норм и правил взаимоотношений со взрослыми и сверстниками;</a:t>
            </a:r>
          </a:p>
          <a:p>
            <a:pPr marL="342900" lvl="0" indent="-342900" algn="l">
              <a:buFont typeface="Wingdings" pitchFamily="2" charset="2"/>
              <a:buChar char="v"/>
            </a:pPr>
            <a:r>
              <a:rPr lang="ru-RU" b="1" dirty="0">
                <a:solidFill>
                  <a:srgbClr val="7030A0"/>
                </a:solidFill>
              </a:rPr>
              <a:t>развитие интеллектуальных способностей детей.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5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712968" cy="72008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Принципы обучения, реализующие с помощью детской цифровой лаборатории «Наураша в стране Наурандии»: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496944" cy="5256584"/>
          </a:xfrm>
        </p:spPr>
        <p:txBody>
          <a:bodyPr>
            <a:normAutofit fontScale="92500"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i="1" dirty="0">
                <a:solidFill>
                  <a:srgbClr val="7030A0"/>
                </a:solidFill>
              </a:rPr>
              <a:t>Принцип проблемности </a:t>
            </a:r>
            <a:r>
              <a:rPr lang="ru-RU" dirty="0">
                <a:solidFill>
                  <a:srgbClr val="7030A0"/>
                </a:solidFill>
              </a:rPr>
              <a:t>– ребёнок получает знания не в готовом виде, а в процессе собственной деятельности.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i="1" dirty="0">
                <a:solidFill>
                  <a:srgbClr val="7030A0"/>
                </a:solidFill>
              </a:rPr>
              <a:t>Принцип психологической комфортности</a:t>
            </a:r>
            <a:r>
              <a:rPr lang="ru-RU" dirty="0">
                <a:solidFill>
                  <a:srgbClr val="7030A0"/>
                </a:solidFill>
              </a:rPr>
              <a:t> – создание спокойной доброжелательной обстановки, вера в силы </a:t>
            </a:r>
            <a:r>
              <a:rPr lang="ru-RU" dirty="0" smtClean="0">
                <a:solidFill>
                  <a:srgbClr val="7030A0"/>
                </a:solidFill>
              </a:rPr>
              <a:t>ребёнка.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</a:rPr>
              <a:t>Принцип </a:t>
            </a:r>
            <a:r>
              <a:rPr lang="ru-RU" b="1" i="1" dirty="0">
                <a:solidFill>
                  <a:srgbClr val="7030A0"/>
                </a:solidFill>
              </a:rPr>
              <a:t>творчества </a:t>
            </a:r>
            <a:r>
              <a:rPr lang="ru-RU" dirty="0">
                <a:solidFill>
                  <a:srgbClr val="7030A0"/>
                </a:solidFill>
              </a:rPr>
              <a:t>– формирование способности находить нестандартные </a:t>
            </a:r>
            <a:r>
              <a:rPr lang="ru-RU" dirty="0" smtClean="0">
                <a:solidFill>
                  <a:srgbClr val="7030A0"/>
                </a:solidFill>
              </a:rPr>
              <a:t>решения.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7030A0"/>
                </a:solidFill>
              </a:rPr>
              <a:t>Принцип </a:t>
            </a:r>
            <a:r>
              <a:rPr lang="ru-RU" b="1" i="1" dirty="0">
                <a:solidFill>
                  <a:srgbClr val="7030A0"/>
                </a:solidFill>
              </a:rPr>
              <a:t>индивидуализации </a:t>
            </a:r>
            <a:r>
              <a:rPr lang="ru-RU" dirty="0">
                <a:solidFill>
                  <a:srgbClr val="7030A0"/>
                </a:solidFill>
              </a:rPr>
              <a:t>– развитие личностных качеств, через решение проблем разноуровнего обучения.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i="1" dirty="0">
                <a:solidFill>
                  <a:srgbClr val="7030A0"/>
                </a:solidFill>
              </a:rPr>
              <a:t>Принцип систематичности и последовательности</a:t>
            </a:r>
            <a:r>
              <a:rPr lang="ru-RU" dirty="0">
                <a:solidFill>
                  <a:srgbClr val="7030A0"/>
                </a:solidFill>
              </a:rPr>
              <a:t> – взаимосвязь знаний, умений и навыков.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403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251520" y="260648"/>
            <a:ext cx="8712968" cy="36004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496944" cy="6264696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 Принцип </a:t>
            </a:r>
            <a:r>
              <a:rPr lang="ru-RU" sz="3800" b="1" i="1" dirty="0" smtClean="0">
                <a:solidFill>
                  <a:srgbClr val="7030A0"/>
                </a:solidFill>
              </a:rPr>
              <a:t>индивидуально-личностной ориентации</a:t>
            </a:r>
            <a:r>
              <a:rPr lang="ru-RU" sz="3800" dirty="0">
                <a:solidFill>
                  <a:srgbClr val="7030A0"/>
                </a:solidFill>
              </a:rPr>
              <a:t>  </a:t>
            </a:r>
            <a:endParaRPr lang="ru-RU" sz="3800" dirty="0" smtClean="0">
              <a:solidFill>
                <a:srgbClr val="7030A0"/>
              </a:solidFill>
            </a:endParaRPr>
          </a:p>
          <a:p>
            <a:pPr lvl="0" algn="l"/>
            <a:r>
              <a:rPr lang="ru-RU" sz="3800" dirty="0">
                <a:solidFill>
                  <a:srgbClr val="7030A0"/>
                </a:solidFill>
              </a:rPr>
              <a:t> </a:t>
            </a:r>
            <a:r>
              <a:rPr lang="ru-RU" sz="3800" dirty="0" smtClean="0">
                <a:solidFill>
                  <a:srgbClr val="7030A0"/>
                </a:solidFill>
              </a:rPr>
              <a:t>    предполагает</a:t>
            </a:r>
            <a:r>
              <a:rPr lang="ru-RU" sz="3800" dirty="0">
                <a:solidFill>
                  <a:srgbClr val="7030A0"/>
                </a:solidFill>
              </a:rPr>
              <a:t>, что педагог, опираясь на индивидуальные </a:t>
            </a:r>
            <a:r>
              <a:rPr lang="ru-RU" sz="3800" dirty="0" smtClean="0">
                <a:solidFill>
                  <a:srgbClr val="7030A0"/>
                </a:solidFill>
              </a:rPr>
              <a:t>  </a:t>
            </a:r>
          </a:p>
          <a:p>
            <a:pPr lvl="0" algn="l"/>
            <a:r>
              <a:rPr lang="ru-RU" sz="3800" dirty="0">
                <a:solidFill>
                  <a:srgbClr val="7030A0"/>
                </a:solidFill>
              </a:rPr>
              <a:t> </a:t>
            </a:r>
            <a:r>
              <a:rPr lang="ru-RU" sz="3800" dirty="0" smtClean="0">
                <a:solidFill>
                  <a:srgbClr val="7030A0"/>
                </a:solidFill>
              </a:rPr>
              <a:t>    особенности </a:t>
            </a:r>
            <a:r>
              <a:rPr lang="ru-RU" sz="3800" dirty="0">
                <a:solidFill>
                  <a:srgbClr val="7030A0"/>
                </a:solidFill>
              </a:rPr>
              <a:t>ребенка, планирует его развитие, </a:t>
            </a:r>
            <a:endParaRPr lang="ru-RU" sz="3800" dirty="0" smtClean="0">
              <a:solidFill>
                <a:srgbClr val="7030A0"/>
              </a:solidFill>
            </a:endParaRPr>
          </a:p>
          <a:p>
            <a:pPr lvl="0" algn="l"/>
            <a:r>
              <a:rPr lang="ru-RU" sz="3800" dirty="0">
                <a:solidFill>
                  <a:srgbClr val="7030A0"/>
                </a:solidFill>
              </a:rPr>
              <a:t> </a:t>
            </a:r>
            <a:r>
              <a:rPr lang="ru-RU" sz="3800" dirty="0" smtClean="0">
                <a:solidFill>
                  <a:srgbClr val="7030A0"/>
                </a:solidFill>
              </a:rPr>
              <a:t>    намечает пути</a:t>
            </a:r>
          </a:p>
          <a:p>
            <a:pPr lvl="0" algn="l"/>
            <a:r>
              <a:rPr lang="ru-RU" sz="3800" dirty="0">
                <a:solidFill>
                  <a:srgbClr val="7030A0"/>
                </a:solidFill>
              </a:rPr>
              <a:t> </a:t>
            </a:r>
            <a:r>
              <a:rPr lang="ru-RU" sz="3800" dirty="0" smtClean="0">
                <a:solidFill>
                  <a:srgbClr val="7030A0"/>
                </a:solidFill>
              </a:rPr>
              <a:t>    совершенствования </a:t>
            </a:r>
            <a:r>
              <a:rPr lang="ru-RU" sz="3800" dirty="0">
                <a:solidFill>
                  <a:srgbClr val="7030A0"/>
                </a:solidFill>
              </a:rPr>
              <a:t>его умений и навыков.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Принцип успешности </a:t>
            </a:r>
            <a:r>
              <a:rPr lang="ru-RU" sz="3800" dirty="0">
                <a:solidFill>
                  <a:srgbClr val="7030A0"/>
                </a:solidFill>
              </a:rPr>
              <a:t>–  на первом этапе ребенок получает задания, которые он способен успешно выполнить.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Принцип активного обучения</a:t>
            </a:r>
            <a:r>
              <a:rPr lang="ru-RU" sz="3800" dirty="0">
                <a:solidFill>
                  <a:srgbClr val="7030A0"/>
                </a:solidFill>
              </a:rPr>
              <a:t> – выстраивание процесса обучения с использованием активных форм и методов, способствующих развитию у детей самостоятельности, инициативы и творчества (игровые технологии, работа в парах, подгруппе, индивидуально и др.).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Принцип коммуникативности </a:t>
            </a:r>
            <a:r>
              <a:rPr lang="ru-RU" sz="3800" dirty="0">
                <a:solidFill>
                  <a:srgbClr val="7030A0"/>
                </a:solidFill>
              </a:rPr>
              <a:t>–  воспитание у детей потребности в общении, в процессе которого формируется социальная мотивация.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Принцип результативности </a:t>
            </a:r>
            <a:r>
              <a:rPr lang="ru-RU" sz="3800" dirty="0">
                <a:solidFill>
                  <a:srgbClr val="7030A0"/>
                </a:solidFill>
              </a:rPr>
              <a:t>– получение положительного результата  работы независимо от уровня  развития детей.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3800" b="1" i="1" dirty="0">
                <a:solidFill>
                  <a:srgbClr val="7030A0"/>
                </a:solidFill>
              </a:rPr>
              <a:t>Принцип</a:t>
            </a:r>
            <a:r>
              <a:rPr lang="ru-RU" sz="3800" dirty="0">
                <a:solidFill>
                  <a:srgbClr val="7030A0"/>
                </a:solidFill>
              </a:rPr>
              <a:t> </a:t>
            </a:r>
            <a:r>
              <a:rPr lang="ru-RU" sz="3800" b="1" i="1" dirty="0">
                <a:solidFill>
                  <a:srgbClr val="7030A0"/>
                </a:solidFill>
              </a:rPr>
              <a:t>преемственности при переходе в школу</a:t>
            </a:r>
            <a:r>
              <a:rPr lang="ru-RU" sz="3800" dirty="0">
                <a:solidFill>
                  <a:srgbClr val="7030A0"/>
                </a:solidFill>
              </a:rPr>
              <a:t> – обеспечение возможности успешности дальнейшего обучения в школе.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38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4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712968" cy="136815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Детская цифровая лаборатория «Наураша в стране Наурандии» состоит из 8 образовательно-игровых модулей-лабораторий, каждая из которых посвящена отдельной теме: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04856" cy="5400600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Температура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Свет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Звук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Сила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Электричество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Кислотность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Пульс</a:t>
            </a:r>
          </a:p>
          <a:p>
            <a:pPr lvl="0" algn="l"/>
            <a:r>
              <a:rPr lang="ru-RU" sz="3600" b="1" dirty="0">
                <a:solidFill>
                  <a:srgbClr val="7030A0"/>
                </a:solidFill>
              </a:rPr>
              <a:t>Магнитное поле</a:t>
            </a: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https://krgora-ds2.edumsko.ru/uploads/2900/2805/section/192563/emblema/naurasha.jpg?154012280930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744416" cy="432048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23393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856984" cy="6192688"/>
          </a:xfrm>
        </p:spPr>
        <p:txBody>
          <a:bodyPr>
            <a:normAutofit/>
          </a:bodyPr>
          <a:lstStyle/>
          <a:p>
            <a:pPr algn="l"/>
            <a:r>
              <a:rPr lang="ru-RU" sz="2800" b="1" u="sng" dirty="0" smtClean="0">
                <a:solidFill>
                  <a:srgbClr val="7030A0"/>
                </a:solidFill>
                <a:latin typeface="+mn-lt"/>
              </a:rPr>
              <a:t>В </a:t>
            </a:r>
            <a:r>
              <a:rPr lang="ru-RU" sz="2800" b="1" u="sng" dirty="0">
                <a:solidFill>
                  <a:srgbClr val="7030A0"/>
                </a:solidFill>
                <a:latin typeface="+mn-lt"/>
              </a:rPr>
              <a:t>составе комплектов по всем темам имеются: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датчик «Божья коровка», измеряющий соответствующую теме физическую величину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;</a:t>
            </a: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набор вспомогательных предметов для измерений;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сопутствующая компьютерная программа;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брошюра с методическими рекомендациями по проведению занятий и объяснением настроек компьютерных сцен.</a:t>
            </a:r>
          </a:p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s://im0-tub-ru.yandex.net/i?id=152f56c10e7d47bc91ba1e42d2d88c8b-l&amp;n=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645024"/>
            <a:ext cx="5040560" cy="278321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03973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64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79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712968" cy="72008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712968" cy="5688632"/>
          </a:xfrm>
        </p:spPr>
        <p:txBody>
          <a:bodyPr>
            <a:normAutofit/>
          </a:bodyPr>
          <a:lstStyle/>
          <a:p>
            <a:pPr algn="l"/>
            <a:endParaRPr lang="ru-RU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  <a:p>
            <a:pPr algn="l"/>
            <a:endParaRPr lang="ru-RU" sz="2000" b="1" dirty="0" smtClean="0">
              <a:solidFill>
                <a:srgbClr val="7030A0"/>
              </a:solidFill>
            </a:endParaRPr>
          </a:p>
          <a:p>
            <a:pPr algn="l"/>
            <a:endParaRPr lang="ru-RU" sz="2000" b="1" dirty="0">
              <a:solidFill>
                <a:srgbClr val="7030A0"/>
              </a:solidFill>
            </a:endParaRPr>
          </a:p>
          <a:p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26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140</TotalTime>
  <Words>229</Words>
  <Application>Microsoft Office PowerPoint</Application>
  <PresentationFormat>Экран (4:3)</PresentationFormat>
  <Paragraphs>136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Century Gothic</vt:lpstr>
      <vt:lpstr>Courier New</vt:lpstr>
      <vt:lpstr>Palatino Linotype</vt:lpstr>
      <vt:lpstr>Wingdings</vt:lpstr>
      <vt:lpstr>Исполнительная</vt:lpstr>
      <vt:lpstr>МУНИЦИПАЛЬНОЕ БЮДЖЕТНОЕ ДОШКОЛЬНОЕ ОБРАЗОВАТЕЛЬНОЕ УЧРЕЖДЕНИЕ № 133 Г. ЛИПЕКА</vt:lpstr>
      <vt:lpstr>  Задачи, которые решаются с помощью детской цифровой лаборатории «Наураша в стране Наурандии»:</vt:lpstr>
      <vt:lpstr>  Принципы обучения, реализующие с помощью детской цифровой лаборатории «Наураша в стране Наурандии»:</vt:lpstr>
      <vt:lpstr>  </vt:lpstr>
      <vt:lpstr>  Детская цифровая лаборатория «Наураша в стране Наурандии» состоит из 8 образовательно-игровых модулей-лабораторий, каждая из которых посвящена отдельной теме:</vt:lpstr>
      <vt:lpstr>   </vt:lpstr>
      <vt:lpstr>   </vt:lpstr>
      <vt:lpstr>   </vt:lpstr>
      <vt:lpstr>   </vt:lpstr>
      <vt:lpstr> Особенности детской цифровой лаборатории  «Наураша в стране Наурандии»: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№ 133 Г. ЛИПЕКА</dc:title>
  <dc:creator>User</dc:creator>
  <cp:lastModifiedBy>User</cp:lastModifiedBy>
  <cp:revision>23</cp:revision>
  <dcterms:modified xsi:type="dcterms:W3CDTF">2019-12-05T08:58:01Z</dcterms:modified>
</cp:coreProperties>
</file>