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7" r:id="rId2"/>
    <p:sldId id="259" r:id="rId3"/>
    <p:sldId id="274" r:id="rId4"/>
    <p:sldId id="260" r:id="rId5"/>
    <p:sldId id="272" r:id="rId6"/>
    <p:sldId id="261" r:id="rId7"/>
    <p:sldId id="271" r:id="rId8"/>
    <p:sldId id="279" r:id="rId9"/>
    <p:sldId id="283" r:id="rId10"/>
    <p:sldId id="273" r:id="rId11"/>
    <p:sldId id="278" r:id="rId12"/>
    <p:sldId id="262" r:id="rId13"/>
    <p:sldId id="269" r:id="rId14"/>
    <p:sldId id="270" r:id="rId15"/>
    <p:sldId id="264" r:id="rId16"/>
    <p:sldId id="265" r:id="rId17"/>
    <p:sldId id="267" r:id="rId18"/>
    <p:sldId id="268" r:id="rId19"/>
    <p:sldId id="25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46"/>
    <a:srgbClr val="00ADEA"/>
    <a:srgbClr val="0094C8"/>
    <a:srgbClr val="00A4DE"/>
    <a:srgbClr val="00B6F6"/>
    <a:srgbClr val="003548"/>
    <a:srgbClr val="002E3E"/>
    <a:srgbClr val="000A1E"/>
    <a:srgbClr val="005674"/>
    <a:srgbClr val="001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76" autoAdjust="0"/>
  </p:normalViewPr>
  <p:slideViewPr>
    <p:cSldViewPr snapToGrid="0">
      <p:cViewPr varScale="1">
        <p:scale>
          <a:sx n="66" d="100"/>
          <a:sy n="66" d="100"/>
        </p:scale>
        <p:origin x="8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937477F-5A9B-4CED-ACFC-BBBEC7C4295D}">
      <dgm:prSet phldrT="[Текст]" custT="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Для представления личного педагогического опыта.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EF5D770D-7C21-4E3C-B6C6-94F1F32ACFE6}">
      <dgm:prSet phldrT="[Текст]" custT="1"/>
      <dgm:spPr>
        <a:solidFill>
          <a:srgbClr val="002E3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В работе с детьми. Инфографика делает любую информацию интересной и доступной для детей.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0C5AC7-2747-44E0-92EF-80A471857DF9}" type="parTrans" cxnId="{C481FB93-45DE-4FAC-B3E6-607F4EF8073A}">
      <dgm:prSet/>
      <dgm:spPr/>
      <dgm:t>
        <a:bodyPr/>
        <a:lstStyle/>
        <a:p>
          <a:endParaRPr lang="ru-RU"/>
        </a:p>
      </dgm:t>
    </dgm:pt>
    <dgm:pt modelId="{23735784-7847-4776-9A2A-DF944DB95A0E}" type="sibTrans" cxnId="{C481FB93-45DE-4FAC-B3E6-607F4EF8073A}">
      <dgm:prSet/>
      <dgm:spPr/>
      <dgm:t>
        <a:bodyPr/>
        <a:lstStyle/>
        <a:p>
          <a:endParaRPr lang="ru-RU"/>
        </a:p>
      </dgm:t>
    </dgm:pt>
    <dgm:pt modelId="{2C65D03C-0250-4752-987C-E1FA8BEC2296}">
      <dgm:prSet phldrT="[Текст]" custT="1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В работе с родителями. Информационные стенды станут намного интереснее, если они будут наполнены инфографикой.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86D63-5B9C-4375-BF8B-F26066A5FBFB}" type="parTrans" cxnId="{1338B937-729E-484C-ACAA-B7A6B204E0A9}">
      <dgm:prSet/>
      <dgm:spPr/>
      <dgm:t>
        <a:bodyPr/>
        <a:lstStyle/>
        <a:p>
          <a:endParaRPr lang="ru-RU"/>
        </a:p>
      </dgm:t>
    </dgm:pt>
    <dgm:pt modelId="{F43D936A-7CDB-4C5B-914F-AF4FE2592D8E}" type="sibTrans" cxnId="{1338B937-729E-484C-ACAA-B7A6B204E0A9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9E94B1FE-4D95-467F-A046-EA996EF25882}" type="pres">
      <dgm:prSet presAssocID="{EF5D770D-7C21-4E3C-B6C6-94F1F32ACFE6}" presName="composite" presStyleCnt="0"/>
      <dgm:spPr/>
    </dgm:pt>
    <dgm:pt modelId="{1E953A92-05A9-4E3B-B6FE-CCE57C425396}" type="pres">
      <dgm:prSet presAssocID="{EF5D770D-7C21-4E3C-B6C6-94F1F32ACFE6}" presName="imgShp" presStyleLbl="fgImgPlace1" presStyleIdx="0" presStyleCnt="3" custLinFactX="-13514" custLinFactNeighborX="-100000" custLinFactNeighborY="-5639"/>
      <dgm:spPr>
        <a:solidFill>
          <a:srgbClr val="003446"/>
        </a:solidFill>
        <a:effectLst>
          <a:reflection blurRad="6350" stA="50000" endA="300" endPos="55000" dir="5400000" sy="-100000" algn="bl" rotWithShape="0"/>
        </a:effectLst>
      </dgm:spPr>
    </dgm:pt>
    <dgm:pt modelId="{BF6C6965-E2D4-427A-9178-D0FC5BF9D41F}" type="pres">
      <dgm:prSet presAssocID="{EF5D770D-7C21-4E3C-B6C6-94F1F32ACFE6}" presName="txShp" presStyleLbl="node1" presStyleIdx="0" presStyleCnt="3" custScaleX="142276" custScaleY="102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DD919-7307-409A-88C1-E89A1FB49541}" type="pres">
      <dgm:prSet presAssocID="{23735784-7847-4776-9A2A-DF944DB95A0E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1" presStyleCnt="3" custLinFactX="-81875" custLinFactNeighborX="-100000" custLinFactNeighborY="-10386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1" presStyleCnt="3" custScaleX="141929" custScaleY="83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A3D7E-EB2C-48DD-BC75-D62B9E99B982}" type="pres">
      <dgm:prSet presAssocID="{C2063D2D-8846-42B2-AD43-DBFD7356C408}" presName="spacing" presStyleCnt="0"/>
      <dgm:spPr/>
    </dgm:pt>
    <dgm:pt modelId="{07B8CB40-D1C9-4D1D-B0D9-A1C6EE5486B2}" type="pres">
      <dgm:prSet presAssocID="{2C65D03C-0250-4752-987C-E1FA8BEC2296}" presName="composite" presStyleCnt="0"/>
      <dgm:spPr/>
    </dgm:pt>
    <dgm:pt modelId="{B5C027AF-7CF7-40DD-B6D6-C0370614339F}" type="pres">
      <dgm:prSet presAssocID="{2C65D03C-0250-4752-987C-E1FA8BEC2296}" presName="imgShp" presStyleLbl="fgImgPlace1" presStyleIdx="2" presStyleCnt="3" custLinFactX="-81018" custLinFactNeighborX="-100000" custLinFactNeighborY="-1866"/>
      <dgm:spPr>
        <a:solidFill>
          <a:srgbClr val="00BBFE"/>
        </a:solidFill>
      </dgm:spPr>
    </dgm:pt>
    <dgm:pt modelId="{7150EDBF-1D64-4E14-830D-552F92EA2267}" type="pres">
      <dgm:prSet presAssocID="{2C65D03C-0250-4752-987C-E1FA8BEC2296}" presName="txShp" presStyleLbl="node1" presStyleIdx="2" presStyleCnt="3" custScaleX="141929" custScaleY="113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307F62-F983-44D6-81D6-BEA28CD1203E}" type="presOf" srcId="{EF5D770D-7C21-4E3C-B6C6-94F1F32ACFE6}" destId="{BF6C6965-E2D4-427A-9178-D0FC5BF9D41F}" srcOrd="0" destOrd="0" presId="urn:microsoft.com/office/officeart/2005/8/layout/vList3"/>
    <dgm:cxn modelId="{C481FB93-45DE-4FAC-B3E6-607F4EF8073A}" srcId="{C888B864-BF4E-421B-B9F9-E6AFC82CE278}" destId="{EF5D770D-7C21-4E3C-B6C6-94F1F32ACFE6}" srcOrd="0" destOrd="0" parTransId="{B10C5AC7-2747-44E0-92EF-80A471857DF9}" sibTransId="{23735784-7847-4776-9A2A-DF944DB95A0E}"/>
    <dgm:cxn modelId="{2E65986E-C5BC-419F-9CD8-12758E65C74C}" srcId="{C888B864-BF4E-421B-B9F9-E6AFC82CE278}" destId="{F937477F-5A9B-4CED-ACFC-BBBEC7C4295D}" srcOrd="1" destOrd="0" parTransId="{5FD3925B-D410-4B52-8030-71EF7757FD59}" sibTransId="{C2063D2D-8846-42B2-AD43-DBFD7356C408}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1338B937-729E-484C-ACAA-B7A6B204E0A9}" srcId="{C888B864-BF4E-421B-B9F9-E6AFC82CE278}" destId="{2C65D03C-0250-4752-987C-E1FA8BEC2296}" srcOrd="2" destOrd="0" parTransId="{03E86D63-5B9C-4375-BF8B-F26066A5FBFB}" sibTransId="{F43D936A-7CDB-4C5B-914F-AF4FE2592D8E}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BEE6254-8736-4307-A45F-7A75865260A3}" type="presOf" srcId="{2C65D03C-0250-4752-987C-E1FA8BEC2296}" destId="{7150EDBF-1D64-4E14-830D-552F92EA2267}" srcOrd="0" destOrd="0" presId="urn:microsoft.com/office/officeart/2005/8/layout/vList3"/>
    <dgm:cxn modelId="{82156905-ECF5-4BCB-B22B-D1DAA1853E87}" type="presParOf" srcId="{884F4C4A-A64B-4976-8820-C3D18249DBF4}" destId="{9E94B1FE-4D95-467F-A046-EA996EF25882}" srcOrd="0" destOrd="0" presId="urn:microsoft.com/office/officeart/2005/8/layout/vList3"/>
    <dgm:cxn modelId="{84767E3D-9665-4E49-8295-320AB9C179A3}" type="presParOf" srcId="{9E94B1FE-4D95-467F-A046-EA996EF25882}" destId="{1E953A92-05A9-4E3B-B6FE-CCE57C425396}" srcOrd="0" destOrd="0" presId="urn:microsoft.com/office/officeart/2005/8/layout/vList3"/>
    <dgm:cxn modelId="{E2AC7ABF-6B8D-40AC-9ED8-7FA342B89474}" type="presParOf" srcId="{9E94B1FE-4D95-467F-A046-EA996EF25882}" destId="{BF6C6965-E2D4-427A-9178-D0FC5BF9D41F}" srcOrd="1" destOrd="0" presId="urn:microsoft.com/office/officeart/2005/8/layout/vList3"/>
    <dgm:cxn modelId="{57D5CCF8-9137-44BF-BA85-7A5F630C7341}" type="presParOf" srcId="{884F4C4A-A64B-4976-8820-C3D18249DBF4}" destId="{76CDD919-7307-409A-88C1-E89A1FB49541}" srcOrd="1" destOrd="0" presId="urn:microsoft.com/office/officeart/2005/8/layout/vList3"/>
    <dgm:cxn modelId="{A219E10C-1774-45E5-A773-F2B542B355D3}" type="presParOf" srcId="{884F4C4A-A64B-4976-8820-C3D18249DBF4}" destId="{C97098AA-3708-4F6A-8BA9-4BBC95B91307}" srcOrd="2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  <dgm:cxn modelId="{E510CCCC-EF0B-4C38-8617-E6CE1E071A58}" type="presParOf" srcId="{884F4C4A-A64B-4976-8820-C3D18249DBF4}" destId="{E7DA3D7E-EB2C-48DD-BC75-D62B9E99B982}" srcOrd="3" destOrd="0" presId="urn:microsoft.com/office/officeart/2005/8/layout/vList3"/>
    <dgm:cxn modelId="{163660B5-F0D3-4FA1-9F1D-574834FB24F6}" type="presParOf" srcId="{884F4C4A-A64B-4976-8820-C3D18249DBF4}" destId="{07B8CB40-D1C9-4D1D-B0D9-A1C6EE5486B2}" srcOrd="4" destOrd="0" presId="urn:microsoft.com/office/officeart/2005/8/layout/vList3"/>
    <dgm:cxn modelId="{2B799D9D-EC52-4A39-8B4D-27D458CAD899}" type="presParOf" srcId="{07B8CB40-D1C9-4D1D-B0D9-A1C6EE5486B2}" destId="{B5C027AF-7CF7-40DD-B6D6-C0370614339F}" srcOrd="0" destOrd="0" presId="urn:microsoft.com/office/officeart/2005/8/layout/vList3"/>
    <dgm:cxn modelId="{131374FA-3732-4565-93BC-899D3870AB12}" type="presParOf" srcId="{07B8CB40-D1C9-4D1D-B0D9-A1C6EE5486B2}" destId="{7150EDBF-1D64-4E14-830D-552F92EA22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0A1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Выбор темы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94C8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Аналитика и обработка информации.  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EF5D770D-7C21-4E3C-B6C6-94F1F32ACFE6}">
      <dgm:prSet phldrT="[Текст]" custT="1"/>
      <dgm:spPr>
        <a:solidFill>
          <a:srgbClr val="005674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Сбор определенного количества данных, материала по теме. Данные могут быть представлены в различных форматах – текстовый контент, графика, видео материалы, страницы таблиц и др.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0C5AC7-2747-44E0-92EF-80A471857DF9}" type="parTrans" cxnId="{C481FB93-45DE-4FAC-B3E6-607F4EF8073A}">
      <dgm:prSet/>
      <dgm:spPr/>
      <dgm:t>
        <a:bodyPr/>
        <a:lstStyle/>
        <a:p>
          <a:endParaRPr lang="ru-RU"/>
        </a:p>
      </dgm:t>
    </dgm:pt>
    <dgm:pt modelId="{23735784-7847-4776-9A2A-DF944DB95A0E}" type="sibTrans" cxnId="{C481FB93-45DE-4FAC-B3E6-607F4EF8073A}">
      <dgm:prSet/>
      <dgm:spPr/>
      <dgm:t>
        <a:bodyPr/>
        <a:lstStyle/>
        <a:p>
          <a:endParaRPr lang="ru-RU"/>
        </a:p>
      </dgm:t>
    </dgm:pt>
    <dgm:pt modelId="{2C65D03C-0250-4752-987C-E1FA8BEC2296}">
      <dgm:prSet phldrT="[Текст]" custT="1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Верстка. Весь материал компонуется, приводится в красивый наглядный вид. Выбирается формат - презентация, слайд-каст, одностраничная картинка, видеоролик.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86D63-5B9C-4375-BF8B-F26066A5FBFB}" type="parTrans" cxnId="{1338B937-729E-484C-ACAA-B7A6B204E0A9}">
      <dgm:prSet/>
      <dgm:spPr/>
      <dgm:t>
        <a:bodyPr/>
        <a:lstStyle/>
        <a:p>
          <a:endParaRPr lang="ru-RU"/>
        </a:p>
      </dgm:t>
    </dgm:pt>
    <dgm:pt modelId="{F43D936A-7CDB-4C5B-914F-AF4FE2592D8E}" type="sibTrans" cxnId="{1338B937-729E-484C-ACAA-B7A6B204E0A9}">
      <dgm:prSet/>
      <dgm:spPr/>
      <dgm:t>
        <a:bodyPr/>
        <a:lstStyle/>
        <a:p>
          <a:endParaRPr lang="ru-RU"/>
        </a:p>
      </dgm:t>
    </dgm:pt>
    <dgm:pt modelId="{A24F55B9-AD85-4F62-A262-72E0E2A3F9EC}">
      <dgm:prSet phldrT="[Текст]" custT="1"/>
      <dgm:spPr>
        <a:solidFill>
          <a:srgbClr val="003548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Формулирование цели создания инфографики и определение аудитории.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DDFAF83-D079-4277-A002-D4CBA337A491}" type="parTrans" cxnId="{19D0D5CD-E317-433E-8FE2-5B9EE6CB9958}">
      <dgm:prSet/>
      <dgm:spPr/>
      <dgm:t>
        <a:bodyPr/>
        <a:lstStyle/>
        <a:p>
          <a:endParaRPr lang="ru-RU"/>
        </a:p>
      </dgm:t>
    </dgm:pt>
    <dgm:pt modelId="{3126F821-89A4-490E-88CD-53AE7E4C5CF9}" type="sibTrans" cxnId="{19D0D5CD-E317-433E-8FE2-5B9EE6CB9958}">
      <dgm:prSet/>
      <dgm:spPr/>
      <dgm:t>
        <a:bodyPr/>
        <a:lstStyle/>
        <a:p>
          <a:endParaRPr lang="ru-RU"/>
        </a:p>
      </dgm:t>
    </dgm:pt>
    <dgm:pt modelId="{6305D2FE-F2D9-4716-ABDC-54BAB49E7D78}">
      <dgm:prSet phldrT="[Текст]" custT="1"/>
      <dgm:spPr>
        <a:solidFill>
          <a:srgbClr val="00ADEA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Создание эскиза (для печатной инфографики) и раскадровка (для интернет-инфографики);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A7C8CB-58CF-4E4B-9764-55C59494169F}" type="parTrans" cxnId="{11B06298-B0A8-4D85-8E69-3F873360C613}">
      <dgm:prSet/>
      <dgm:spPr/>
      <dgm:t>
        <a:bodyPr/>
        <a:lstStyle/>
        <a:p>
          <a:endParaRPr lang="ru-RU"/>
        </a:p>
      </dgm:t>
    </dgm:pt>
    <dgm:pt modelId="{28A9C8D3-EED8-43B4-9010-288452B71A65}" type="sibTrans" cxnId="{11B06298-B0A8-4D85-8E69-3F873360C613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6" custLinFactX="-100000" custLinFactNeighborX="-124856" custLinFactNeighborY="2352"/>
      <dgm:spPr>
        <a:solidFill>
          <a:srgbClr val="000A1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6" custScaleX="145121" custScaleY="895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89FBF14D-FEF7-4017-970D-BBB8AEE9177A}" type="pres">
      <dgm:prSet presAssocID="{A24F55B9-AD85-4F62-A262-72E0E2A3F9EC}" presName="composite" presStyleCnt="0"/>
      <dgm:spPr/>
    </dgm:pt>
    <dgm:pt modelId="{E086469B-A0B5-40B6-90F2-CD963276C135}" type="pres">
      <dgm:prSet presAssocID="{A24F55B9-AD85-4F62-A262-72E0E2A3F9EC}" presName="imgShp" presStyleLbl="fgImgPlace1" presStyleIdx="1" presStyleCnt="6" custLinFactX="-100000" custLinFactNeighborX="-126209" custLinFactNeighborY="2275"/>
      <dgm:spPr>
        <a:solidFill>
          <a:srgbClr val="003548"/>
        </a:solidFill>
      </dgm:spPr>
    </dgm:pt>
    <dgm:pt modelId="{49D48E99-0496-4354-AD5C-E0CD1B4E38F3}" type="pres">
      <dgm:prSet presAssocID="{A24F55B9-AD85-4F62-A262-72E0E2A3F9EC}" presName="txShp" presStyleLbl="node1" presStyleIdx="1" presStyleCnt="6" custScaleX="1455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21439F-177A-4DB8-93EE-B5206F16E83D}" type="pres">
      <dgm:prSet presAssocID="{3126F821-89A4-490E-88CD-53AE7E4C5CF9}" presName="spacing" presStyleCnt="0"/>
      <dgm:spPr/>
    </dgm:pt>
    <dgm:pt modelId="{9E94B1FE-4D95-467F-A046-EA996EF25882}" type="pres">
      <dgm:prSet presAssocID="{EF5D770D-7C21-4E3C-B6C6-94F1F32ACFE6}" presName="composite" presStyleCnt="0"/>
      <dgm:spPr/>
    </dgm:pt>
    <dgm:pt modelId="{1E953A92-05A9-4E3B-B6FE-CCE57C425396}" type="pres">
      <dgm:prSet presAssocID="{EF5D770D-7C21-4E3C-B6C6-94F1F32ACFE6}" presName="imgShp" presStyleLbl="fgImgPlace1" presStyleIdx="2" presStyleCnt="6" custLinFactX="-100000" custLinFactNeighborX="-121693" custLinFactNeighborY="3613"/>
      <dgm:spPr>
        <a:solidFill>
          <a:srgbClr val="005674"/>
        </a:solidFill>
        <a:effectLst>
          <a:reflection blurRad="6350" stA="50000" endA="300" endPos="55000" dir="5400000" sy="-100000" algn="bl" rotWithShape="0"/>
        </a:effectLst>
      </dgm:spPr>
    </dgm:pt>
    <dgm:pt modelId="{BF6C6965-E2D4-427A-9178-D0FC5BF9D41F}" type="pres">
      <dgm:prSet presAssocID="{EF5D770D-7C21-4E3C-B6C6-94F1F32ACFE6}" presName="txShp" presStyleLbl="node1" presStyleIdx="2" presStyleCnt="6" custScaleX="145121" custScaleY="150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DD919-7307-409A-88C1-E89A1FB49541}" type="pres">
      <dgm:prSet presAssocID="{23735784-7847-4776-9A2A-DF944DB95A0E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6" custLinFactX="-100000" custLinFactNeighborX="-111241" custLinFactNeighborY="-5193"/>
      <dgm:spPr>
        <a:solidFill>
          <a:srgbClr val="0094C8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6" custScaleX="145121" custScaleY="83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A3D7E-EB2C-48DD-BC75-D62B9E99B982}" type="pres">
      <dgm:prSet presAssocID="{C2063D2D-8846-42B2-AD43-DBFD7356C408}" presName="spacing" presStyleCnt="0"/>
      <dgm:spPr/>
    </dgm:pt>
    <dgm:pt modelId="{08BAFD48-9B52-44AD-81AB-AD08083A7325}" type="pres">
      <dgm:prSet presAssocID="{6305D2FE-F2D9-4716-ABDC-54BAB49E7D78}" presName="composite" presStyleCnt="0"/>
      <dgm:spPr/>
    </dgm:pt>
    <dgm:pt modelId="{6A3761D3-E5FF-440B-B0DE-C3D829451E19}" type="pres">
      <dgm:prSet presAssocID="{6305D2FE-F2D9-4716-ABDC-54BAB49E7D78}" presName="imgShp" presStyleLbl="fgImgPlace1" presStyleIdx="4" presStyleCnt="6" custLinFactX="-100000" custLinFactNeighborX="-116829" custLinFactNeighborY="-191"/>
      <dgm:spPr>
        <a:solidFill>
          <a:srgbClr val="00ADEA"/>
        </a:solidFill>
        <a:effectLst>
          <a:reflection blurRad="6350" stA="50000" endA="300" endPos="55000" dir="5400000" sy="-100000" algn="bl" rotWithShape="0"/>
        </a:effectLst>
      </dgm:spPr>
    </dgm:pt>
    <dgm:pt modelId="{A0D7F0C8-F104-41C5-B7A0-A7A98E26C010}" type="pres">
      <dgm:prSet presAssocID="{6305D2FE-F2D9-4716-ABDC-54BAB49E7D78}" presName="txShp" presStyleLbl="node1" presStyleIdx="4" presStyleCnt="6" custScaleX="145571" custScaleY="1123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E0449F-6C01-4574-A71A-A51F215D688D}" type="pres">
      <dgm:prSet presAssocID="{28A9C8D3-EED8-43B4-9010-288452B71A65}" presName="spacing" presStyleCnt="0"/>
      <dgm:spPr/>
    </dgm:pt>
    <dgm:pt modelId="{07B8CB40-D1C9-4D1D-B0D9-A1C6EE5486B2}" type="pres">
      <dgm:prSet presAssocID="{2C65D03C-0250-4752-987C-E1FA8BEC2296}" presName="composite" presStyleCnt="0"/>
      <dgm:spPr/>
    </dgm:pt>
    <dgm:pt modelId="{B5C027AF-7CF7-40DD-B6D6-C0370614339F}" type="pres">
      <dgm:prSet presAssocID="{2C65D03C-0250-4752-987C-E1FA8BEC2296}" presName="imgShp" presStyleLbl="fgImgPlace1" presStyleIdx="5" presStyleCnt="6" custLinFactX="-100000" custLinFactNeighborX="-114266" custLinFactNeighborY="-9220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</dgm:pt>
    <dgm:pt modelId="{7150EDBF-1D64-4E14-830D-552F92EA2267}" type="pres">
      <dgm:prSet presAssocID="{2C65D03C-0250-4752-987C-E1FA8BEC2296}" presName="txShp" presStyleLbl="node1" presStyleIdx="5" presStyleCnt="6" custScaleX="145571" custScaleY="163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307F62-F983-44D6-81D6-BEA28CD1203E}" type="presOf" srcId="{EF5D770D-7C21-4E3C-B6C6-94F1F32ACFE6}" destId="{BF6C6965-E2D4-427A-9178-D0FC5BF9D41F}" srcOrd="0" destOrd="0" presId="urn:microsoft.com/office/officeart/2005/8/layout/vList3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11B06298-B0A8-4D85-8E69-3F873360C613}" srcId="{C888B864-BF4E-421B-B9F9-E6AFC82CE278}" destId="{6305D2FE-F2D9-4716-ABDC-54BAB49E7D78}" srcOrd="4" destOrd="0" parTransId="{C3A7C8CB-58CF-4E4B-9764-55C59494169F}" sibTransId="{28A9C8D3-EED8-43B4-9010-288452B71A65}"/>
    <dgm:cxn modelId="{C481FB93-45DE-4FAC-B3E6-607F4EF8073A}" srcId="{C888B864-BF4E-421B-B9F9-E6AFC82CE278}" destId="{EF5D770D-7C21-4E3C-B6C6-94F1F32ACFE6}" srcOrd="2" destOrd="0" parTransId="{B10C5AC7-2747-44E0-92EF-80A471857DF9}" sibTransId="{23735784-7847-4776-9A2A-DF944DB95A0E}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1338B937-729E-484C-ACAA-B7A6B204E0A9}" srcId="{C888B864-BF4E-421B-B9F9-E6AFC82CE278}" destId="{2C65D03C-0250-4752-987C-E1FA8BEC2296}" srcOrd="5" destOrd="0" parTransId="{03E86D63-5B9C-4375-BF8B-F26066A5FBFB}" sibTransId="{F43D936A-7CDB-4C5B-914F-AF4FE2592D8E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B7A98807-205D-42EF-986F-6496EA4C0116}" type="presOf" srcId="{6305D2FE-F2D9-4716-ABDC-54BAB49E7D78}" destId="{A0D7F0C8-F104-41C5-B7A0-A7A98E26C010}" srcOrd="0" destOrd="0" presId="urn:microsoft.com/office/officeart/2005/8/layout/vList3"/>
    <dgm:cxn modelId="{19D0D5CD-E317-433E-8FE2-5B9EE6CB9958}" srcId="{C888B864-BF4E-421B-B9F9-E6AFC82CE278}" destId="{A24F55B9-AD85-4F62-A262-72E0E2A3F9EC}" srcOrd="1" destOrd="0" parTransId="{ADDFAF83-D079-4277-A002-D4CBA337A491}" sibTransId="{3126F821-89A4-490E-88CD-53AE7E4C5CF9}"/>
    <dgm:cxn modelId="{4BEE6254-8736-4307-A45F-7A75865260A3}" type="presOf" srcId="{2C65D03C-0250-4752-987C-E1FA8BEC2296}" destId="{7150EDBF-1D64-4E14-830D-552F92EA2267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9056645D-FBB4-493B-90DF-865A60FFD889}" type="presOf" srcId="{A24F55B9-AD85-4F62-A262-72E0E2A3F9EC}" destId="{49D48E99-0496-4354-AD5C-E0CD1B4E38F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F8F65D5-B0E9-4A1F-B23D-41DCC9A6018D}" type="presParOf" srcId="{884F4C4A-A64B-4976-8820-C3D18249DBF4}" destId="{89FBF14D-FEF7-4017-970D-BBB8AEE9177A}" srcOrd="2" destOrd="0" presId="urn:microsoft.com/office/officeart/2005/8/layout/vList3"/>
    <dgm:cxn modelId="{FD760923-9B67-40AF-9582-E4FCC49C4759}" type="presParOf" srcId="{89FBF14D-FEF7-4017-970D-BBB8AEE9177A}" destId="{E086469B-A0B5-40B6-90F2-CD963276C135}" srcOrd="0" destOrd="0" presId="urn:microsoft.com/office/officeart/2005/8/layout/vList3"/>
    <dgm:cxn modelId="{DC91C624-0039-476B-8EA4-08FF76FBEFC5}" type="presParOf" srcId="{89FBF14D-FEF7-4017-970D-BBB8AEE9177A}" destId="{49D48E99-0496-4354-AD5C-E0CD1B4E38F3}" srcOrd="1" destOrd="0" presId="urn:microsoft.com/office/officeart/2005/8/layout/vList3"/>
    <dgm:cxn modelId="{CE4C9625-CDB1-4358-9B48-CA2AAC465353}" type="presParOf" srcId="{884F4C4A-A64B-4976-8820-C3D18249DBF4}" destId="{0821439F-177A-4DB8-93EE-B5206F16E83D}" srcOrd="3" destOrd="0" presId="urn:microsoft.com/office/officeart/2005/8/layout/vList3"/>
    <dgm:cxn modelId="{82156905-ECF5-4BCB-B22B-D1DAA1853E87}" type="presParOf" srcId="{884F4C4A-A64B-4976-8820-C3D18249DBF4}" destId="{9E94B1FE-4D95-467F-A046-EA996EF25882}" srcOrd="4" destOrd="0" presId="urn:microsoft.com/office/officeart/2005/8/layout/vList3"/>
    <dgm:cxn modelId="{84767E3D-9665-4E49-8295-320AB9C179A3}" type="presParOf" srcId="{9E94B1FE-4D95-467F-A046-EA996EF25882}" destId="{1E953A92-05A9-4E3B-B6FE-CCE57C425396}" srcOrd="0" destOrd="0" presId="urn:microsoft.com/office/officeart/2005/8/layout/vList3"/>
    <dgm:cxn modelId="{E2AC7ABF-6B8D-40AC-9ED8-7FA342B89474}" type="presParOf" srcId="{9E94B1FE-4D95-467F-A046-EA996EF25882}" destId="{BF6C6965-E2D4-427A-9178-D0FC5BF9D41F}" srcOrd="1" destOrd="0" presId="urn:microsoft.com/office/officeart/2005/8/layout/vList3"/>
    <dgm:cxn modelId="{57D5CCF8-9137-44BF-BA85-7A5F630C7341}" type="presParOf" srcId="{884F4C4A-A64B-4976-8820-C3D18249DBF4}" destId="{76CDD919-7307-409A-88C1-E89A1FB49541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  <dgm:cxn modelId="{E510CCCC-EF0B-4C38-8617-E6CE1E071A58}" type="presParOf" srcId="{884F4C4A-A64B-4976-8820-C3D18249DBF4}" destId="{E7DA3D7E-EB2C-48DD-BC75-D62B9E99B982}" srcOrd="7" destOrd="0" presId="urn:microsoft.com/office/officeart/2005/8/layout/vList3"/>
    <dgm:cxn modelId="{3857E09A-3327-4940-82C4-A914338CF813}" type="presParOf" srcId="{884F4C4A-A64B-4976-8820-C3D18249DBF4}" destId="{08BAFD48-9B52-44AD-81AB-AD08083A7325}" srcOrd="8" destOrd="0" presId="urn:microsoft.com/office/officeart/2005/8/layout/vList3"/>
    <dgm:cxn modelId="{70D50140-6861-4CEB-AC67-A51B17BF69AB}" type="presParOf" srcId="{08BAFD48-9B52-44AD-81AB-AD08083A7325}" destId="{6A3761D3-E5FF-440B-B0DE-C3D829451E19}" srcOrd="0" destOrd="0" presId="urn:microsoft.com/office/officeart/2005/8/layout/vList3"/>
    <dgm:cxn modelId="{31A9F182-14EA-4137-9C96-78934CC3092D}" type="presParOf" srcId="{08BAFD48-9B52-44AD-81AB-AD08083A7325}" destId="{A0D7F0C8-F104-41C5-B7A0-A7A98E26C010}" srcOrd="1" destOrd="0" presId="urn:microsoft.com/office/officeart/2005/8/layout/vList3"/>
    <dgm:cxn modelId="{6D5506D3-F297-4CE1-A6A2-00DEFDAB93A6}" type="presParOf" srcId="{884F4C4A-A64B-4976-8820-C3D18249DBF4}" destId="{62E0449F-6C01-4574-A71A-A51F215D688D}" srcOrd="9" destOrd="0" presId="urn:microsoft.com/office/officeart/2005/8/layout/vList3"/>
    <dgm:cxn modelId="{163660B5-F0D3-4FA1-9F1D-574834FB24F6}" type="presParOf" srcId="{884F4C4A-A64B-4976-8820-C3D18249DBF4}" destId="{07B8CB40-D1C9-4D1D-B0D9-A1C6EE5486B2}" srcOrd="10" destOrd="0" presId="urn:microsoft.com/office/officeart/2005/8/layout/vList3"/>
    <dgm:cxn modelId="{2B799D9D-EC52-4A39-8B4D-27D458CAD899}" type="presParOf" srcId="{07B8CB40-D1C9-4D1D-B0D9-A1C6EE5486B2}" destId="{B5C027AF-7CF7-40DD-B6D6-C0370614339F}" srcOrd="0" destOrd="0" presId="urn:microsoft.com/office/officeart/2005/8/layout/vList3"/>
    <dgm:cxn modelId="{131374FA-3732-4565-93BC-899D3870AB12}" type="presParOf" srcId="{07B8CB40-D1C9-4D1D-B0D9-A1C6EE5486B2}" destId="{7150EDBF-1D64-4E14-830D-552F92EA22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0A1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Hohli Builder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онлайновый сервис для создания красивых диаграмм и графиков.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344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Infogr.am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удобный инструмент для создания интерактивной инфографики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638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Piktochart 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несколько бесплатных настраиваемых тем для создания инфографики. 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85B4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Visual.ly 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сервис, предоставляющий ряд бесплатных тем для создания инфографики. 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A490FABB-4614-4247-9A5C-349490B21F32}">
      <dgm:prSet phldrT="[Текст]" custT="1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Google Charts 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 для создания легко настраиваемых графиков и диаграмм.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787589-0C6E-4A61-BD9B-0148000D6E0E}" type="parTrans" cxnId="{DA1677CB-5556-4A2D-B43F-411ED09B3F39}">
      <dgm:prSet/>
      <dgm:spPr/>
      <dgm:t>
        <a:bodyPr/>
        <a:lstStyle/>
        <a:p>
          <a:endParaRPr lang="ru-RU"/>
        </a:p>
      </dgm:t>
    </dgm:pt>
    <dgm:pt modelId="{91AED8B7-3DBC-4E46-AAC7-3D37D8262181}" type="sibTrans" cxnId="{DA1677CB-5556-4A2D-B43F-411ED09B3F39}">
      <dgm:prSet/>
      <dgm:spPr/>
      <dgm:t>
        <a:bodyPr/>
        <a:lstStyle/>
        <a:p>
          <a:endParaRPr lang="ru-RU"/>
        </a:p>
      </dgm:t>
    </dgm:pt>
    <dgm:pt modelId="{ED13B38A-5053-4245-98CC-569B4133EBBB}">
      <dgm:prSet phldrT="[Текст]" custT="1"/>
      <dgm:spPr>
        <a:solidFill>
          <a:srgbClr val="001F2A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Сreately 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 для использования готового шаблона и красивой профинфографики.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4F98DCB-F6CF-4857-A0B5-1A44A3BF1F54}" type="parTrans" cxnId="{C40D0B3E-CCE7-4487-8FA4-1C3A3DA29793}">
      <dgm:prSet/>
      <dgm:spPr/>
      <dgm:t>
        <a:bodyPr/>
        <a:lstStyle/>
        <a:p>
          <a:endParaRPr lang="ru-RU"/>
        </a:p>
      </dgm:t>
    </dgm:pt>
    <dgm:pt modelId="{2AEA4D75-6588-4F8C-B304-CD401C632B9E}" type="sibTrans" cxnId="{C40D0B3E-CCE7-4487-8FA4-1C3A3DA29793}">
      <dgm:prSet/>
      <dgm:spPr/>
      <dgm:t>
        <a:bodyPr/>
        <a:lstStyle/>
        <a:p>
          <a:endParaRPr lang="ru-RU"/>
        </a:p>
      </dgm:t>
    </dgm:pt>
    <dgm:pt modelId="{66D24C8A-A91E-4538-968C-4112318D6DC5}">
      <dgm:prSet phldrT="[Текст]" custT="1"/>
      <dgm:spPr>
        <a:solidFill>
          <a:srgbClr val="009AD0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Vizualize.me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— сервис, превращающий резюме в инфографику.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65514-AB91-402E-B92A-BAAA17585BF1}" type="parTrans" cxnId="{3B4293E9-0D5E-40F0-9334-84B5DFF2D52D}">
      <dgm:prSet/>
      <dgm:spPr/>
      <dgm:t>
        <a:bodyPr/>
        <a:lstStyle/>
        <a:p>
          <a:endParaRPr lang="ru-RU"/>
        </a:p>
      </dgm:t>
    </dgm:pt>
    <dgm:pt modelId="{2EA38C80-51F7-4F3B-AF8A-BAFB0B967FF0}" type="sibTrans" cxnId="{3B4293E9-0D5E-40F0-9334-84B5DFF2D52D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7" custScaleX="118585" custScaleY="121282" custLinFactX="-100000" custLinFactNeighborX="-140154" custLinFactNeighborY="-82"/>
      <dgm:spPr>
        <a:solidFill>
          <a:srgbClr val="000A1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7" custScaleX="137555" custScaleY="112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7F06EED5-F577-4D05-A1A3-83894BE8F45F}" type="pres">
      <dgm:prSet presAssocID="{ED13B38A-5053-4245-98CC-569B4133EBBB}" presName="composite" presStyleCnt="0"/>
      <dgm:spPr/>
    </dgm:pt>
    <dgm:pt modelId="{573E94A9-A67A-41ED-8E8F-26B71A227D3D}" type="pres">
      <dgm:prSet presAssocID="{ED13B38A-5053-4245-98CC-569B4133EBBB}" presName="imgShp" presStyleLbl="fgImgPlace1" presStyleIdx="1" presStyleCnt="7" custScaleX="112617" custScaleY="112671" custLinFactX="-100000" custLinFactNeighborX="-137729" custLinFactNeighborY="3023"/>
      <dgm:spPr>
        <a:solidFill>
          <a:srgbClr val="001F2A"/>
        </a:solidFill>
        <a:effectLst>
          <a:reflection blurRad="6350" stA="50000" endA="300" endPos="55000" dir="5400000" sy="-100000" algn="bl" rotWithShape="0"/>
        </a:effectLst>
      </dgm:spPr>
    </dgm:pt>
    <dgm:pt modelId="{705FA30A-6120-4F09-8257-2A82C4C99B1F}" type="pres">
      <dgm:prSet presAssocID="{ED13B38A-5053-4245-98CC-569B4133EBBB}" presName="txShp" presStyleLbl="node1" presStyleIdx="1" presStyleCnt="7" custScaleX="138224" custScaleY="109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76032-69FD-494B-BE16-F5E7658073B0}" type="pres">
      <dgm:prSet presAssocID="{2AEA4D75-6588-4F8C-B304-CD401C632B9E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2" presStyleCnt="7" custScaleX="108082" custScaleY="105955" custLinFactX="-100000" custLinFactNeighborX="-137957" custLinFactNeighborY="-10549"/>
      <dgm:spPr>
        <a:solidFill>
          <a:srgbClr val="003446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2" presStyleCnt="7" custScaleX="137890" custScaleY="88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3" presStyleCnt="7" custLinFactX="-100000" custLinFactNeighborX="-138966" custLinFactNeighborY="-6562"/>
      <dgm:spPr>
        <a:solidFill>
          <a:srgbClr val="006386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3" presStyleCnt="7" custScaleX="138893" custScaleY="86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4" presStyleCnt="7" custLinFactX="-100000" custLinFactNeighborX="-136109" custLinFactNeighborY="-4926"/>
      <dgm:spPr>
        <a:solidFill>
          <a:srgbClr val="0085B4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4" presStyleCnt="7" custScaleX="138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E1708-FEA5-4B30-BE12-5200E0C0681F}" type="pres">
      <dgm:prSet presAssocID="{C2063D2D-8846-42B2-AD43-DBFD7356C408}" presName="spacing" presStyleCnt="0"/>
      <dgm:spPr/>
    </dgm:pt>
    <dgm:pt modelId="{BF69D1C5-2E0B-4AE0-B566-11485872792B}" type="pres">
      <dgm:prSet presAssocID="{66D24C8A-A91E-4538-968C-4112318D6DC5}" presName="composite" presStyleCnt="0"/>
      <dgm:spPr/>
    </dgm:pt>
    <dgm:pt modelId="{715CF446-3CDD-4EB5-938E-EB26C2556A87}" type="pres">
      <dgm:prSet presAssocID="{66D24C8A-A91E-4538-968C-4112318D6DC5}" presName="imgShp" presStyleLbl="fgImgPlace1" presStyleIdx="5" presStyleCnt="7" custLinFactX="-100000" custLinFactNeighborX="-136774" custLinFactNeighborY="-2590"/>
      <dgm:spPr>
        <a:solidFill>
          <a:srgbClr val="009AD0"/>
        </a:solidFill>
        <a:effectLst>
          <a:reflection blurRad="6350" stA="50000" endA="300" endPos="55000" dir="5400000" sy="-100000" algn="bl" rotWithShape="0"/>
        </a:effectLst>
      </dgm:spPr>
    </dgm:pt>
    <dgm:pt modelId="{30A426AC-A1F2-4596-AA7D-26B568D3FD23}" type="pres">
      <dgm:prSet presAssocID="{66D24C8A-A91E-4538-968C-4112318D6DC5}" presName="txShp" presStyleLbl="node1" presStyleIdx="5" presStyleCnt="7" custScaleX="138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2B84F-288B-451C-AD4A-4F57F1AF51B1}" type="pres">
      <dgm:prSet presAssocID="{2EA38C80-51F7-4F3B-AF8A-BAFB0B967FF0}" presName="spacing" presStyleCnt="0"/>
      <dgm:spPr/>
    </dgm:pt>
    <dgm:pt modelId="{42E16BCB-17BD-4A29-9AE4-717E48CB26E6}" type="pres">
      <dgm:prSet presAssocID="{A490FABB-4614-4247-9A5C-349490B21F32}" presName="composite" presStyleCnt="0"/>
      <dgm:spPr/>
    </dgm:pt>
    <dgm:pt modelId="{2B9EF7A4-9311-4318-B0F1-88C8BC685207}" type="pres">
      <dgm:prSet presAssocID="{A490FABB-4614-4247-9A5C-349490B21F32}" presName="imgShp" presStyleLbl="fgImgPlace1" presStyleIdx="6" presStyleCnt="7" custScaleX="114357" custScaleY="110949" custLinFactX="-100000" custLinFactNeighborX="-127205" custLinFactNeighborY="-2508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</dgm:pt>
    <dgm:pt modelId="{69FB2CA9-10A5-4085-8321-18CB7F9CE21E}" type="pres">
      <dgm:prSet presAssocID="{A490FABB-4614-4247-9A5C-349490B21F32}" presName="txShp" presStyleLbl="node1" presStyleIdx="6" presStyleCnt="7" custScaleX="135599" custLinFactNeighborX="1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70172367-F7C3-484D-9ED1-978C82E9A129}" srcId="{C888B864-BF4E-421B-B9F9-E6AFC82CE278}" destId="{C44F97FA-E957-4802-BFD5-87E9200ACCF9}" srcOrd="2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3" destOrd="0" parTransId="{2D786B59-D2CB-45E7-B9A0-F825BB96B447}" sibTransId="{906B756D-574A-4E71-9E87-37B6162B23E4}"/>
    <dgm:cxn modelId="{C40D0B3E-CCE7-4487-8FA4-1C3A3DA29793}" srcId="{C888B864-BF4E-421B-B9F9-E6AFC82CE278}" destId="{ED13B38A-5053-4245-98CC-569B4133EBBB}" srcOrd="1" destOrd="0" parTransId="{44F98DCB-F6CF-4857-A0B5-1A44A3BF1F54}" sibTransId="{2AEA4D75-6588-4F8C-B304-CD401C632B9E}"/>
    <dgm:cxn modelId="{18FFD776-3DE6-40D6-8D89-641AAD987EC3}" type="presOf" srcId="{ED13B38A-5053-4245-98CC-569B4133EBBB}" destId="{705FA30A-6120-4F09-8257-2A82C4C99B1F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3B4293E9-0D5E-40F0-9334-84B5DFF2D52D}" srcId="{C888B864-BF4E-421B-B9F9-E6AFC82CE278}" destId="{66D24C8A-A91E-4538-968C-4112318D6DC5}" srcOrd="5" destOrd="0" parTransId="{B7D65514-AB91-402E-B92A-BAAA17585BF1}" sibTransId="{2EA38C80-51F7-4F3B-AF8A-BAFB0B967FF0}"/>
    <dgm:cxn modelId="{2E65986E-C5BC-419F-9CD8-12758E65C74C}" srcId="{C888B864-BF4E-421B-B9F9-E6AFC82CE278}" destId="{F937477F-5A9B-4CED-ACFC-BBBEC7C4295D}" srcOrd="4" destOrd="0" parTransId="{5FD3925B-D410-4B52-8030-71EF7757FD59}" sibTransId="{C2063D2D-8846-42B2-AD43-DBFD7356C408}"/>
    <dgm:cxn modelId="{E725A5A0-1314-4EBE-9511-42A20487C78C}" type="presOf" srcId="{A490FABB-4614-4247-9A5C-349490B21F32}" destId="{69FB2CA9-10A5-4085-8321-18CB7F9CE21E}" srcOrd="0" destOrd="0" presId="urn:microsoft.com/office/officeart/2005/8/layout/vList3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9D72EF4F-9299-454A-A887-7B7FCAA60C03}" type="presOf" srcId="{66D24C8A-A91E-4538-968C-4112318D6DC5}" destId="{30A426AC-A1F2-4596-AA7D-26B568D3FD23}" srcOrd="0" destOrd="0" presId="urn:microsoft.com/office/officeart/2005/8/layout/vList3"/>
    <dgm:cxn modelId="{DA1677CB-5556-4A2D-B43F-411ED09B3F39}" srcId="{C888B864-BF4E-421B-B9F9-E6AFC82CE278}" destId="{A490FABB-4614-4247-9A5C-349490B21F32}" srcOrd="6" destOrd="0" parTransId="{0E787589-0C6E-4A61-BD9B-0148000D6E0E}" sibTransId="{91AED8B7-3DBC-4E46-AAC7-3D37D826218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7074A1C9-FB97-4F86-9358-13B5C4C7D30E}" type="presParOf" srcId="{884F4C4A-A64B-4976-8820-C3D18249DBF4}" destId="{7F06EED5-F577-4D05-A1A3-83894BE8F45F}" srcOrd="2" destOrd="0" presId="urn:microsoft.com/office/officeart/2005/8/layout/vList3"/>
    <dgm:cxn modelId="{12121B43-7611-490F-B420-4570A78C4C3E}" type="presParOf" srcId="{7F06EED5-F577-4D05-A1A3-83894BE8F45F}" destId="{573E94A9-A67A-41ED-8E8F-26B71A227D3D}" srcOrd="0" destOrd="0" presId="urn:microsoft.com/office/officeart/2005/8/layout/vList3"/>
    <dgm:cxn modelId="{A70DCA63-8AB8-486F-88A5-403BDE329208}" type="presParOf" srcId="{7F06EED5-F577-4D05-A1A3-83894BE8F45F}" destId="{705FA30A-6120-4F09-8257-2A82C4C99B1F}" srcOrd="1" destOrd="0" presId="urn:microsoft.com/office/officeart/2005/8/layout/vList3"/>
    <dgm:cxn modelId="{45A8F4AD-1995-4646-BC09-EDB36C951E59}" type="presParOf" srcId="{884F4C4A-A64B-4976-8820-C3D18249DBF4}" destId="{B9676032-69FD-494B-BE16-F5E7658073B0}" srcOrd="3" destOrd="0" presId="urn:microsoft.com/office/officeart/2005/8/layout/vList3"/>
    <dgm:cxn modelId="{FB89576D-69F7-46F3-8BC4-A72E2A7E15DB}" type="presParOf" srcId="{884F4C4A-A64B-4976-8820-C3D18249DBF4}" destId="{1E1619B2-0A56-4D69-B267-1A017B481AEF}" srcOrd="4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5" destOrd="0" presId="urn:microsoft.com/office/officeart/2005/8/layout/vList3"/>
    <dgm:cxn modelId="{77568318-A258-43F8-83F5-2A18D7DED0CE}" type="presParOf" srcId="{884F4C4A-A64B-4976-8820-C3D18249DBF4}" destId="{EAC1C893-59E9-49B3-B1EB-9398501E28FC}" srcOrd="6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7" destOrd="0" presId="urn:microsoft.com/office/officeart/2005/8/layout/vList3"/>
    <dgm:cxn modelId="{A219E10C-1774-45E5-A773-F2B542B355D3}" type="presParOf" srcId="{884F4C4A-A64B-4976-8820-C3D18249DBF4}" destId="{C97098AA-3708-4F6A-8BA9-4BBC95B91307}" srcOrd="8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  <dgm:cxn modelId="{1CE5275E-659A-48C5-9697-80C7969F7ABA}" type="presParOf" srcId="{884F4C4A-A64B-4976-8820-C3D18249DBF4}" destId="{C97E1708-FEA5-4B30-BE12-5200E0C0681F}" srcOrd="9" destOrd="0" presId="urn:microsoft.com/office/officeart/2005/8/layout/vList3"/>
    <dgm:cxn modelId="{63602248-ED80-47EC-B11A-F1715CA32493}" type="presParOf" srcId="{884F4C4A-A64B-4976-8820-C3D18249DBF4}" destId="{BF69D1C5-2E0B-4AE0-B566-11485872792B}" srcOrd="10" destOrd="0" presId="urn:microsoft.com/office/officeart/2005/8/layout/vList3"/>
    <dgm:cxn modelId="{4D27264E-992B-487D-A0A3-1388E9855718}" type="presParOf" srcId="{BF69D1C5-2E0B-4AE0-B566-11485872792B}" destId="{715CF446-3CDD-4EB5-938E-EB26C2556A87}" srcOrd="0" destOrd="0" presId="urn:microsoft.com/office/officeart/2005/8/layout/vList3"/>
    <dgm:cxn modelId="{5CC1DF80-8AC6-4700-A8B5-8D16733DD004}" type="presParOf" srcId="{BF69D1C5-2E0B-4AE0-B566-11485872792B}" destId="{30A426AC-A1F2-4596-AA7D-26B568D3FD23}" srcOrd="1" destOrd="0" presId="urn:microsoft.com/office/officeart/2005/8/layout/vList3"/>
    <dgm:cxn modelId="{E7AA81DF-FC28-4E0D-BC34-AE08F7EC9DB3}" type="presParOf" srcId="{884F4C4A-A64B-4976-8820-C3D18249DBF4}" destId="{B2F2B84F-288B-451C-AD4A-4F57F1AF51B1}" srcOrd="11" destOrd="0" presId="urn:microsoft.com/office/officeart/2005/8/layout/vList3"/>
    <dgm:cxn modelId="{432A2B6D-0A6E-4E1E-8908-E8EE4573EC67}" type="presParOf" srcId="{884F4C4A-A64B-4976-8820-C3D18249DBF4}" destId="{42E16BCB-17BD-4A29-9AE4-717E48CB26E6}" srcOrd="12" destOrd="0" presId="urn:microsoft.com/office/officeart/2005/8/layout/vList3"/>
    <dgm:cxn modelId="{09AEC816-5500-487D-B96C-01F14F6E5AD0}" type="presParOf" srcId="{42E16BCB-17BD-4A29-9AE4-717E48CB26E6}" destId="{2B9EF7A4-9311-4318-B0F1-88C8BC685207}" srcOrd="0" destOrd="0" presId="urn:microsoft.com/office/officeart/2005/8/layout/vList3"/>
    <dgm:cxn modelId="{56500A03-F143-4BD0-AC9E-B58F1ACF0F35}" type="presParOf" srcId="{42E16BCB-17BD-4A29-9AE4-717E48CB26E6}" destId="{69FB2CA9-10A5-4085-8321-18CB7F9CE21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0A1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Google Public Data Explorer 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открытые статистические данные со всего    мира.   Ищем, забираем, трансформируем в инфографику.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344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Capsidea  - 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сервис, предоставляющий визуализацию потоковых данных в режиме реального времени. 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638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Visage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онлайн-инструмент для построения графиков и диаграмм с возможность добавления собственного фона, текста и цвета. 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85B4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Tagxedo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сервис, превращает слова в облака слов, оказывающие визуальное воздействие на пользователя. 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A490FABB-4614-4247-9A5C-349490B21F32}">
      <dgm:prSet phldrT="[Текст]" custT="1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Easel.ly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— сервис для конструирования красивой инфографики онлайн без знаний основ графических редакторов.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787589-0C6E-4A61-BD9B-0148000D6E0E}" type="parTrans" cxnId="{DA1677CB-5556-4A2D-B43F-411ED09B3F39}">
      <dgm:prSet/>
      <dgm:spPr/>
      <dgm:t>
        <a:bodyPr/>
        <a:lstStyle/>
        <a:p>
          <a:endParaRPr lang="ru-RU"/>
        </a:p>
      </dgm:t>
    </dgm:pt>
    <dgm:pt modelId="{91AED8B7-3DBC-4E46-AAC7-3D37D8262181}" type="sibTrans" cxnId="{DA1677CB-5556-4A2D-B43F-411ED09B3F39}">
      <dgm:prSet/>
      <dgm:spPr/>
      <dgm:t>
        <a:bodyPr/>
        <a:lstStyle/>
        <a:p>
          <a:endParaRPr lang="ru-RU"/>
        </a:p>
      </dgm:t>
    </dgm:pt>
    <dgm:pt modelId="{66D24C8A-A91E-4538-968C-4112318D6DC5}">
      <dgm:prSet phldrT="[Текст]" custT="1"/>
      <dgm:spPr>
        <a:solidFill>
          <a:srgbClr val="009AD0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Cacoo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– онлайн инструмент для рисования, который делает возможным создание разных видов инфографики, включая карты сайта, схемы страниц, UML.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65514-AB91-402E-B92A-BAAA17585BF1}" type="parTrans" cxnId="{3B4293E9-0D5E-40F0-9334-84B5DFF2D52D}">
      <dgm:prSet/>
      <dgm:spPr/>
      <dgm:t>
        <a:bodyPr/>
        <a:lstStyle/>
        <a:p>
          <a:endParaRPr lang="ru-RU"/>
        </a:p>
      </dgm:t>
    </dgm:pt>
    <dgm:pt modelId="{2EA38C80-51F7-4F3B-AF8A-BAFB0B967FF0}" type="sibTrans" cxnId="{3B4293E9-0D5E-40F0-9334-84B5DFF2D52D}">
      <dgm:prSet/>
      <dgm:spPr/>
      <dgm:t>
        <a:bodyPr/>
        <a:lstStyle/>
        <a:p>
          <a:endParaRPr lang="ru-RU"/>
        </a:p>
      </dgm:t>
    </dgm:pt>
    <dgm:pt modelId="{ED13B38A-5053-4245-98CC-569B4133EBBB}">
      <dgm:prSet phldrT="[Текст]" custT="1"/>
      <dgm:spPr>
        <a:solidFill>
          <a:srgbClr val="001F2A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Wordle</a:t>
          </a:r>
          <a:r>
            <a:rPr lang="ru-RU" sz="2000" b="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сервис для создания эффективных словесных визуализаций. </a:t>
          </a:r>
          <a:endParaRPr lang="ru-RU" sz="2000" b="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EA4D75-6588-4F8C-B304-CD401C632B9E}" type="sibTrans" cxnId="{C40D0B3E-CCE7-4487-8FA4-1C3A3DA29793}">
      <dgm:prSet/>
      <dgm:spPr/>
      <dgm:t>
        <a:bodyPr/>
        <a:lstStyle/>
        <a:p>
          <a:endParaRPr lang="ru-RU"/>
        </a:p>
      </dgm:t>
    </dgm:pt>
    <dgm:pt modelId="{44F98DCB-F6CF-4857-A0B5-1A44A3BF1F54}" type="parTrans" cxnId="{C40D0B3E-CCE7-4487-8FA4-1C3A3DA29793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7" custScaleX="118585" custScaleY="121282" custLinFactX="-100000" custLinFactNeighborX="-131164" custLinFactNeighborY="-2329"/>
      <dgm:spPr>
        <a:solidFill>
          <a:srgbClr val="000A1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7" custScaleX="140687" custScaleY="1125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7F06EED5-F577-4D05-A1A3-83894BE8F45F}" type="pres">
      <dgm:prSet presAssocID="{ED13B38A-5053-4245-98CC-569B4133EBBB}" presName="composite" presStyleCnt="0"/>
      <dgm:spPr/>
    </dgm:pt>
    <dgm:pt modelId="{573E94A9-A67A-41ED-8E8F-26B71A227D3D}" type="pres">
      <dgm:prSet presAssocID="{ED13B38A-5053-4245-98CC-569B4133EBBB}" presName="imgShp" presStyleLbl="fgImgPlace1" presStyleIdx="1" presStyleCnt="7" custScaleX="112617" custScaleY="112671" custLinFactX="-100000" custLinFactNeighborX="-128739" custLinFactNeighborY="-1472"/>
      <dgm:spPr>
        <a:solidFill>
          <a:srgbClr val="001F2A"/>
        </a:solidFill>
        <a:effectLst>
          <a:reflection blurRad="6350" stA="50000" endA="300" endPos="55000" dir="5400000" sy="-100000" algn="bl" rotWithShape="0"/>
        </a:effectLst>
      </dgm:spPr>
    </dgm:pt>
    <dgm:pt modelId="{705FA30A-6120-4F09-8257-2A82C4C99B1F}" type="pres">
      <dgm:prSet presAssocID="{ED13B38A-5053-4245-98CC-569B4133EBBB}" presName="txShp" presStyleLbl="node1" presStyleIdx="1" presStyleCnt="7" custScaleX="139525" custScaleY="1096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76032-69FD-494B-BE16-F5E7658073B0}" type="pres">
      <dgm:prSet presAssocID="{2AEA4D75-6588-4F8C-B304-CD401C632B9E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2" presStyleCnt="7" custScaleX="108082" custScaleY="105955" custLinFactX="-100000" custLinFactNeighborX="-135706" custLinFactNeighborY="-10549"/>
      <dgm:spPr>
        <a:solidFill>
          <a:srgbClr val="003446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2" presStyleCnt="7" custScaleX="139137" custScaleY="101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3" presStyleCnt="7" custLinFactX="-100000" custLinFactNeighborX="-138966" custLinFactNeighborY="-6562"/>
      <dgm:spPr>
        <a:solidFill>
          <a:srgbClr val="006386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3" presStyleCnt="7" custScaleX="138224" custScaleY="111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4" presStyleCnt="7" custLinFactX="-100000" custLinFactNeighborX="-136109" custLinFactNeighborY="-4926"/>
      <dgm:spPr>
        <a:solidFill>
          <a:srgbClr val="0085B4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4" presStyleCnt="7" custScaleX="138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E1708-FEA5-4B30-BE12-5200E0C0681F}" type="pres">
      <dgm:prSet presAssocID="{C2063D2D-8846-42B2-AD43-DBFD7356C408}" presName="spacing" presStyleCnt="0"/>
      <dgm:spPr/>
    </dgm:pt>
    <dgm:pt modelId="{BF69D1C5-2E0B-4AE0-B566-11485872792B}" type="pres">
      <dgm:prSet presAssocID="{66D24C8A-A91E-4538-968C-4112318D6DC5}" presName="composite" presStyleCnt="0"/>
      <dgm:spPr/>
    </dgm:pt>
    <dgm:pt modelId="{715CF446-3CDD-4EB5-938E-EB26C2556A87}" type="pres">
      <dgm:prSet presAssocID="{66D24C8A-A91E-4538-968C-4112318D6DC5}" presName="imgShp" presStyleLbl="fgImgPlace1" presStyleIdx="5" presStyleCnt="7" custLinFactX="-100000" custLinFactNeighborX="-136774" custLinFactNeighborY="-2590"/>
      <dgm:spPr>
        <a:solidFill>
          <a:srgbClr val="009AD0"/>
        </a:solidFill>
        <a:effectLst>
          <a:reflection blurRad="6350" stA="50000" endA="300" endPos="55000" dir="5400000" sy="-100000" algn="bl" rotWithShape="0"/>
        </a:effectLst>
      </dgm:spPr>
    </dgm:pt>
    <dgm:pt modelId="{30A426AC-A1F2-4596-AA7D-26B568D3FD23}" type="pres">
      <dgm:prSet presAssocID="{66D24C8A-A91E-4538-968C-4112318D6DC5}" presName="txShp" presStyleLbl="node1" presStyleIdx="5" presStyleCnt="7" custScaleX="1382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2B84F-288B-451C-AD4A-4F57F1AF51B1}" type="pres">
      <dgm:prSet presAssocID="{2EA38C80-51F7-4F3B-AF8A-BAFB0B967FF0}" presName="spacing" presStyleCnt="0"/>
      <dgm:spPr/>
    </dgm:pt>
    <dgm:pt modelId="{42E16BCB-17BD-4A29-9AE4-717E48CB26E6}" type="pres">
      <dgm:prSet presAssocID="{A490FABB-4614-4247-9A5C-349490B21F32}" presName="composite" presStyleCnt="0"/>
      <dgm:spPr/>
    </dgm:pt>
    <dgm:pt modelId="{2B9EF7A4-9311-4318-B0F1-88C8BC685207}" type="pres">
      <dgm:prSet presAssocID="{A490FABB-4614-4247-9A5C-349490B21F32}" presName="imgShp" presStyleLbl="fgImgPlace1" presStyleIdx="6" presStyleCnt="7" custScaleX="114357" custScaleY="110949" custLinFactX="-100000" custLinFactNeighborX="-136210" custLinFactNeighborY="-7010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</dgm:pt>
    <dgm:pt modelId="{69FB2CA9-10A5-4085-8321-18CB7F9CE21E}" type="pres">
      <dgm:prSet presAssocID="{A490FABB-4614-4247-9A5C-349490B21F32}" presName="txShp" presStyleLbl="node1" presStyleIdx="6" presStyleCnt="7" custScaleX="135264" custLinFactNeighborX="1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70172367-F7C3-484D-9ED1-978C82E9A129}" srcId="{C888B864-BF4E-421B-B9F9-E6AFC82CE278}" destId="{C44F97FA-E957-4802-BFD5-87E9200ACCF9}" srcOrd="2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3" destOrd="0" parTransId="{2D786B59-D2CB-45E7-B9A0-F825BB96B447}" sibTransId="{906B756D-574A-4E71-9E87-37B6162B23E4}"/>
    <dgm:cxn modelId="{C40D0B3E-CCE7-4487-8FA4-1C3A3DA29793}" srcId="{C888B864-BF4E-421B-B9F9-E6AFC82CE278}" destId="{ED13B38A-5053-4245-98CC-569B4133EBBB}" srcOrd="1" destOrd="0" parTransId="{44F98DCB-F6CF-4857-A0B5-1A44A3BF1F54}" sibTransId="{2AEA4D75-6588-4F8C-B304-CD401C632B9E}"/>
    <dgm:cxn modelId="{18FFD776-3DE6-40D6-8D89-641AAD987EC3}" type="presOf" srcId="{ED13B38A-5053-4245-98CC-569B4133EBBB}" destId="{705FA30A-6120-4F09-8257-2A82C4C99B1F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3B4293E9-0D5E-40F0-9334-84B5DFF2D52D}" srcId="{C888B864-BF4E-421B-B9F9-E6AFC82CE278}" destId="{66D24C8A-A91E-4538-968C-4112318D6DC5}" srcOrd="5" destOrd="0" parTransId="{B7D65514-AB91-402E-B92A-BAAA17585BF1}" sibTransId="{2EA38C80-51F7-4F3B-AF8A-BAFB0B967FF0}"/>
    <dgm:cxn modelId="{2E65986E-C5BC-419F-9CD8-12758E65C74C}" srcId="{C888B864-BF4E-421B-B9F9-E6AFC82CE278}" destId="{F937477F-5A9B-4CED-ACFC-BBBEC7C4295D}" srcOrd="4" destOrd="0" parTransId="{5FD3925B-D410-4B52-8030-71EF7757FD59}" sibTransId="{C2063D2D-8846-42B2-AD43-DBFD7356C408}"/>
    <dgm:cxn modelId="{E725A5A0-1314-4EBE-9511-42A20487C78C}" type="presOf" srcId="{A490FABB-4614-4247-9A5C-349490B21F32}" destId="{69FB2CA9-10A5-4085-8321-18CB7F9CE21E}" srcOrd="0" destOrd="0" presId="urn:microsoft.com/office/officeart/2005/8/layout/vList3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9D72EF4F-9299-454A-A887-7B7FCAA60C03}" type="presOf" srcId="{66D24C8A-A91E-4538-968C-4112318D6DC5}" destId="{30A426AC-A1F2-4596-AA7D-26B568D3FD23}" srcOrd="0" destOrd="0" presId="urn:microsoft.com/office/officeart/2005/8/layout/vList3"/>
    <dgm:cxn modelId="{DA1677CB-5556-4A2D-B43F-411ED09B3F39}" srcId="{C888B864-BF4E-421B-B9F9-E6AFC82CE278}" destId="{A490FABB-4614-4247-9A5C-349490B21F32}" srcOrd="6" destOrd="0" parTransId="{0E787589-0C6E-4A61-BD9B-0148000D6E0E}" sibTransId="{91AED8B7-3DBC-4E46-AAC7-3D37D826218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7074A1C9-FB97-4F86-9358-13B5C4C7D30E}" type="presParOf" srcId="{884F4C4A-A64B-4976-8820-C3D18249DBF4}" destId="{7F06EED5-F577-4D05-A1A3-83894BE8F45F}" srcOrd="2" destOrd="0" presId="urn:microsoft.com/office/officeart/2005/8/layout/vList3"/>
    <dgm:cxn modelId="{12121B43-7611-490F-B420-4570A78C4C3E}" type="presParOf" srcId="{7F06EED5-F577-4D05-A1A3-83894BE8F45F}" destId="{573E94A9-A67A-41ED-8E8F-26B71A227D3D}" srcOrd="0" destOrd="0" presId="urn:microsoft.com/office/officeart/2005/8/layout/vList3"/>
    <dgm:cxn modelId="{A70DCA63-8AB8-486F-88A5-403BDE329208}" type="presParOf" srcId="{7F06EED5-F577-4D05-A1A3-83894BE8F45F}" destId="{705FA30A-6120-4F09-8257-2A82C4C99B1F}" srcOrd="1" destOrd="0" presId="urn:microsoft.com/office/officeart/2005/8/layout/vList3"/>
    <dgm:cxn modelId="{45A8F4AD-1995-4646-BC09-EDB36C951E59}" type="presParOf" srcId="{884F4C4A-A64B-4976-8820-C3D18249DBF4}" destId="{B9676032-69FD-494B-BE16-F5E7658073B0}" srcOrd="3" destOrd="0" presId="urn:microsoft.com/office/officeart/2005/8/layout/vList3"/>
    <dgm:cxn modelId="{FB89576D-69F7-46F3-8BC4-A72E2A7E15DB}" type="presParOf" srcId="{884F4C4A-A64B-4976-8820-C3D18249DBF4}" destId="{1E1619B2-0A56-4D69-B267-1A017B481AEF}" srcOrd="4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5" destOrd="0" presId="urn:microsoft.com/office/officeart/2005/8/layout/vList3"/>
    <dgm:cxn modelId="{77568318-A258-43F8-83F5-2A18D7DED0CE}" type="presParOf" srcId="{884F4C4A-A64B-4976-8820-C3D18249DBF4}" destId="{EAC1C893-59E9-49B3-B1EB-9398501E28FC}" srcOrd="6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7" destOrd="0" presId="urn:microsoft.com/office/officeart/2005/8/layout/vList3"/>
    <dgm:cxn modelId="{A219E10C-1774-45E5-A773-F2B542B355D3}" type="presParOf" srcId="{884F4C4A-A64B-4976-8820-C3D18249DBF4}" destId="{C97098AA-3708-4F6A-8BA9-4BBC95B91307}" srcOrd="8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  <dgm:cxn modelId="{1CE5275E-659A-48C5-9697-80C7969F7ABA}" type="presParOf" srcId="{884F4C4A-A64B-4976-8820-C3D18249DBF4}" destId="{C97E1708-FEA5-4B30-BE12-5200E0C0681F}" srcOrd="9" destOrd="0" presId="urn:microsoft.com/office/officeart/2005/8/layout/vList3"/>
    <dgm:cxn modelId="{63602248-ED80-47EC-B11A-F1715CA32493}" type="presParOf" srcId="{884F4C4A-A64B-4976-8820-C3D18249DBF4}" destId="{BF69D1C5-2E0B-4AE0-B566-11485872792B}" srcOrd="10" destOrd="0" presId="urn:microsoft.com/office/officeart/2005/8/layout/vList3"/>
    <dgm:cxn modelId="{4D27264E-992B-487D-A0A3-1388E9855718}" type="presParOf" srcId="{BF69D1C5-2E0B-4AE0-B566-11485872792B}" destId="{715CF446-3CDD-4EB5-938E-EB26C2556A87}" srcOrd="0" destOrd="0" presId="urn:microsoft.com/office/officeart/2005/8/layout/vList3"/>
    <dgm:cxn modelId="{5CC1DF80-8AC6-4700-A8B5-8D16733DD004}" type="presParOf" srcId="{BF69D1C5-2E0B-4AE0-B566-11485872792B}" destId="{30A426AC-A1F2-4596-AA7D-26B568D3FD23}" srcOrd="1" destOrd="0" presId="urn:microsoft.com/office/officeart/2005/8/layout/vList3"/>
    <dgm:cxn modelId="{E7AA81DF-FC28-4E0D-BC34-AE08F7EC9DB3}" type="presParOf" srcId="{884F4C4A-A64B-4976-8820-C3D18249DBF4}" destId="{B2F2B84F-288B-451C-AD4A-4F57F1AF51B1}" srcOrd="11" destOrd="0" presId="urn:microsoft.com/office/officeart/2005/8/layout/vList3"/>
    <dgm:cxn modelId="{432A2B6D-0A6E-4E1E-8908-E8EE4573EC67}" type="presParOf" srcId="{884F4C4A-A64B-4976-8820-C3D18249DBF4}" destId="{42E16BCB-17BD-4A29-9AE4-717E48CB26E6}" srcOrd="12" destOrd="0" presId="urn:microsoft.com/office/officeart/2005/8/layout/vList3"/>
    <dgm:cxn modelId="{09AEC816-5500-487D-B96C-01F14F6E5AD0}" type="presParOf" srcId="{42E16BCB-17BD-4A29-9AE4-717E48CB26E6}" destId="{2B9EF7A4-9311-4318-B0F1-88C8BC685207}" srcOrd="0" destOrd="0" presId="urn:microsoft.com/office/officeart/2005/8/layout/vList3"/>
    <dgm:cxn modelId="{56500A03-F143-4BD0-AC9E-B58F1ACF0F35}" type="presParOf" srcId="{42E16BCB-17BD-4A29-9AE4-717E48CB26E6}" destId="{69FB2CA9-10A5-4085-8321-18CB7F9CE21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1F2A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готовность студентов использовать индивидуальные креативные способности для оригинального решения исследовательских задач;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усвоение отношений между понятиями или отдельными разделами темы;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EF5D770D-7C21-4E3C-B6C6-94F1F32ACFE6}">
      <dgm:prSet phldrT="[Текст]" custT="1"/>
      <dgm:spPr>
        <a:solidFill>
          <a:srgbClr val="002E3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управление и стимуляция мыслительной деятельности студентов (или более широко — пользователя электронных ресурсов);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0C5AC7-2747-44E0-92EF-80A471857DF9}" type="parTrans" cxnId="{C481FB93-45DE-4FAC-B3E6-607F4EF8073A}">
      <dgm:prSet/>
      <dgm:spPr/>
      <dgm:t>
        <a:bodyPr/>
        <a:lstStyle/>
        <a:p>
          <a:endParaRPr lang="ru-RU"/>
        </a:p>
      </dgm:t>
    </dgm:pt>
    <dgm:pt modelId="{23735784-7847-4776-9A2A-DF944DB95A0E}" type="sibTrans" cxnId="{C481FB93-45DE-4FAC-B3E6-607F4EF8073A}">
      <dgm:prSet/>
      <dgm:spPr/>
      <dgm:t>
        <a:bodyPr/>
        <a:lstStyle/>
        <a:p>
          <a:endParaRPr lang="ru-RU"/>
        </a:p>
      </dgm:t>
    </dgm:pt>
    <dgm:pt modelId="{2C65D03C-0250-4752-987C-E1FA8BEC2296}">
      <dgm:prSet phldrT="[Текст]" custT="1"/>
      <dgm:spPr>
        <a:solidFill>
          <a:srgbClr val="00BBFE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формирование практических информационных навыков, навыков эргономизации интеллектуальной деятельности.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86D63-5B9C-4375-BF8B-F26066A5FBFB}" type="parTrans" cxnId="{1338B937-729E-484C-ACAA-B7A6B204E0A9}">
      <dgm:prSet/>
      <dgm:spPr/>
      <dgm:t>
        <a:bodyPr/>
        <a:lstStyle/>
        <a:p>
          <a:endParaRPr lang="ru-RU"/>
        </a:p>
      </dgm:t>
    </dgm:pt>
    <dgm:pt modelId="{F43D936A-7CDB-4C5B-914F-AF4FE2592D8E}" type="sibTrans" cxnId="{1338B937-729E-484C-ACAA-B7A6B204E0A9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X="-100000" custLinFactNeighborX="-100895" custLinFactNeighborY="-11740"/>
      <dgm:spPr>
        <a:solidFill>
          <a:srgbClr val="001F2A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41929" custScaleY="1028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9E94B1FE-4D95-467F-A046-EA996EF25882}" type="pres">
      <dgm:prSet presAssocID="{EF5D770D-7C21-4E3C-B6C6-94F1F32ACFE6}" presName="composite" presStyleCnt="0"/>
      <dgm:spPr/>
    </dgm:pt>
    <dgm:pt modelId="{1E953A92-05A9-4E3B-B6FE-CCE57C425396}" type="pres">
      <dgm:prSet presAssocID="{EF5D770D-7C21-4E3C-B6C6-94F1F32ACFE6}" presName="imgShp" presStyleLbl="fgImgPlace1" presStyleIdx="1" presStyleCnt="4" custLinFactX="-89816" custLinFactNeighborX="-100000" custLinFactNeighborY="-455"/>
      <dgm:spPr>
        <a:solidFill>
          <a:srgbClr val="003446"/>
        </a:solidFill>
        <a:effectLst>
          <a:reflection blurRad="6350" stA="50000" endA="300" endPos="55000" dir="5400000" sy="-100000" algn="bl" rotWithShape="0"/>
        </a:effectLst>
      </dgm:spPr>
    </dgm:pt>
    <dgm:pt modelId="{BF6C6965-E2D4-427A-9178-D0FC5BF9D41F}" type="pres">
      <dgm:prSet presAssocID="{EF5D770D-7C21-4E3C-B6C6-94F1F32ACFE6}" presName="txShp" presStyleLbl="node1" presStyleIdx="1" presStyleCnt="4" custScaleX="142276" custScaleY="102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DD919-7307-409A-88C1-E89A1FB49541}" type="pres">
      <dgm:prSet presAssocID="{23735784-7847-4776-9A2A-DF944DB95A0E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2" presStyleCnt="4" custLinFactX="-81875" custLinFactNeighborX="-100000" custLinFactNeighborY="-10386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2" presStyleCnt="4" custScaleX="141929" custScaleY="833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DA3D7E-EB2C-48DD-BC75-D62B9E99B982}" type="pres">
      <dgm:prSet presAssocID="{C2063D2D-8846-42B2-AD43-DBFD7356C408}" presName="spacing" presStyleCnt="0"/>
      <dgm:spPr/>
    </dgm:pt>
    <dgm:pt modelId="{07B8CB40-D1C9-4D1D-B0D9-A1C6EE5486B2}" type="pres">
      <dgm:prSet presAssocID="{2C65D03C-0250-4752-987C-E1FA8BEC2296}" presName="composite" presStyleCnt="0"/>
      <dgm:spPr/>
    </dgm:pt>
    <dgm:pt modelId="{B5C027AF-7CF7-40DD-B6D6-C0370614339F}" type="pres">
      <dgm:prSet presAssocID="{2C65D03C-0250-4752-987C-E1FA8BEC2296}" presName="imgShp" presStyleLbl="fgImgPlace1" presStyleIdx="3" presStyleCnt="4" custLinFactX="-81018" custLinFactNeighborX="-100000" custLinFactNeighborY="-1866"/>
      <dgm:spPr>
        <a:solidFill>
          <a:srgbClr val="00BBFE"/>
        </a:solidFill>
      </dgm:spPr>
    </dgm:pt>
    <dgm:pt modelId="{7150EDBF-1D64-4E14-830D-552F92EA2267}" type="pres">
      <dgm:prSet presAssocID="{2C65D03C-0250-4752-987C-E1FA8BEC2296}" presName="txShp" presStyleLbl="node1" presStyleIdx="3" presStyleCnt="4" custScaleX="14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307F62-F983-44D6-81D6-BEA28CD1203E}" type="presOf" srcId="{EF5D770D-7C21-4E3C-B6C6-94F1F32ACFE6}" destId="{BF6C6965-E2D4-427A-9178-D0FC5BF9D41F}" srcOrd="0" destOrd="0" presId="urn:microsoft.com/office/officeart/2005/8/layout/vList3"/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C481FB93-45DE-4FAC-B3E6-607F4EF8073A}" srcId="{C888B864-BF4E-421B-B9F9-E6AFC82CE278}" destId="{EF5D770D-7C21-4E3C-B6C6-94F1F32ACFE6}" srcOrd="1" destOrd="0" parTransId="{B10C5AC7-2747-44E0-92EF-80A471857DF9}" sibTransId="{23735784-7847-4776-9A2A-DF944DB95A0E}"/>
    <dgm:cxn modelId="{2E65986E-C5BC-419F-9CD8-12758E65C74C}" srcId="{C888B864-BF4E-421B-B9F9-E6AFC82CE278}" destId="{F937477F-5A9B-4CED-ACFC-BBBEC7C4295D}" srcOrd="2" destOrd="0" parTransId="{5FD3925B-D410-4B52-8030-71EF7757FD59}" sibTransId="{C2063D2D-8846-42B2-AD43-DBFD7356C408}"/>
    <dgm:cxn modelId="{1338B937-729E-484C-ACAA-B7A6B204E0A9}" srcId="{C888B864-BF4E-421B-B9F9-E6AFC82CE278}" destId="{2C65D03C-0250-4752-987C-E1FA8BEC2296}" srcOrd="3" destOrd="0" parTransId="{03E86D63-5B9C-4375-BF8B-F26066A5FBFB}" sibTransId="{F43D936A-7CDB-4C5B-914F-AF4FE2592D8E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4BEE6254-8736-4307-A45F-7A75865260A3}" type="presOf" srcId="{2C65D03C-0250-4752-987C-E1FA8BEC2296}" destId="{7150EDBF-1D64-4E14-830D-552F92EA2267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82156905-ECF5-4BCB-B22B-D1DAA1853E87}" type="presParOf" srcId="{884F4C4A-A64B-4976-8820-C3D18249DBF4}" destId="{9E94B1FE-4D95-467F-A046-EA996EF25882}" srcOrd="2" destOrd="0" presId="urn:microsoft.com/office/officeart/2005/8/layout/vList3"/>
    <dgm:cxn modelId="{84767E3D-9665-4E49-8295-320AB9C179A3}" type="presParOf" srcId="{9E94B1FE-4D95-467F-A046-EA996EF25882}" destId="{1E953A92-05A9-4E3B-B6FE-CCE57C425396}" srcOrd="0" destOrd="0" presId="urn:microsoft.com/office/officeart/2005/8/layout/vList3"/>
    <dgm:cxn modelId="{E2AC7ABF-6B8D-40AC-9ED8-7FA342B89474}" type="presParOf" srcId="{9E94B1FE-4D95-467F-A046-EA996EF25882}" destId="{BF6C6965-E2D4-427A-9178-D0FC5BF9D41F}" srcOrd="1" destOrd="0" presId="urn:microsoft.com/office/officeart/2005/8/layout/vList3"/>
    <dgm:cxn modelId="{57D5CCF8-9137-44BF-BA85-7A5F630C7341}" type="presParOf" srcId="{884F4C4A-A64B-4976-8820-C3D18249DBF4}" destId="{76CDD919-7307-409A-88C1-E89A1FB49541}" srcOrd="3" destOrd="0" presId="urn:microsoft.com/office/officeart/2005/8/layout/vList3"/>
    <dgm:cxn modelId="{A219E10C-1774-45E5-A773-F2B542B355D3}" type="presParOf" srcId="{884F4C4A-A64B-4976-8820-C3D18249DBF4}" destId="{C97098AA-3708-4F6A-8BA9-4BBC95B91307}" srcOrd="4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  <dgm:cxn modelId="{E510CCCC-EF0B-4C38-8617-E6CE1E071A58}" type="presParOf" srcId="{884F4C4A-A64B-4976-8820-C3D18249DBF4}" destId="{E7DA3D7E-EB2C-48DD-BC75-D62B9E99B982}" srcOrd="5" destOrd="0" presId="urn:microsoft.com/office/officeart/2005/8/layout/vList3"/>
    <dgm:cxn modelId="{163660B5-F0D3-4FA1-9F1D-574834FB24F6}" type="presParOf" srcId="{884F4C4A-A64B-4976-8820-C3D18249DBF4}" destId="{07B8CB40-D1C9-4D1D-B0D9-A1C6EE5486B2}" srcOrd="6" destOrd="0" presId="urn:microsoft.com/office/officeart/2005/8/layout/vList3"/>
    <dgm:cxn modelId="{2B799D9D-EC52-4A39-8B4D-27D458CAD899}" type="presParOf" srcId="{07B8CB40-D1C9-4D1D-B0D9-A1C6EE5486B2}" destId="{B5C027AF-7CF7-40DD-B6D6-C0370614339F}" srcOrd="0" destOrd="0" presId="urn:microsoft.com/office/officeart/2005/8/layout/vList3"/>
    <dgm:cxn modelId="{131374FA-3732-4565-93BC-899D3870AB12}" type="presParOf" srcId="{07B8CB40-D1C9-4D1D-B0D9-A1C6EE5486B2}" destId="{7150EDBF-1D64-4E14-830D-552F92EA22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3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4D68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(не более 2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6F9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(3 и более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не систематизирована.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2E3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4D68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006F96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3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плана без замечаний;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4D68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плана, имеющего замечания (не более 2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6F9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плана, имеющего замечания (3 и более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отсутствие плана.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2E3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4D68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006F96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2E3E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планирование осуществлено, созданы основной и второстепенный объекты;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4D68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основной объект;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006F9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второстепенный объект;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 работы над графикой отсутствует.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2E3E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4D68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006F96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009ED6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C6965-E2D4-427A-9178-D0FC5BF9D41F}">
      <dsp:nvSpPr>
        <dsp:cNvPr id="0" name=""/>
        <dsp:cNvSpPr/>
      </dsp:nvSpPr>
      <dsp:spPr>
        <a:xfrm rot="10800000">
          <a:off x="285184" y="1049"/>
          <a:ext cx="10018569" cy="1060882"/>
        </a:xfrm>
        <a:prstGeom prst="homePlat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224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В работе с детьми. Инфографика делает любую информацию интересной и доступной для детей.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50404" y="1049"/>
        <a:ext cx="9753349" cy="1060882"/>
      </dsp:txXfrm>
    </dsp:sp>
    <dsp:sp modelId="{1E953A92-05A9-4E3B-B6FE-CCE57C425396}">
      <dsp:nvSpPr>
        <dsp:cNvPr id="0" name=""/>
        <dsp:cNvSpPr/>
      </dsp:nvSpPr>
      <dsp:spPr>
        <a:xfrm>
          <a:off x="85662" y="0"/>
          <a:ext cx="1032318" cy="1032318"/>
        </a:xfrm>
        <a:prstGeom prst="ellipse">
          <a:avLst/>
        </a:prstGeom>
        <a:solidFill>
          <a:srgbClr val="0034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297401" y="1425918"/>
          <a:ext cx="9994134" cy="860158"/>
        </a:xfrm>
        <a:prstGeom prst="homePlat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224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Для представления личного педагогического опыта.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12440" y="1425918"/>
        <a:ext cx="9779095" cy="860158"/>
      </dsp:txXfrm>
    </dsp:sp>
    <dsp:sp modelId="{BDB09D0A-4865-45EB-B630-A9E6BB523A17}">
      <dsp:nvSpPr>
        <dsp:cNvPr id="0" name=""/>
        <dsp:cNvSpPr/>
      </dsp:nvSpPr>
      <dsp:spPr>
        <a:xfrm>
          <a:off x="0" y="1232622"/>
          <a:ext cx="1032318" cy="1032318"/>
        </a:xfrm>
        <a:prstGeom prst="ellips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0EDBF-1D64-4E14-830D-552F92EA2267}">
      <dsp:nvSpPr>
        <dsp:cNvPr id="0" name=""/>
        <dsp:cNvSpPr/>
      </dsp:nvSpPr>
      <dsp:spPr>
        <a:xfrm rot="10800000">
          <a:off x="297401" y="2650064"/>
          <a:ext cx="9994134" cy="1168718"/>
        </a:xfrm>
        <a:prstGeom prst="homePlat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224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В работе с родителями. Информационные стенды станут намного интереснее, если они будут наполнены инфографикой.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89580" y="2650064"/>
        <a:ext cx="9701955" cy="1168718"/>
      </dsp:txXfrm>
    </dsp:sp>
    <dsp:sp modelId="{B5C027AF-7CF7-40DD-B6D6-C0370614339F}">
      <dsp:nvSpPr>
        <dsp:cNvPr id="0" name=""/>
        <dsp:cNvSpPr/>
      </dsp:nvSpPr>
      <dsp:spPr>
        <a:xfrm>
          <a:off x="0" y="2699001"/>
          <a:ext cx="1032318" cy="1032318"/>
        </a:xfrm>
        <a:prstGeom prst="ellips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90487" y="37273"/>
          <a:ext cx="10521067" cy="587844"/>
        </a:xfrm>
        <a:prstGeom prst="homePlate">
          <a:avLst/>
        </a:prstGeom>
        <a:solidFill>
          <a:srgbClr val="000A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389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Выбор темы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337448" y="37273"/>
        <a:ext cx="10374106" cy="587844"/>
      </dsp:txXfrm>
    </dsp:sp>
    <dsp:sp modelId="{ED2D34B2-C341-4C3D-87E9-A0EF852B4516}">
      <dsp:nvSpPr>
        <dsp:cNvPr id="0" name=""/>
        <dsp:cNvSpPr/>
      </dsp:nvSpPr>
      <dsp:spPr>
        <a:xfrm>
          <a:off x="22344" y="18504"/>
          <a:ext cx="656251" cy="656251"/>
        </a:xfrm>
        <a:prstGeom prst="ellipse">
          <a:avLst/>
        </a:prstGeom>
        <a:solidFill>
          <a:srgbClr val="000A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D48E99-0496-4354-AD5C-E0CD1B4E38F3}">
      <dsp:nvSpPr>
        <dsp:cNvPr id="0" name=""/>
        <dsp:cNvSpPr/>
      </dsp:nvSpPr>
      <dsp:spPr>
        <a:xfrm rot="10800000">
          <a:off x="174175" y="855217"/>
          <a:ext cx="10553691" cy="656251"/>
        </a:xfrm>
        <a:prstGeom prst="homePlate">
          <a:avLst/>
        </a:prstGeom>
        <a:solidFill>
          <a:srgbClr val="00354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389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Формулирование цели создания инфографики и определение аудитории.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338238" y="855217"/>
        <a:ext cx="10389628" cy="656251"/>
      </dsp:txXfrm>
    </dsp:sp>
    <dsp:sp modelId="{E086469B-A0B5-40B6-90F2-CD963276C135}">
      <dsp:nvSpPr>
        <dsp:cNvPr id="0" name=""/>
        <dsp:cNvSpPr/>
      </dsp:nvSpPr>
      <dsp:spPr>
        <a:xfrm>
          <a:off x="13465" y="870147"/>
          <a:ext cx="656251" cy="656251"/>
        </a:xfrm>
        <a:prstGeom prst="ellipse">
          <a:avLst/>
        </a:prstGeom>
        <a:solidFill>
          <a:srgbClr val="00354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C6965-E2D4-427A-9178-D0FC5BF9D41F}">
      <dsp:nvSpPr>
        <dsp:cNvPr id="0" name=""/>
        <dsp:cNvSpPr/>
      </dsp:nvSpPr>
      <dsp:spPr>
        <a:xfrm rot="10800000">
          <a:off x="190487" y="1707365"/>
          <a:ext cx="10521067" cy="986464"/>
        </a:xfrm>
        <a:prstGeom prst="homePlate">
          <a:avLst/>
        </a:prstGeom>
        <a:solidFill>
          <a:srgbClr val="0056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38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Сбор определенного количества данных, материала по теме. Данные могут быть представлены в различных форматах – текстовый контент, графика, видео материалы, страницы таблиц и др.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37103" y="1707365"/>
        <a:ext cx="10274451" cy="986464"/>
      </dsp:txXfrm>
    </dsp:sp>
    <dsp:sp modelId="{1E953A92-05A9-4E3B-B6FE-CCE57C425396}">
      <dsp:nvSpPr>
        <dsp:cNvPr id="0" name=""/>
        <dsp:cNvSpPr/>
      </dsp:nvSpPr>
      <dsp:spPr>
        <a:xfrm>
          <a:off x="43101" y="1896182"/>
          <a:ext cx="656251" cy="656251"/>
        </a:xfrm>
        <a:prstGeom prst="ellipse">
          <a:avLst/>
        </a:prstGeom>
        <a:solidFill>
          <a:srgbClr val="00567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90487" y="2945195"/>
          <a:ext cx="10521067" cy="545312"/>
        </a:xfrm>
        <a:prstGeom prst="homePlate">
          <a:avLst/>
        </a:prstGeom>
        <a:solidFill>
          <a:srgbClr val="0094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38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Аналитика и обработка информации.  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326815" y="2945195"/>
        <a:ext cx="10384739" cy="545312"/>
      </dsp:txXfrm>
    </dsp:sp>
    <dsp:sp modelId="{BDB09D0A-4865-45EB-B630-A9E6BB523A17}">
      <dsp:nvSpPr>
        <dsp:cNvPr id="0" name=""/>
        <dsp:cNvSpPr/>
      </dsp:nvSpPr>
      <dsp:spPr>
        <a:xfrm>
          <a:off x="111693" y="2855646"/>
          <a:ext cx="656251" cy="656251"/>
        </a:xfrm>
        <a:prstGeom prst="ellipse">
          <a:avLst/>
        </a:prstGeom>
        <a:solidFill>
          <a:srgbClr val="0094C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D7F0C8-F104-41C5-B7A0-A7A98E26C010}">
      <dsp:nvSpPr>
        <dsp:cNvPr id="0" name=""/>
        <dsp:cNvSpPr/>
      </dsp:nvSpPr>
      <dsp:spPr>
        <a:xfrm rot="10800000">
          <a:off x="174175" y="3741874"/>
          <a:ext cx="10553691" cy="737069"/>
        </a:xfrm>
        <a:prstGeom prst="homePlate">
          <a:avLst/>
        </a:prstGeom>
        <a:solidFill>
          <a:srgbClr val="00ADE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38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Создание эскиза (для печатной инфографики) и раскадровка (для интернет-инфографики);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358442" y="3741874"/>
        <a:ext cx="10369424" cy="737069"/>
      </dsp:txXfrm>
    </dsp:sp>
    <dsp:sp modelId="{6A3761D3-E5FF-440B-B0DE-C3D829451E19}">
      <dsp:nvSpPr>
        <dsp:cNvPr id="0" name=""/>
        <dsp:cNvSpPr/>
      </dsp:nvSpPr>
      <dsp:spPr>
        <a:xfrm>
          <a:off x="75021" y="3781029"/>
          <a:ext cx="656251" cy="656251"/>
        </a:xfrm>
        <a:prstGeom prst="ellipse">
          <a:avLst/>
        </a:prstGeom>
        <a:solidFill>
          <a:srgbClr val="00ADE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0EDBF-1D64-4E14-830D-552F92EA2267}">
      <dsp:nvSpPr>
        <dsp:cNvPr id="0" name=""/>
        <dsp:cNvSpPr/>
      </dsp:nvSpPr>
      <dsp:spPr>
        <a:xfrm rot="10800000">
          <a:off x="174175" y="4674839"/>
          <a:ext cx="10553691" cy="1072801"/>
        </a:xfrm>
        <a:prstGeom prst="homePlat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938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Верстка. Весь материал компонуется, приводится в красивый наглядный вид. Выбирается формат - презентация, слайд-каст, одностраничная картинка, видеоролик.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442375" y="4674839"/>
        <a:ext cx="10285491" cy="1072801"/>
      </dsp:txXfrm>
    </dsp:sp>
    <dsp:sp modelId="{B5C027AF-7CF7-40DD-B6D6-C0370614339F}">
      <dsp:nvSpPr>
        <dsp:cNvPr id="0" name=""/>
        <dsp:cNvSpPr/>
      </dsp:nvSpPr>
      <dsp:spPr>
        <a:xfrm>
          <a:off x="91841" y="4822607"/>
          <a:ext cx="656251" cy="656251"/>
        </a:xfrm>
        <a:prstGeom prst="ellips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480169" y="24176"/>
          <a:ext cx="10303406" cy="587712"/>
        </a:xfrm>
        <a:prstGeom prst="homePlate">
          <a:avLst/>
        </a:prstGeom>
        <a:solidFill>
          <a:srgbClr val="000A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Hohli Builder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онлайновый сервис для создания красивых диаграмм и графиков.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627097" y="24176"/>
        <a:ext cx="10156478" cy="587712"/>
      </dsp:txXfrm>
    </dsp:sp>
    <dsp:sp modelId="{ED2D34B2-C341-4C3D-87E9-A0EF852B4516}">
      <dsp:nvSpPr>
        <dsp:cNvPr id="0" name=""/>
        <dsp:cNvSpPr/>
      </dsp:nvSpPr>
      <dsp:spPr>
        <a:xfrm>
          <a:off x="322557" y="854"/>
          <a:ext cx="619413" cy="633500"/>
        </a:xfrm>
        <a:prstGeom prst="ellipse">
          <a:avLst/>
        </a:prstGeom>
        <a:solidFill>
          <a:srgbClr val="000A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FA30A-6120-4F09-8257-2A82C4C99B1F}">
      <dsp:nvSpPr>
        <dsp:cNvPr id="0" name=""/>
        <dsp:cNvSpPr/>
      </dsp:nvSpPr>
      <dsp:spPr>
        <a:xfrm rot="10800000">
          <a:off x="455113" y="798712"/>
          <a:ext cx="10353517" cy="572507"/>
        </a:xfrm>
        <a:prstGeom prst="homePlate">
          <a:avLst/>
        </a:prstGeom>
        <a:solidFill>
          <a:srgbClr val="001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Сreately 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 для использования готового шаблона и красивой профинфографики.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98240" y="798712"/>
        <a:ext cx="10210390" cy="572507"/>
      </dsp:txXfrm>
    </dsp:sp>
    <dsp:sp modelId="{573E94A9-A67A-41ED-8E8F-26B71A227D3D}">
      <dsp:nvSpPr>
        <dsp:cNvPr id="0" name=""/>
        <dsp:cNvSpPr/>
      </dsp:nvSpPr>
      <dsp:spPr>
        <a:xfrm>
          <a:off x="350810" y="806495"/>
          <a:ext cx="588240" cy="588522"/>
        </a:xfrm>
        <a:prstGeom prst="ellipse">
          <a:avLst/>
        </a:prstGeom>
        <a:solidFill>
          <a:srgbClr val="001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467622" y="1579612"/>
          <a:ext cx="10328499" cy="464514"/>
        </a:xfrm>
        <a:prstGeom prst="homePlate">
          <a:avLst/>
        </a:prstGeom>
        <a:solidFill>
          <a:srgbClr val="0034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Infogr.am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удобный инструмент для создания интерактивной инфографики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83750" y="1579612"/>
        <a:ext cx="10212371" cy="464514"/>
      </dsp:txXfrm>
    </dsp:sp>
    <dsp:sp modelId="{840BDC85-7F9D-47DF-BEEA-0C941673A036}">
      <dsp:nvSpPr>
        <dsp:cNvPr id="0" name=""/>
        <dsp:cNvSpPr/>
      </dsp:nvSpPr>
      <dsp:spPr>
        <a:xfrm>
          <a:off x="361463" y="1480047"/>
          <a:ext cx="564552" cy="553442"/>
        </a:xfrm>
        <a:prstGeom prst="ellipse">
          <a:avLst/>
        </a:prstGeom>
        <a:solidFill>
          <a:srgbClr val="0034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430058" y="2280655"/>
          <a:ext cx="10403627" cy="450050"/>
        </a:xfrm>
        <a:prstGeom prst="homePlate">
          <a:avLst/>
        </a:prstGeom>
        <a:solidFill>
          <a:srgbClr val="0063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Piktochart 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несколько бесплатных настраиваемых тем для создания инфографики. 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42570" y="2280655"/>
        <a:ext cx="10291115" cy="450050"/>
      </dsp:txXfrm>
    </dsp:sp>
    <dsp:sp modelId="{D925B7CC-2374-45E6-BEC5-5F400B8A2BC2}">
      <dsp:nvSpPr>
        <dsp:cNvPr id="0" name=""/>
        <dsp:cNvSpPr/>
      </dsp:nvSpPr>
      <dsp:spPr>
        <a:xfrm>
          <a:off x="377301" y="2210236"/>
          <a:ext cx="522336" cy="522336"/>
        </a:xfrm>
        <a:prstGeom prst="ellipse">
          <a:avLst/>
        </a:prstGeom>
        <a:solidFill>
          <a:srgbClr val="0063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430058" y="2922770"/>
          <a:ext cx="10403627" cy="522336"/>
        </a:xfrm>
        <a:prstGeom prst="homePlate">
          <a:avLst/>
        </a:prstGeom>
        <a:solidFill>
          <a:srgbClr val="0085B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Visual.ly 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сервис, предоставляющий ряд бесплатных тем для создания инфографики. 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0642" y="2922770"/>
        <a:ext cx="10273043" cy="522336"/>
      </dsp:txXfrm>
    </dsp:sp>
    <dsp:sp modelId="{BDB09D0A-4865-45EB-B630-A9E6BB523A17}">
      <dsp:nvSpPr>
        <dsp:cNvPr id="0" name=""/>
        <dsp:cNvSpPr/>
      </dsp:nvSpPr>
      <dsp:spPr>
        <a:xfrm>
          <a:off x="392224" y="2897040"/>
          <a:ext cx="522336" cy="522336"/>
        </a:xfrm>
        <a:prstGeom prst="ellipse">
          <a:avLst/>
        </a:prstGeom>
        <a:solidFill>
          <a:srgbClr val="0085B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426AC-A1F2-4596-AA7D-26B568D3FD23}">
      <dsp:nvSpPr>
        <dsp:cNvPr id="0" name=""/>
        <dsp:cNvSpPr/>
      </dsp:nvSpPr>
      <dsp:spPr>
        <a:xfrm rot="10800000">
          <a:off x="442567" y="3601029"/>
          <a:ext cx="10378610" cy="522336"/>
        </a:xfrm>
        <a:prstGeom prst="homePlate">
          <a:avLst/>
        </a:prstGeom>
        <a:solidFill>
          <a:srgbClr val="009A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Vizualize.me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— сервис, превращающий резюме в инфографику.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73151" y="3601029"/>
        <a:ext cx="10248026" cy="522336"/>
      </dsp:txXfrm>
    </dsp:sp>
    <dsp:sp modelId="{715CF446-3CDD-4EB5-938E-EB26C2556A87}">
      <dsp:nvSpPr>
        <dsp:cNvPr id="0" name=""/>
        <dsp:cNvSpPr/>
      </dsp:nvSpPr>
      <dsp:spPr>
        <a:xfrm>
          <a:off x="388750" y="3587500"/>
          <a:ext cx="522336" cy="522336"/>
        </a:xfrm>
        <a:prstGeom prst="ellipse">
          <a:avLst/>
        </a:prstGeom>
        <a:solidFill>
          <a:srgbClr val="009A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B2CA9-10A5-4085-8321-18CB7F9CE21E}">
      <dsp:nvSpPr>
        <dsp:cNvPr id="0" name=""/>
        <dsp:cNvSpPr/>
      </dsp:nvSpPr>
      <dsp:spPr>
        <a:xfrm rot="10800000">
          <a:off x="664283" y="4307882"/>
          <a:ext cx="10156894" cy="522336"/>
        </a:xfrm>
        <a:prstGeom prst="homePlat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0336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Google Charts 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 для создания легко настраиваемых графиков и диаграмм.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794867" y="4307882"/>
        <a:ext cx="10026310" cy="522336"/>
      </dsp:txXfrm>
    </dsp:sp>
    <dsp:sp modelId="{2B9EF7A4-9311-4318-B0F1-88C8BC685207}">
      <dsp:nvSpPr>
        <dsp:cNvPr id="0" name=""/>
        <dsp:cNvSpPr/>
      </dsp:nvSpPr>
      <dsp:spPr>
        <a:xfrm>
          <a:off x="401237" y="4266187"/>
          <a:ext cx="597328" cy="579527"/>
        </a:xfrm>
        <a:prstGeom prst="ellips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362869" y="28329"/>
          <a:ext cx="10538005" cy="626064"/>
        </a:xfrm>
        <a:prstGeom prst="homePlate">
          <a:avLst/>
        </a:prstGeom>
        <a:solidFill>
          <a:srgbClr val="000A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Google Public Data Explorer 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открытые статистические данные со всего    мира.   Ищем, забираем, трансформируем в инфографику.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19385" y="28329"/>
        <a:ext cx="10381489" cy="626064"/>
      </dsp:txXfrm>
    </dsp:sp>
    <dsp:sp modelId="{ED2D34B2-C341-4C3D-87E9-A0EF852B4516}">
      <dsp:nvSpPr>
        <dsp:cNvPr id="0" name=""/>
        <dsp:cNvSpPr/>
      </dsp:nvSpPr>
      <dsp:spPr>
        <a:xfrm>
          <a:off x="270512" y="0"/>
          <a:ext cx="659833" cy="674840"/>
        </a:xfrm>
        <a:prstGeom prst="ellipse">
          <a:avLst/>
        </a:prstGeom>
        <a:solidFill>
          <a:srgbClr val="000A1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5FA30A-6120-4F09-8257-2A82C4C99B1F}">
      <dsp:nvSpPr>
        <dsp:cNvPr id="0" name=""/>
        <dsp:cNvSpPr/>
      </dsp:nvSpPr>
      <dsp:spPr>
        <a:xfrm rot="10800000">
          <a:off x="406388" y="853407"/>
          <a:ext cx="10450967" cy="609866"/>
        </a:xfrm>
        <a:prstGeom prst="homePlate">
          <a:avLst/>
        </a:prstGeom>
        <a:solidFill>
          <a:srgbClr val="001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Wordle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сервис для создания эффективных словесных визуализаций.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58854" y="853407"/>
        <a:ext cx="10298501" cy="609866"/>
      </dsp:txXfrm>
    </dsp:sp>
    <dsp:sp modelId="{573E94A9-A67A-41ED-8E8F-26B71A227D3D}">
      <dsp:nvSpPr>
        <dsp:cNvPr id="0" name=""/>
        <dsp:cNvSpPr/>
      </dsp:nvSpPr>
      <dsp:spPr>
        <a:xfrm>
          <a:off x="300609" y="836687"/>
          <a:ext cx="626626" cy="626926"/>
        </a:xfrm>
        <a:prstGeom prst="ellipse">
          <a:avLst/>
        </a:prstGeom>
        <a:solidFill>
          <a:srgbClr val="001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420920" y="1649318"/>
          <a:ext cx="10421904" cy="566721"/>
        </a:xfrm>
        <a:prstGeom prst="homePlate">
          <a:avLst/>
        </a:prstGeom>
        <a:solidFill>
          <a:srgbClr val="0034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Capsidea  - 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сервис, предоставляющий визуализацию потоковых данных в режиме реального времени. 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2600" y="1649318"/>
        <a:ext cx="10280224" cy="566721"/>
      </dsp:txXfrm>
    </dsp:sp>
    <dsp:sp modelId="{840BDC85-7F9D-47DF-BEEA-0C941673A036}">
      <dsp:nvSpPr>
        <dsp:cNvPr id="0" name=""/>
        <dsp:cNvSpPr/>
      </dsp:nvSpPr>
      <dsp:spPr>
        <a:xfrm>
          <a:off x="274460" y="1579203"/>
          <a:ext cx="601392" cy="589557"/>
        </a:xfrm>
        <a:prstGeom prst="ellipse">
          <a:avLst/>
        </a:prstGeom>
        <a:solidFill>
          <a:srgbClr val="0034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455113" y="2393554"/>
          <a:ext cx="10353517" cy="622430"/>
        </a:xfrm>
        <a:prstGeom prst="homePlate">
          <a:avLst/>
        </a:prstGeom>
        <a:solidFill>
          <a:srgbClr val="0063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Visage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онлайн-инструмент для построения графиков и диаграмм с возможность добавления собственного фона, текста и цвета. 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610720" y="2393554"/>
        <a:ext cx="10197910" cy="622430"/>
      </dsp:txXfrm>
    </dsp:sp>
    <dsp:sp modelId="{D925B7CC-2374-45E6-BEC5-5F400B8A2BC2}">
      <dsp:nvSpPr>
        <dsp:cNvPr id="0" name=""/>
        <dsp:cNvSpPr/>
      </dsp:nvSpPr>
      <dsp:spPr>
        <a:xfrm>
          <a:off x="278805" y="2390046"/>
          <a:ext cx="556422" cy="556422"/>
        </a:xfrm>
        <a:prstGeom prst="ellipse">
          <a:avLst/>
        </a:prstGeom>
        <a:solidFill>
          <a:srgbClr val="00638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455113" y="3182081"/>
          <a:ext cx="10353517" cy="556422"/>
        </a:xfrm>
        <a:prstGeom prst="homePlate">
          <a:avLst/>
        </a:prstGeom>
        <a:solidFill>
          <a:srgbClr val="0085B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Tagxedo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сервис, превращает слова в облака слов, оказывающие визуальное воздействие на пользователя. 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94218" y="3182081"/>
        <a:ext cx="10214412" cy="556422"/>
      </dsp:txXfrm>
    </dsp:sp>
    <dsp:sp modelId="{BDB09D0A-4865-45EB-B630-A9E6BB523A17}">
      <dsp:nvSpPr>
        <dsp:cNvPr id="0" name=""/>
        <dsp:cNvSpPr/>
      </dsp:nvSpPr>
      <dsp:spPr>
        <a:xfrm>
          <a:off x="294702" y="3154671"/>
          <a:ext cx="556422" cy="556422"/>
        </a:xfrm>
        <a:prstGeom prst="ellipse">
          <a:avLst/>
        </a:prstGeom>
        <a:solidFill>
          <a:srgbClr val="0085B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A426AC-A1F2-4596-AA7D-26B568D3FD23}">
      <dsp:nvSpPr>
        <dsp:cNvPr id="0" name=""/>
        <dsp:cNvSpPr/>
      </dsp:nvSpPr>
      <dsp:spPr>
        <a:xfrm rot="10800000">
          <a:off x="455113" y="3904599"/>
          <a:ext cx="10353517" cy="556422"/>
        </a:xfrm>
        <a:prstGeom prst="homePlate">
          <a:avLst/>
        </a:prstGeom>
        <a:solidFill>
          <a:srgbClr val="009A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</a:t>
          </a: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Cacoo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– онлайн инструмент для рисования, который делает возможным создание разных видов инфографики, включая карты сайта, схемы страниц, UML. 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94218" y="3904599"/>
        <a:ext cx="10214412" cy="556422"/>
      </dsp:txXfrm>
    </dsp:sp>
    <dsp:sp modelId="{715CF446-3CDD-4EB5-938E-EB26C2556A87}">
      <dsp:nvSpPr>
        <dsp:cNvPr id="0" name=""/>
        <dsp:cNvSpPr/>
      </dsp:nvSpPr>
      <dsp:spPr>
        <a:xfrm>
          <a:off x="291002" y="3890188"/>
          <a:ext cx="556422" cy="556422"/>
        </a:xfrm>
        <a:prstGeom prst="ellipse">
          <a:avLst/>
        </a:prstGeom>
        <a:solidFill>
          <a:srgbClr val="009AD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B2CA9-10A5-4085-8321-18CB7F9CE21E}">
      <dsp:nvSpPr>
        <dsp:cNvPr id="0" name=""/>
        <dsp:cNvSpPr/>
      </dsp:nvSpPr>
      <dsp:spPr>
        <a:xfrm rot="10800000">
          <a:off x="676829" y="4657579"/>
          <a:ext cx="10131801" cy="556422"/>
        </a:xfrm>
        <a:prstGeom prst="homePlat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5367" tIns="76200" rIns="14224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Easel.ly</a:t>
          </a:r>
          <a:r>
            <a:rPr lang="ru-RU" sz="2000" b="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— сервис для конструирования красивой инфографики онлайн без знаний основ графических редакторов.</a:t>
          </a:r>
          <a:endParaRPr lang="ru-RU" sz="2000" b="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815934" y="4657579"/>
        <a:ext cx="9992696" cy="556422"/>
      </dsp:txXfrm>
    </dsp:sp>
    <dsp:sp modelId="{2B9EF7A4-9311-4318-B0F1-88C8BC685207}">
      <dsp:nvSpPr>
        <dsp:cNvPr id="0" name=""/>
        <dsp:cNvSpPr/>
      </dsp:nvSpPr>
      <dsp:spPr>
        <a:xfrm>
          <a:off x="254197" y="4588113"/>
          <a:ext cx="636307" cy="617345"/>
        </a:xfrm>
        <a:prstGeom prst="ellips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309707" y="3545"/>
          <a:ext cx="10407664" cy="1033239"/>
        </a:xfrm>
        <a:prstGeom prst="homePlate">
          <a:avLst/>
        </a:prstGeom>
        <a:solidFill>
          <a:srgbClr val="001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готовность студентов использовать индивидуальные креативные способности для оригинального решения исследовательских задач;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8017" y="3545"/>
        <a:ext cx="10149354" cy="1033239"/>
      </dsp:txXfrm>
    </dsp:sp>
    <dsp:sp modelId="{ED2D34B2-C341-4C3D-87E9-A0EF852B4516}">
      <dsp:nvSpPr>
        <dsp:cNvPr id="0" name=""/>
        <dsp:cNvSpPr/>
      </dsp:nvSpPr>
      <dsp:spPr>
        <a:xfrm>
          <a:off x="0" y="0"/>
          <a:ext cx="1004686" cy="1004686"/>
        </a:xfrm>
        <a:prstGeom prst="ellipse">
          <a:avLst/>
        </a:prstGeom>
        <a:solidFill>
          <a:srgbClr val="001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6C6965-E2D4-427A-9178-D0FC5BF9D41F}">
      <dsp:nvSpPr>
        <dsp:cNvPr id="0" name=""/>
        <dsp:cNvSpPr/>
      </dsp:nvSpPr>
      <dsp:spPr>
        <a:xfrm rot="10800000">
          <a:off x="296984" y="1336691"/>
          <a:ext cx="10433109" cy="1032486"/>
        </a:xfrm>
        <a:prstGeom prst="homePlat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управление и стимуляция мыслительной деятельности студентов (или более широко — пользователя электронных ресурсов);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55105" y="1336691"/>
        <a:ext cx="10174988" cy="1032486"/>
      </dsp:txXfrm>
    </dsp:sp>
    <dsp:sp modelId="{1E953A92-05A9-4E3B-B6FE-CCE57C425396}">
      <dsp:nvSpPr>
        <dsp:cNvPr id="0" name=""/>
        <dsp:cNvSpPr/>
      </dsp:nvSpPr>
      <dsp:spPr>
        <a:xfrm>
          <a:off x="0" y="1346020"/>
          <a:ext cx="1004686" cy="1004686"/>
        </a:xfrm>
        <a:prstGeom prst="ellipse">
          <a:avLst/>
        </a:prstGeom>
        <a:solidFill>
          <a:srgbClr val="00344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309707" y="2752859"/>
          <a:ext cx="10407664" cy="837134"/>
        </a:xfrm>
        <a:prstGeom prst="homePlat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усвоение отношений между понятиями или отдельными разделами темы;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18990" y="2752859"/>
        <a:ext cx="10198381" cy="837134"/>
      </dsp:txXfrm>
    </dsp:sp>
    <dsp:sp modelId="{BDB09D0A-4865-45EB-B630-A9E6BB523A17}">
      <dsp:nvSpPr>
        <dsp:cNvPr id="0" name=""/>
        <dsp:cNvSpPr/>
      </dsp:nvSpPr>
      <dsp:spPr>
        <a:xfrm>
          <a:off x="0" y="2564737"/>
          <a:ext cx="1004686" cy="1004686"/>
        </a:xfrm>
        <a:prstGeom prst="ellips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50EDBF-1D64-4E14-830D-552F92EA2267}">
      <dsp:nvSpPr>
        <dsp:cNvPr id="0" name=""/>
        <dsp:cNvSpPr/>
      </dsp:nvSpPr>
      <dsp:spPr>
        <a:xfrm rot="10800000">
          <a:off x="309707" y="3973676"/>
          <a:ext cx="10407664" cy="1004686"/>
        </a:xfrm>
        <a:prstGeom prst="homePlat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3039" tIns="91440" rIns="170688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- формирование практических информационных навыков, навыков эргономизации интеллектуальной деятельности.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560878" y="3973676"/>
        <a:ext cx="10156493" cy="1004686"/>
      </dsp:txXfrm>
    </dsp:sp>
    <dsp:sp modelId="{B5C027AF-7CF7-40DD-B6D6-C0370614339F}">
      <dsp:nvSpPr>
        <dsp:cNvPr id="0" name=""/>
        <dsp:cNvSpPr/>
      </dsp:nvSpPr>
      <dsp:spPr>
        <a:xfrm>
          <a:off x="0" y="3954929"/>
          <a:ext cx="1004686" cy="1004686"/>
        </a:xfrm>
        <a:prstGeom prst="ellipse">
          <a:avLst/>
        </a:prstGeom>
        <a:solidFill>
          <a:srgbClr val="00BBF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36623" y="671"/>
          <a:ext cx="8790497" cy="771324"/>
        </a:xfrm>
        <a:prstGeom prst="homePlat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1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29454" y="671"/>
        <a:ext cx="8597666" cy="771324"/>
      </dsp:txXfrm>
    </dsp:sp>
    <dsp:sp modelId="{ED2D34B2-C341-4C3D-87E9-A0EF852B4516}">
      <dsp:nvSpPr>
        <dsp:cNvPr id="0" name=""/>
        <dsp:cNvSpPr/>
      </dsp:nvSpPr>
      <dsp:spPr>
        <a:xfrm>
          <a:off x="937971" y="0"/>
          <a:ext cx="771324" cy="771324"/>
        </a:xfrm>
        <a:prstGeom prst="ellips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211343" y="964826"/>
          <a:ext cx="8841057" cy="771324"/>
        </a:xfrm>
        <a:prstGeom prst="homePlate">
          <a:avLst/>
        </a:prstGeom>
        <a:solidFill>
          <a:srgbClr val="004D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1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(не более 2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04174" y="964826"/>
        <a:ext cx="8648226" cy="771324"/>
      </dsp:txXfrm>
    </dsp:sp>
    <dsp:sp modelId="{840BDC85-7F9D-47DF-BEEA-0C941673A036}">
      <dsp:nvSpPr>
        <dsp:cNvPr id="0" name=""/>
        <dsp:cNvSpPr/>
      </dsp:nvSpPr>
      <dsp:spPr>
        <a:xfrm>
          <a:off x="909393" y="950533"/>
          <a:ext cx="771324" cy="771324"/>
        </a:xfrm>
        <a:prstGeom prst="ellipse">
          <a:avLst/>
        </a:prstGeom>
        <a:solidFill>
          <a:srgbClr val="004D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206812" y="1928982"/>
          <a:ext cx="8850120" cy="771324"/>
        </a:xfrm>
        <a:prstGeom prst="homePlate">
          <a:avLst/>
        </a:prstGeom>
        <a:solidFill>
          <a:srgbClr val="006F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1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систематизирована с замечаниями (3 и более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99643" y="1928982"/>
        <a:ext cx="8657289" cy="771324"/>
      </dsp:txXfrm>
    </dsp:sp>
    <dsp:sp modelId="{D925B7CC-2374-45E6-BEC5-5F400B8A2BC2}">
      <dsp:nvSpPr>
        <dsp:cNvPr id="0" name=""/>
        <dsp:cNvSpPr/>
      </dsp:nvSpPr>
      <dsp:spPr>
        <a:xfrm>
          <a:off x="880808" y="1901129"/>
          <a:ext cx="771324" cy="771324"/>
        </a:xfrm>
        <a:prstGeom prst="ellipse">
          <a:avLst/>
        </a:prstGeom>
        <a:solidFill>
          <a:srgbClr val="006F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191943" y="2893137"/>
          <a:ext cx="8879857" cy="771324"/>
        </a:xfrm>
        <a:prstGeom prst="homePlat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1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информация не систематизирована.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84774" y="2893137"/>
        <a:ext cx="8687026" cy="771324"/>
      </dsp:txXfrm>
    </dsp:sp>
    <dsp:sp modelId="{BDB09D0A-4865-45EB-B630-A9E6BB523A17}">
      <dsp:nvSpPr>
        <dsp:cNvPr id="0" name=""/>
        <dsp:cNvSpPr/>
      </dsp:nvSpPr>
      <dsp:spPr>
        <a:xfrm>
          <a:off x="863430" y="2893137"/>
          <a:ext cx="771324" cy="771324"/>
        </a:xfrm>
        <a:prstGeom prst="ellips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36623" y="673"/>
          <a:ext cx="8790497" cy="774379"/>
        </a:xfrm>
        <a:prstGeom prst="homePlat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48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плана без замечаний;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30218" y="673"/>
        <a:ext cx="8596902" cy="774379"/>
      </dsp:txXfrm>
    </dsp:sp>
    <dsp:sp modelId="{ED2D34B2-C341-4C3D-87E9-A0EF852B4516}">
      <dsp:nvSpPr>
        <dsp:cNvPr id="0" name=""/>
        <dsp:cNvSpPr/>
      </dsp:nvSpPr>
      <dsp:spPr>
        <a:xfrm>
          <a:off x="934214" y="0"/>
          <a:ext cx="774379" cy="774379"/>
        </a:xfrm>
        <a:prstGeom prst="ellips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211343" y="968647"/>
          <a:ext cx="8841057" cy="774379"/>
        </a:xfrm>
        <a:prstGeom prst="homePlate">
          <a:avLst/>
        </a:prstGeom>
        <a:solidFill>
          <a:srgbClr val="004D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48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плана, имеющего замечания (не более 2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04938" y="968647"/>
        <a:ext cx="8647462" cy="774379"/>
      </dsp:txXfrm>
    </dsp:sp>
    <dsp:sp modelId="{840BDC85-7F9D-47DF-BEEA-0C941673A036}">
      <dsp:nvSpPr>
        <dsp:cNvPr id="0" name=""/>
        <dsp:cNvSpPr/>
      </dsp:nvSpPr>
      <dsp:spPr>
        <a:xfrm>
          <a:off x="905523" y="954298"/>
          <a:ext cx="774379" cy="774379"/>
        </a:xfrm>
        <a:prstGeom prst="ellipse">
          <a:avLst/>
        </a:prstGeom>
        <a:solidFill>
          <a:srgbClr val="004D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206812" y="1936621"/>
          <a:ext cx="8850120" cy="774379"/>
        </a:xfrm>
        <a:prstGeom prst="homePlate">
          <a:avLst/>
        </a:prstGeom>
        <a:solidFill>
          <a:srgbClr val="006F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48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наличие плана, имеющего замечания (3 и более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00407" y="1936621"/>
        <a:ext cx="8656525" cy="774379"/>
      </dsp:txXfrm>
    </dsp:sp>
    <dsp:sp modelId="{D925B7CC-2374-45E6-BEC5-5F400B8A2BC2}">
      <dsp:nvSpPr>
        <dsp:cNvPr id="0" name=""/>
        <dsp:cNvSpPr/>
      </dsp:nvSpPr>
      <dsp:spPr>
        <a:xfrm>
          <a:off x="876825" y="1908658"/>
          <a:ext cx="774379" cy="774379"/>
        </a:xfrm>
        <a:prstGeom prst="ellipse">
          <a:avLst/>
        </a:prstGeom>
        <a:solidFill>
          <a:srgbClr val="006F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191943" y="2904595"/>
          <a:ext cx="8879857" cy="774379"/>
        </a:xfrm>
        <a:prstGeom prst="homePlat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480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отсутствие плана.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85538" y="2904595"/>
        <a:ext cx="8686262" cy="774379"/>
      </dsp:txXfrm>
    </dsp:sp>
    <dsp:sp modelId="{BDB09D0A-4865-45EB-B630-A9E6BB523A17}">
      <dsp:nvSpPr>
        <dsp:cNvPr id="0" name=""/>
        <dsp:cNvSpPr/>
      </dsp:nvSpPr>
      <dsp:spPr>
        <a:xfrm>
          <a:off x="859378" y="2904595"/>
          <a:ext cx="774379" cy="774379"/>
        </a:xfrm>
        <a:prstGeom prst="ellips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36623" y="1804"/>
          <a:ext cx="8790497" cy="818051"/>
        </a:xfrm>
        <a:prstGeom prst="homePlat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738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планирование осуществлено, созданы основной и второстепенный объекты;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41136" y="1804"/>
        <a:ext cx="8585984" cy="818051"/>
      </dsp:txXfrm>
    </dsp:sp>
    <dsp:sp modelId="{ED2D34B2-C341-4C3D-87E9-A0EF852B4516}">
      <dsp:nvSpPr>
        <dsp:cNvPr id="0" name=""/>
        <dsp:cNvSpPr/>
      </dsp:nvSpPr>
      <dsp:spPr>
        <a:xfrm>
          <a:off x="880498" y="0"/>
          <a:ext cx="818051" cy="818051"/>
        </a:xfrm>
        <a:prstGeom prst="ellipse">
          <a:avLst/>
        </a:prstGeom>
        <a:solidFill>
          <a:srgbClr val="002E3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211343" y="1031876"/>
          <a:ext cx="8841057" cy="818051"/>
        </a:xfrm>
        <a:prstGeom prst="homePlate">
          <a:avLst/>
        </a:prstGeom>
        <a:solidFill>
          <a:srgbClr val="004D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738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основной объект;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15856" y="1031876"/>
        <a:ext cx="8636544" cy="818051"/>
      </dsp:txXfrm>
    </dsp:sp>
    <dsp:sp modelId="{840BDC85-7F9D-47DF-BEEA-0C941673A036}">
      <dsp:nvSpPr>
        <dsp:cNvPr id="0" name=""/>
        <dsp:cNvSpPr/>
      </dsp:nvSpPr>
      <dsp:spPr>
        <a:xfrm>
          <a:off x="850189" y="1016717"/>
          <a:ext cx="818051" cy="818051"/>
        </a:xfrm>
        <a:prstGeom prst="ellipse">
          <a:avLst/>
        </a:prstGeom>
        <a:solidFill>
          <a:srgbClr val="004D68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206812" y="2061948"/>
          <a:ext cx="8850120" cy="818051"/>
        </a:xfrm>
        <a:prstGeom prst="homePlate">
          <a:avLst/>
        </a:prstGeom>
        <a:solidFill>
          <a:srgbClr val="006F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738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планирование осуществлено, присутствует второстепенный объект;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11325" y="2061948"/>
        <a:ext cx="8645607" cy="818051"/>
      </dsp:txXfrm>
    </dsp:sp>
    <dsp:sp modelId="{D925B7CC-2374-45E6-BEC5-5F400B8A2BC2}">
      <dsp:nvSpPr>
        <dsp:cNvPr id="0" name=""/>
        <dsp:cNvSpPr/>
      </dsp:nvSpPr>
      <dsp:spPr>
        <a:xfrm>
          <a:off x="819872" y="2032408"/>
          <a:ext cx="818051" cy="818051"/>
        </a:xfrm>
        <a:prstGeom prst="ellipse">
          <a:avLst/>
        </a:prstGeom>
        <a:solidFill>
          <a:srgbClr val="006F9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191943" y="3092020"/>
          <a:ext cx="8879857" cy="818051"/>
        </a:xfrm>
        <a:prstGeom prst="homePlat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738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план работы над графикой отсутствует.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96456" y="3092020"/>
        <a:ext cx="8675344" cy="818051"/>
      </dsp:txXfrm>
    </dsp:sp>
    <dsp:sp modelId="{BDB09D0A-4865-45EB-B630-A9E6BB523A17}">
      <dsp:nvSpPr>
        <dsp:cNvPr id="0" name=""/>
        <dsp:cNvSpPr/>
      </dsp:nvSpPr>
      <dsp:spPr>
        <a:xfrm>
          <a:off x="801442" y="3092020"/>
          <a:ext cx="818051" cy="818051"/>
        </a:xfrm>
        <a:prstGeom prst="ellipse">
          <a:avLst/>
        </a:prstGeom>
        <a:solidFill>
          <a:srgbClr val="009ED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55254-FE70-4DEB-B7AE-B36021A368BF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9D9C97-BC14-4C10-A886-F5F1B68586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514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Зачем инфографика нужна воспитателю?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В работе с детьми. Инфографика делает любую информацию интересной и доступной для детей.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Для представления личного педагогического опыта.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демонстрации соотношения между какими-то параметрами, изменения какого-нибудь параметра во времени. Так, если статистические данные имеют много параметров, обычная таблица быстро запутает человека, а инфографика позволит ему самому контролировать изучаемые параметры: взгляд сам обратится к тем показателям, которые наиболее интересны.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В работе с родителями. Информационные стенды станут намного интереснее, если они будут наполнены инфографикой.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9C97-BC14-4C10-A886-F5F1B685862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83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Этапы создания инфографики: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Формулирование цели создания инфографики и определение аудитории.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Сбор определенного количества данных, материала по теме. Данные могут быть представлены в различных форматах – текстовый контент, графика, видео материалы, страницы таблиц и др.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Аналитика и обработка информации.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Верстка. Весь материал компонуется, приводится в красивый наглядный вид. Выбирается формат - презентация, слайд-каст, одностраничная картинка, видеоролик.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забывайте, что инфографика должна быть простой. Лучше разделить информацию на две понятные картинки, чем сделать одну непонятную. Не забывайте о том, что цвет и композиция в инфографике не менее важны, чем в шедеврах мировой </a:t>
            </a:r>
            <a:r>
              <a:rPr lang="ru-RU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живописи.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Слайдкаст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- 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это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видеозапись выступления, где слышно докладчика, но видно только его слайды.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9C97-BC14-4C10-A886-F5F1B685862B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525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Создать инфографику можно с помощью программ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Mirosoft Publisher или Microsoft Power Point из пакета Microsoft Office. В презентации получим инфографику, соединив в замысле на одном слайде изображения, надписи, и диаграммы и сохранив его в формате jpg. Минус - малое разрешение.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Есть много сервисов для создания инфографики, но в основном они на английском языке, однако много инструкций по работе с данными сервисами. Впрочем, зачем нам онлайн-переводчик...  Очень популярен сервис infogram.com.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9C97-BC14-4C10-A886-F5F1B685862B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682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Медиа-ресурсы для создания инфографики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Hohli Builder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онлайновый сервис для создания красивых диаграмм и графиков.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Сreately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сервис, который предоставляет возможность подставить свои данные в готовый шаблон и получить красивую, профессиональную инфографику.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Infogr.am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простой и удобный инструмент для создания интерактивной инфографики.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Piktochart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несколько бесплатных настраиваемых тем для создания собственной инфографики.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Visual.ly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сервис, предоставляющий ряд бесплатных тем для создания инфографики.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Google Charts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сервис для создания красивых и легко настраиваемых графиков и диаграмм из данных.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9C97-BC14-4C10-A886-F5F1B685862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22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7. Vizualize.me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сервис, превращающий резюме в инфографику.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8. Google Public Data Explorer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поиск по открытым статистическим данным со всего мира. Ищем, забираем, трансформируем в инфографику.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9. Wordle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сервис для создания эффективных словесных визуализаций.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10. Capsidea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сервис, предоставляющий визуализацию потоковых данных в режиме реального времени.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11. Visage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онлайн-инструмент для построения графиков и диаграмм с возможность добавления собственного фона, текста и цвета.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12. Tagxedo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сервис, превращает слова в облака слов, оказывающие визуальное воздействие на пользователя.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13. Cacoo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онлайн инструмент для рисования, который делает возможным создание разных видов инфографики, включая карты сайта, схемы страниц, UML.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14. Easel.ly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сервис для конструирования красивой инфографики онлайн без знаний основ графических редакторов.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D9C97-BC14-4C10-A886-F5F1B685862B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644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715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40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7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0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170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586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089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085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35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41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0A725-5785-46BA-8F5D-6DE33741E6AB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99C18-17F8-44C5-A710-F39EA83CA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94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79530" y="200417"/>
            <a:ext cx="755440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F2A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1F2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2290" y="212445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3047" y="1747274"/>
            <a:ext cx="11417676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  <a:r>
              <a:rPr lang="ru-RU" sz="2400" b="1" i="1" dirty="0" smtClean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студентов. </a:t>
            </a:r>
            <a:endParaRPr lang="ru-RU" sz="2400" b="1" i="1" dirty="0">
              <a:solidFill>
                <a:srgbClr val="002E3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651" y="3155896"/>
            <a:ext cx="898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50" dirty="0">
                <a:solidFill>
                  <a:srgbClr val="002E3E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«Использование инфографики</a:t>
            </a:r>
            <a:endParaRPr lang="ru-RU" sz="2400" b="1" i="1" kern="0" dirty="0">
              <a:solidFill>
                <a:srgbClr val="002E3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0" dirty="0">
                <a:solidFill>
                  <a:srgbClr val="002E3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уроках психолого-педагогического цикла</a:t>
            </a:r>
            <a:r>
              <a:rPr lang="ru-RU" sz="2400" b="1" i="1" kern="0" dirty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b="1" i="1" kern="50" dirty="0">
              <a:solidFill>
                <a:srgbClr val="000D26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8865" y="4337981"/>
            <a:ext cx="6209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2E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2E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7923" y="5414908"/>
            <a:ext cx="8288593" cy="707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2E3E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2E3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5956" y="2804808"/>
            <a:ext cx="3306044" cy="39213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79923" y="6135329"/>
            <a:ext cx="3126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  <a:endParaRPr lang="ru-RU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01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03513" y="596347"/>
            <a:ext cx="4784035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Вариант </a:t>
            </a:r>
            <a:r>
              <a:rPr lang="ru-RU" sz="28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задания: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представить информацию по заданной теме с помощью зрительных форм — знаков, графического дизайна, рисунков, иллюстраций.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449" y="1008767"/>
            <a:ext cx="4789004" cy="4789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5348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4921" y="0"/>
            <a:ext cx="1070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создания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инфографики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1F2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60531445"/>
              </p:ext>
            </p:extLst>
          </p:nvPr>
        </p:nvGraphicFramePr>
        <p:xfrm>
          <a:off x="1289957" y="584777"/>
          <a:ext cx="10902043" cy="5750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145486" y="0"/>
            <a:ext cx="1892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95" y="3012389"/>
            <a:ext cx="4975028" cy="35045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232452" y="371061"/>
            <a:ext cx="10204174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 инфографику можно с помощью программ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Mirosoft Publisher или Microsoft Power Point из пакета Microsoft Office. В презентации получим инфографику, соединив в замысле на одном слайде изображения, надписи, и диаграммы и сохранив его в формате jpg. Минус - малое разрешение.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899" y="3012388"/>
            <a:ext cx="4548427" cy="3504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3596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5753" y="501041"/>
            <a:ext cx="100959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i="1" dirty="0" smtClean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едиа-ресурсы </a:t>
            </a:r>
            <a:r>
              <a:rPr lang="ru-RU" sz="32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инфографики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3446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85144410"/>
              </p:ext>
            </p:extLst>
          </p:nvPr>
        </p:nvGraphicFramePr>
        <p:xfrm>
          <a:off x="928255" y="1215025"/>
          <a:ext cx="11263745" cy="4860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903923" y="162838"/>
            <a:ext cx="4058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№3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8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54949345"/>
              </p:ext>
            </p:extLst>
          </p:nvPr>
        </p:nvGraphicFramePr>
        <p:xfrm>
          <a:off x="928255" y="826718"/>
          <a:ext cx="11263745" cy="5248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903923" y="162838"/>
            <a:ext cx="4058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№3 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40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4921" y="391886"/>
            <a:ext cx="11027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</a:t>
            </a:r>
            <a:r>
              <a:rPr lang="ru-RU" sz="3200" b="1" i="1" dirty="0" smtClean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</a:t>
            </a:r>
            <a:r>
              <a:rPr lang="ru-RU" sz="32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3446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25998887"/>
              </p:ext>
            </p:extLst>
          </p:nvPr>
        </p:nvGraphicFramePr>
        <p:xfrm>
          <a:off x="1164921" y="1127343"/>
          <a:ext cx="11027079" cy="49819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11657" y="116114"/>
            <a:ext cx="2220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33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2436" y="493485"/>
            <a:ext cx="1036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F2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«Инфографика»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1F2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97197415"/>
              </p:ext>
            </p:extLst>
          </p:nvPr>
        </p:nvGraphicFramePr>
        <p:xfrm>
          <a:off x="928255" y="2445380"/>
          <a:ext cx="11263745" cy="3665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697893"/>
            <a:ext cx="8529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34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	</a:t>
            </a:r>
            <a:r>
              <a:rPr lang="ru-RU" sz="28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34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информации: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29371" y="145143"/>
            <a:ext cx="1973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№5а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7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2435" y="638629"/>
            <a:ext cx="104047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F2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«Инфографика»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1F2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82296383"/>
              </p:ext>
            </p:extLst>
          </p:nvPr>
        </p:nvGraphicFramePr>
        <p:xfrm>
          <a:off x="928255" y="2445381"/>
          <a:ext cx="11263745" cy="3679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712409"/>
            <a:ext cx="8529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800" b="1" i="1" dirty="0" smtClean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4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lang="ru-RU" sz="28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8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плана: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344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232572" y="246743"/>
            <a:ext cx="1814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5б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51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82436" y="580571"/>
            <a:ext cx="1036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F2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«Инфографика»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1F2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459875038"/>
              </p:ext>
            </p:extLst>
          </p:nvPr>
        </p:nvGraphicFramePr>
        <p:xfrm>
          <a:off x="928255" y="2445381"/>
          <a:ext cx="11263745" cy="3911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669143"/>
            <a:ext cx="8543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8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4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34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ru-RU" sz="2800" b="1" i="1" dirty="0" smtClean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28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графикой:</a:t>
            </a:r>
            <a:endParaRPr kumimoji="0" lang="ru-RU" sz="2800" b="1" i="1" u="none" strike="noStrike" kern="1200" cap="none" spc="0" normalizeH="0" baseline="0" noProof="0" dirty="0">
              <a:ln>
                <a:noFill/>
              </a:ln>
              <a:solidFill>
                <a:srgbClr val="00344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013371" y="116114"/>
            <a:ext cx="2830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№5в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387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06129" y="280220"/>
            <a:ext cx="8476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1" dirty="0" smtClean="0">
                <a:solidFill>
                  <a:srgbClr val="0034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</a:t>
            </a:r>
            <a:endParaRPr lang="ru-RU" sz="3200" b="1" i="1" dirty="0">
              <a:solidFill>
                <a:srgbClr val="0034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4716" y="968991"/>
            <a:ext cx="11652987" cy="42934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27305" indent="-342900" algn="just">
              <a:lnSpc>
                <a:spcPct val="105000"/>
              </a:lnSpc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Ахатова Р. Ю. Возможности применения инфографики в процессе обучения // </a:t>
            </a:r>
            <a:r>
              <a:rPr lang="ru-RU" sz="2000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Молодой ученый. — 2016. — №11. — С. 133-135. — URL https://moluch.ru/archive/115/30184/ (дата обращения: 03.12.2019</a:t>
            </a:r>
            <a:r>
              <a:rPr lang="ru-RU" sz="2000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342900" marR="27305" indent="-342900" algn="just">
              <a:lnSpc>
                <a:spcPct val="105000"/>
              </a:lnSpc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Гавриленко Т. Обучение через желание // </a:t>
            </a:r>
            <a:r>
              <a:rPr lang="ru-RU" sz="2000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Учитель. — 2005</a:t>
            </a:r>
            <a:r>
              <a:rPr lang="ru-RU" sz="2000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27305" indent="-342900" algn="just">
              <a:lnSpc>
                <a:spcPct val="105000"/>
              </a:lnSpc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Иванов Д. А., Митрофанов К. Г., Соколова О. В. Компетентностный подход в образовании. Проблемы, понятия, инструментарий. </a:t>
            </a:r>
            <a:r>
              <a:rPr lang="ru-RU" sz="2000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Учебно-методическое пособие. — М.: АПК и ПРО, 2003</a:t>
            </a:r>
            <a:r>
              <a:rPr lang="ru-RU" sz="2000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i="1" dirty="0">
              <a:solidFill>
                <a:srgbClr val="0034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305" lvl="0" indent="-342900">
              <a:lnSpc>
                <a:spcPct val="105000"/>
              </a:lnSpc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Инфографика - многофункциональный инструмент </a:t>
            </a:r>
            <a:r>
              <a:rPr lang="ru-RU" sz="2000" b="1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педагога </a:t>
            </a:r>
            <a:r>
              <a:rPr lang="en-US" sz="2000" b="1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pedkabinet.ru›load/</a:t>
            </a:r>
            <a:r>
              <a:rPr lang="en-US" sz="2000" b="1" i="1" dirty="0" err="1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metodicheskie</a:t>
            </a:r>
            <a:r>
              <a:rPr lang="en-US" sz="2000" b="1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r>
              <a:rPr lang="ru-RU" sz="2000" b="1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ikt/</a:t>
            </a:r>
            <a:r>
              <a:rPr lang="en-US" sz="2000" b="1" i="1" dirty="0" err="1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infografika</a:t>
            </a:r>
            <a:r>
              <a:rPr lang="en-US" sz="2000" b="1" i="1" dirty="0" smtClean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</a:t>
            </a:r>
            <a:endParaRPr lang="ru-RU" sz="2000" b="1" i="1" dirty="0" smtClean="0">
              <a:solidFill>
                <a:srgbClr val="0034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27305" lvl="0" indent="-342900" algn="just">
              <a:lnSpc>
                <a:spcPct val="105000"/>
              </a:lnSpc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ru-RU" sz="2000" b="1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Некляев С. Э. Инфографика: принципы визуальной журналистики. современное журналистское образование: технологии и особенности преподавания / С. Э. Некляев // </a:t>
            </a:r>
            <a:r>
              <a:rPr lang="ru-RU" sz="2000" i="1" dirty="0" err="1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вестн</a:t>
            </a:r>
            <a:r>
              <a:rPr lang="ru-RU" sz="2000" i="1" dirty="0">
                <a:solidFill>
                  <a:srgbClr val="0034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Моск. ун-та. сер. 10. Журналистика. 2010. № 4. C. 53–66.</a:t>
            </a:r>
            <a:endParaRPr lang="en-US" sz="2000" i="1" dirty="0">
              <a:solidFill>
                <a:srgbClr val="0034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>
              <a:lnSpc>
                <a:spcPct val="105000"/>
              </a:lnSpc>
              <a:spcAft>
                <a:spcPts val="25"/>
              </a:spcAft>
            </a:pPr>
            <a:endParaRPr lang="ru-RU" sz="20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endParaRPr lang="ru-RU" sz="2000" b="1" i="1" dirty="0">
              <a:solidFill>
                <a:srgbClr val="18171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endParaRPr lang="ru-RU" sz="2000" dirty="0">
              <a:solidFill>
                <a:srgbClr val="18171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079" y="3916907"/>
            <a:ext cx="2388433" cy="283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6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28175" y="1047809"/>
            <a:ext cx="5311036" cy="24191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усвоение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отношений между понятиями или отдельными разделами темы с помощью инфографики.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endParaRPr lang="ru-RU" sz="3200" i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18" y="1367540"/>
            <a:ext cx="4762908" cy="47326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1528175" y="2956143"/>
            <a:ext cx="5311036" cy="3849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3200" b="1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Инфогра́фика</a:t>
            </a:r>
            <a:r>
              <a:rPr lang="ru-RU" sz="2800" b="1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это графический способ подачи информации, данных и знаний, целью которого является быстро и чётко преподносить сложную информацию. Одна из форм графического и коммуникационного </a:t>
            </a:r>
            <a:r>
              <a:rPr lang="ru-RU" sz="2800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дизайна.</a:t>
            </a:r>
            <a:endParaRPr lang="ru-RU" sz="2800" i="1" dirty="0">
              <a:solidFill>
                <a:srgbClr val="18171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0389" y="438411"/>
            <a:ext cx="9432099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Цель 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</a:t>
            </a:r>
          </a:p>
        </p:txBody>
      </p:sp>
    </p:spTree>
    <p:extLst>
      <p:ext uri="{BB962C8B-B14F-4D97-AF65-F5344CB8AC3E}">
        <p14:creationId xmlns:p14="http://schemas.microsoft.com/office/powerpoint/2010/main" val="1215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64921" y="338203"/>
            <a:ext cx="10609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инфографика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нужна воспитателю?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001F2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27513202"/>
              </p:ext>
            </p:extLst>
          </p:nvPr>
        </p:nvGraphicFramePr>
        <p:xfrm>
          <a:off x="1327760" y="1209368"/>
          <a:ext cx="10588938" cy="381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69714" y="0"/>
            <a:ext cx="2322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№1.</a:t>
            </a:r>
            <a:endParaRPr lang="ru-RU" sz="14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99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28592" y="187890"/>
            <a:ext cx="10158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инфографики, применяемые в образовании и обучении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676" y="1390387"/>
            <a:ext cx="5739259" cy="4122053"/>
          </a:xfrm>
          <a:prstGeom prst="roundRect">
            <a:avLst>
              <a:gd name="adj" fmla="val 8594"/>
            </a:avLst>
          </a:prstGeom>
          <a:solidFill>
            <a:srgbClr val="00B050"/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089764" y="1390387"/>
            <a:ext cx="5010411" cy="506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27305" indent="-457200" algn="just">
              <a:lnSpc>
                <a:spcPct val="105000"/>
              </a:lnSpc>
              <a:spcAft>
                <a:spcPts val="25"/>
              </a:spcAft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организации представления количественных (числовых) данных используются графики, диаграммы, гистограммы и номограммы, которые, в свою очередь, подразделяются на подгруппы (точечные, линейные круговые и т. д.).</a:t>
            </a:r>
          </a:p>
        </p:txBody>
      </p:sp>
    </p:spTree>
    <p:extLst>
      <p:ext uri="{BB962C8B-B14F-4D97-AF65-F5344CB8AC3E}">
        <p14:creationId xmlns:p14="http://schemas.microsoft.com/office/powerpoint/2010/main" val="379958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4817" y="217028"/>
            <a:ext cx="530257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Для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 представления совокупности (например, иерархий) объектов и качественных данных используют многочисленные типы схем, карт, изображений и их последовательностей</a:t>
            </a:r>
            <a:r>
              <a:rPr lang="ru-RU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Темы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дисциплины, состав и организация устройства даются организационными </a:t>
            </a: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диаграммами.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Наглядность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стратегии процессов создают диаграммы трендов. </a:t>
            </a:r>
            <a:endParaRPr lang="ru-RU" sz="2800" i="1" dirty="0">
              <a:solidFill>
                <a:srgbClr val="001F2A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005" y="3958225"/>
            <a:ext cx="2947680" cy="27098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300" y="3879945"/>
            <a:ext cx="2154478" cy="2788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627" y="217028"/>
            <a:ext cx="4511001" cy="32119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9109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02707" y="275573"/>
            <a:ext cx="5198301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решения задачи, проблемы, планирования представляется в виде планов-графиков.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стадий технологических процессов облегчают технологические диаграммы.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Тезисные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 включают рисунки, схемы.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</a:t>
            </a:r>
            <a:r>
              <a:rPr lang="ru-RU" sz="28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процессов, понятий, событий визуализируют графы.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188" y="3554332"/>
            <a:ext cx="5162288" cy="3106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218" y="156339"/>
            <a:ext cx="4396137" cy="3181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2979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40076" y="263047"/>
            <a:ext cx="104467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Движение мысли в процессе формирования материала, знакомства с проблемой способны напрямую отражать майнд-карты, которые являются прекрасной визуализацией сложных технических объектов или явлений. </a:t>
            </a:r>
            <a:endParaRPr lang="ru-RU" sz="28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5692" y="2078929"/>
            <a:ext cx="3299023" cy="446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853" y="2078929"/>
            <a:ext cx="3160598" cy="45620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319" y="2668865"/>
            <a:ext cx="3810000" cy="2876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920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218931"/>
            <a:ext cx="5164034" cy="36581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69943" y="116114"/>
            <a:ext cx="3933371" cy="464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r">
              <a:lnSpc>
                <a:spcPct val="105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Примеры </a:t>
            </a:r>
            <a:r>
              <a:rPr lang="ru-RU" sz="24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инфографики</a:t>
            </a:r>
            <a:endParaRPr lang="ru-RU" sz="2400" b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4049256"/>
            <a:ext cx="5164034" cy="26273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581224"/>
            <a:ext cx="5297714" cy="3760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115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7527" cy="6858000"/>
          </a:xfrm>
          <a:prstGeom prst="rect">
            <a:avLst/>
          </a:prstGeom>
          <a:solidFill>
            <a:srgbClr val="002E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069943" y="116114"/>
            <a:ext cx="3933371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r">
              <a:lnSpc>
                <a:spcPct val="105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Примеры </a:t>
            </a:r>
            <a:r>
              <a:rPr lang="ru-RU" sz="24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инфографики</a:t>
            </a:r>
            <a:endParaRPr lang="ru-RU" sz="2400" b="1" dirty="0">
              <a:solidFill>
                <a:srgbClr val="001F2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400" y="116114"/>
            <a:ext cx="5062216" cy="34342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114" y="2975551"/>
            <a:ext cx="5283201" cy="3738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718" y="3773786"/>
            <a:ext cx="4929580" cy="275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1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1587</Words>
  <Application>Microsoft Office PowerPoint</Application>
  <PresentationFormat>Широкоэкранный</PresentationFormat>
  <Paragraphs>131</Paragraphs>
  <Slides>19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работы студентов.</dc:title>
  <dc:subject>Использование инфографики на уроках психолого-педагогического цикла.</dc:subject>
  <dc:creator>преподаватель высшей квалификационной категории Гольская Оксана Геннадьевна.</dc:creator>
  <cp:keywords> Инфогра́фика; информационная графика; инфографичные объекты; майнд-карты.</cp:keywords>
  <cp:lastModifiedBy>Admin</cp:lastModifiedBy>
  <cp:revision>67</cp:revision>
  <dcterms:created xsi:type="dcterms:W3CDTF">2019-12-01T06:36:54Z</dcterms:created>
  <dcterms:modified xsi:type="dcterms:W3CDTF">2019-12-04T10:48:06Z</dcterms:modified>
</cp:coreProperties>
</file>