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51"/>
  </p:notesMasterIdLst>
  <p:sldIdLst>
    <p:sldId id="309" r:id="rId2"/>
    <p:sldId id="256" r:id="rId3"/>
    <p:sldId id="257" r:id="rId4"/>
    <p:sldId id="259" r:id="rId5"/>
    <p:sldId id="260" r:id="rId6"/>
    <p:sldId id="261" r:id="rId7"/>
    <p:sldId id="262" r:id="rId8"/>
    <p:sldId id="268" r:id="rId9"/>
    <p:sldId id="263" r:id="rId10"/>
    <p:sldId id="258" r:id="rId11"/>
    <p:sldId id="264" r:id="rId12"/>
    <p:sldId id="265" r:id="rId13"/>
    <p:sldId id="266" r:id="rId14"/>
    <p:sldId id="271" r:id="rId15"/>
    <p:sldId id="269" r:id="rId16"/>
    <p:sldId id="270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306" r:id="rId44"/>
    <p:sldId id="307" r:id="rId45"/>
    <p:sldId id="308" r:id="rId46"/>
    <p:sldId id="299" r:id="rId47"/>
    <p:sldId id="300" r:id="rId48"/>
    <p:sldId id="301" r:id="rId49"/>
    <p:sldId id="302" r:id="rId5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76" autoAdjust="0"/>
    <p:restoredTop sz="94660"/>
  </p:normalViewPr>
  <p:slideViewPr>
    <p:cSldViewPr>
      <p:cViewPr varScale="1">
        <p:scale>
          <a:sx n="115" d="100"/>
          <a:sy n="115" d="100"/>
        </p:scale>
        <p:origin x="780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1CB595-579A-4E9B-A4BF-7018D683C546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C9C3B1-7F26-41F7-AA9A-E457729D69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80047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9C3B1-7F26-41F7-AA9A-E457729D6959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72593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C4558118-6069-404D-A69A-ACCB51A171B1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AAD578F-5344-4F8B-86F1-0E5B16501B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pull/>
        <p:sndAc>
          <p:stSnd>
            <p:snd r:embed="rId1" name="applause.wav"/>
          </p:stSnd>
        </p:sndAc>
      </p:transition>
    </mc:Choice>
    <mc:Fallback xmlns="">
      <p:transition spd="slow" advTm="3000">
        <p:pull/>
        <p:sndAc>
          <p:stSnd>
            <p:snd r:embed="rId3" name="applause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58118-6069-404D-A69A-ACCB51A171B1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D578F-5344-4F8B-86F1-0E5B16501B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pull/>
        <p:sndAc>
          <p:stSnd>
            <p:snd r:embed="rId1" name="applause.wav"/>
          </p:stSnd>
        </p:sndAc>
      </p:transition>
    </mc:Choice>
    <mc:Fallback xmlns="">
      <p:transition spd="slow" advTm="3000">
        <p:pull/>
        <p:sndAc>
          <p:stSnd>
            <p:snd r:embed="rId3" name="applause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58118-6069-404D-A69A-ACCB51A171B1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D578F-5344-4F8B-86F1-0E5B16501B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pull/>
        <p:sndAc>
          <p:stSnd>
            <p:snd r:embed="rId1" name="applause.wav"/>
          </p:stSnd>
        </p:sndAc>
      </p:transition>
    </mc:Choice>
    <mc:Fallback xmlns="">
      <p:transition spd="slow" advTm="3000">
        <p:pull/>
        <p:sndAc>
          <p:stSnd>
            <p:snd r:embed="rId3" name="applause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4558118-6069-404D-A69A-ACCB51A171B1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AAD578F-5344-4F8B-86F1-0E5B16501B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pull/>
        <p:sndAc>
          <p:stSnd>
            <p:snd r:embed="rId1" name="applause.wav"/>
          </p:stSnd>
        </p:sndAc>
      </p:transition>
    </mc:Choice>
    <mc:Fallback xmlns="">
      <p:transition spd="slow" advTm="3000">
        <p:pull/>
        <p:sndAc>
          <p:stSnd>
            <p:snd r:embed="rId3" name="applause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C4558118-6069-404D-A69A-ACCB51A171B1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AAD578F-5344-4F8B-86F1-0E5B16501B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pull/>
        <p:sndAc>
          <p:stSnd>
            <p:snd r:embed="rId1" name="applause.wav"/>
          </p:stSnd>
        </p:sndAc>
      </p:transition>
    </mc:Choice>
    <mc:Fallback xmlns="">
      <p:transition spd="slow" advTm="3000">
        <p:pull/>
        <p:sndAc>
          <p:stSnd>
            <p:snd r:embed="rId3" name="applause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58118-6069-404D-A69A-ACCB51A171B1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D578F-5344-4F8B-86F1-0E5B16501B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pull/>
        <p:sndAc>
          <p:stSnd>
            <p:snd r:embed="rId1" name="applause.wav"/>
          </p:stSnd>
        </p:sndAc>
      </p:transition>
    </mc:Choice>
    <mc:Fallback xmlns="">
      <p:transition spd="slow" advTm="3000">
        <p:pull/>
        <p:sndAc>
          <p:stSnd>
            <p:snd r:embed="rId3" name="applause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58118-6069-404D-A69A-ACCB51A171B1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D578F-5344-4F8B-86F1-0E5B16501B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pull/>
        <p:sndAc>
          <p:stSnd>
            <p:snd r:embed="rId1" name="applause.wav"/>
          </p:stSnd>
        </p:sndAc>
      </p:transition>
    </mc:Choice>
    <mc:Fallback xmlns="">
      <p:transition spd="slow" advTm="3000">
        <p:pull/>
        <p:sndAc>
          <p:stSnd>
            <p:snd r:embed="rId3" name="applause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4558118-6069-404D-A69A-ACCB51A171B1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AAD578F-5344-4F8B-86F1-0E5B16501B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pull/>
        <p:sndAc>
          <p:stSnd>
            <p:snd r:embed="rId1" name="applause.wav"/>
          </p:stSnd>
        </p:sndAc>
      </p:transition>
    </mc:Choice>
    <mc:Fallback xmlns="">
      <p:transition spd="slow" advTm="3000">
        <p:pull/>
        <p:sndAc>
          <p:stSnd>
            <p:snd r:embed="rId3" name="applause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58118-6069-404D-A69A-ACCB51A171B1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D578F-5344-4F8B-86F1-0E5B16501B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pull/>
        <p:sndAc>
          <p:stSnd>
            <p:snd r:embed="rId1" name="applause.wav"/>
          </p:stSnd>
        </p:sndAc>
      </p:transition>
    </mc:Choice>
    <mc:Fallback xmlns="">
      <p:transition spd="slow" advTm="3000">
        <p:pull/>
        <p:sndAc>
          <p:stSnd>
            <p:snd r:embed="rId3" name="applause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4558118-6069-404D-A69A-ACCB51A171B1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AAD578F-5344-4F8B-86F1-0E5B16501B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pull/>
        <p:sndAc>
          <p:stSnd>
            <p:snd r:embed="rId1" name="applause.wav"/>
          </p:stSnd>
        </p:sndAc>
      </p:transition>
    </mc:Choice>
    <mc:Fallback xmlns="">
      <p:transition spd="slow" advTm="3000">
        <p:pull/>
        <p:sndAc>
          <p:stSnd>
            <p:snd r:embed="rId3" name="applause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4558118-6069-404D-A69A-ACCB51A171B1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AAD578F-5344-4F8B-86F1-0E5B16501B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pull/>
        <p:sndAc>
          <p:stSnd>
            <p:snd r:embed="rId1" name="applause.wav"/>
          </p:stSnd>
        </p:sndAc>
      </p:transition>
    </mc:Choice>
    <mc:Fallback xmlns="">
      <p:transition spd="slow" advTm="3000">
        <p:pull/>
        <p:sndAc>
          <p:stSnd>
            <p:snd r:embed="rId3" name="applause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4558118-6069-404D-A69A-ACCB51A171B1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AAD578F-5344-4F8B-86F1-0E5B16501B5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Tm="3000">
        <p:pull/>
        <p:sndAc>
          <p:stSnd>
            <p:snd r:embed="rId13" name="applause.wav"/>
          </p:stSnd>
        </p:sndAc>
      </p:transition>
    </mc:Choice>
    <mc:Fallback xmlns="">
      <p:transition spd="slow" advTm="3000">
        <p:pull/>
        <p:sndAc>
          <p:stSnd>
            <p:snd r:embed="rId14" name="applause.wav"/>
          </p:stSnd>
        </p:sndAc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.wav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.wav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.wav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1.wav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.wav"/><Relationship Id="rId4" Type="http://schemas.openxmlformats.org/officeDocument/2006/relationships/image" Target="../media/image2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.wav"/><Relationship Id="rId4" Type="http://schemas.openxmlformats.org/officeDocument/2006/relationships/image" Target="../media/image3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1.wav"/><Relationship Id="rId5" Type="http://schemas.openxmlformats.org/officeDocument/2006/relationships/image" Target="../media/image33.jpeg"/><Relationship Id="rId4" Type="http://schemas.openxmlformats.org/officeDocument/2006/relationships/image" Target="../media/image3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1.wav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3" Type="http://schemas.openxmlformats.org/officeDocument/2006/relationships/image" Target="../media/image40.jpeg"/><Relationship Id="rId7" Type="http://schemas.openxmlformats.org/officeDocument/2006/relationships/image" Target="../media/image4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5" Type="http://schemas.openxmlformats.org/officeDocument/2006/relationships/image" Target="../media/image42.gif"/><Relationship Id="rId4" Type="http://schemas.openxmlformats.org/officeDocument/2006/relationships/image" Target="../media/image41.jpeg"/><Relationship Id="rId9" Type="http://schemas.openxmlformats.org/officeDocument/2006/relationships/audio" Target="../media/audio1.wav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.wav"/><Relationship Id="rId4" Type="http://schemas.openxmlformats.org/officeDocument/2006/relationships/image" Target="../media/image49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.wav"/><Relationship Id="rId4" Type="http://schemas.openxmlformats.org/officeDocument/2006/relationships/image" Target="../media/image54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.wav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7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1.wav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.wav"/><Relationship Id="rId4" Type="http://schemas.openxmlformats.org/officeDocument/2006/relationships/image" Target="../media/image67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1.wav"/><Relationship Id="rId5" Type="http://schemas.openxmlformats.org/officeDocument/2006/relationships/image" Target="../media/image71.jpeg"/><Relationship Id="rId4" Type="http://schemas.openxmlformats.org/officeDocument/2006/relationships/image" Target="../media/image70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.wav"/><Relationship Id="rId4" Type="http://schemas.openxmlformats.org/officeDocument/2006/relationships/image" Target="../media/image74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476672"/>
            <a:ext cx="8712968" cy="576064"/>
          </a:xfrm>
        </p:spPr>
        <p:txBody>
          <a:bodyPr>
            <a:normAutofit fontScale="90000"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chemeClr val="accent3"/>
                </a:solidFill>
                <a:latin typeface="Times New Roman"/>
                <a:ea typeface="Calibri"/>
                <a:cs typeface="Times New Roman"/>
              </a:rPr>
              <a:t>Санкт-Петербургское государственное бюджетное профессиональное</a:t>
            </a:r>
            <a:r>
              <a:rPr lang="ru-RU" sz="1600" dirty="0">
                <a:solidFill>
                  <a:schemeClr val="accent3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1600" dirty="0">
                <a:solidFill>
                  <a:schemeClr val="accent3"/>
                </a:solidFill>
                <a:latin typeface="Calibri"/>
                <a:ea typeface="Calibri"/>
                <a:cs typeface="Times New Roman"/>
              </a:rPr>
            </a:br>
            <a:r>
              <a:rPr lang="ru-RU" sz="1600" dirty="0">
                <a:solidFill>
                  <a:schemeClr val="accent3"/>
                </a:solidFill>
                <a:latin typeface="Times New Roman"/>
                <a:ea typeface="Calibri"/>
                <a:cs typeface="Times New Roman"/>
              </a:rPr>
              <a:t>образовательное учреждение </a:t>
            </a:r>
            <a:r>
              <a:rPr lang="ru-RU" sz="1600" dirty="0" smtClean="0">
                <a:solidFill>
                  <a:schemeClr val="accent3"/>
                </a:solidFill>
                <a:latin typeface="Times New Roman"/>
                <a:ea typeface="Calibri"/>
                <a:cs typeface="Times New Roman"/>
              </a:rPr>
              <a:t>«Техникум </a:t>
            </a:r>
            <a:r>
              <a:rPr lang="ru-RU" sz="1600" dirty="0">
                <a:solidFill>
                  <a:schemeClr val="accent3"/>
                </a:solidFill>
                <a:latin typeface="Times New Roman"/>
                <a:ea typeface="Calibri"/>
                <a:cs typeface="Times New Roman"/>
              </a:rPr>
              <a:t>«Приморский</a:t>
            </a:r>
            <a:r>
              <a:rPr lang="ru-RU" sz="1600" dirty="0" smtClean="0">
                <a:solidFill>
                  <a:schemeClr val="accent3"/>
                </a:solidFill>
                <a:latin typeface="Times New Roman"/>
                <a:ea typeface="Calibri"/>
                <a:cs typeface="Times New Roman"/>
              </a:rPr>
              <a:t>»</a:t>
            </a:r>
            <a:endParaRPr lang="ru-RU" sz="1600" dirty="0">
              <a:solidFill>
                <a:schemeClr val="accent3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2060848"/>
            <a:ext cx="6984776" cy="4392488"/>
          </a:xfrm>
        </p:spPr>
        <p:txBody>
          <a:bodyPr>
            <a:normAutofit/>
          </a:bodyPr>
          <a:lstStyle/>
          <a:p>
            <a:pPr algn="ctr"/>
            <a:r>
              <a:rPr lang="ru-RU" sz="1400" dirty="0" smtClean="0">
                <a:solidFill>
                  <a:srgbClr val="FF0000"/>
                </a:solidFill>
              </a:rPr>
              <a:t>УП01, ПМ 01 профессия  «Электромеханик по торговому и холодильному оборудованию»</a:t>
            </a:r>
          </a:p>
          <a:p>
            <a:pPr algn="ctr"/>
            <a:endParaRPr lang="ru-RU" sz="1400" dirty="0" smtClean="0">
              <a:solidFill>
                <a:srgbClr val="FF0000"/>
              </a:solidFill>
            </a:endParaRPr>
          </a:p>
          <a:p>
            <a:pPr algn="ctr"/>
            <a:endParaRPr lang="ru-RU" sz="1400" dirty="0">
              <a:solidFill>
                <a:srgbClr val="FF0000"/>
              </a:solidFill>
            </a:endParaRPr>
          </a:p>
          <a:p>
            <a:pPr algn="ctr"/>
            <a:r>
              <a:rPr lang="ru-RU" sz="1400" dirty="0" smtClean="0">
                <a:solidFill>
                  <a:srgbClr val="FF0000"/>
                </a:solidFill>
              </a:rPr>
              <a:t>Группа №12, период обучения  2019-2022гг</a:t>
            </a:r>
          </a:p>
          <a:p>
            <a:pPr algn="ctr"/>
            <a:r>
              <a:rPr lang="ru-RU" sz="1400" dirty="0" smtClean="0">
                <a:solidFill>
                  <a:srgbClr val="FF0000"/>
                </a:solidFill>
              </a:rPr>
              <a:t>Мастер производственного обучения Королев А. А.</a:t>
            </a:r>
          </a:p>
          <a:p>
            <a:pPr algn="ctr"/>
            <a:endParaRPr lang="ru-RU" sz="1400" dirty="0" smtClean="0">
              <a:solidFill>
                <a:srgbClr val="FF0000"/>
              </a:solidFill>
            </a:endParaRPr>
          </a:p>
          <a:p>
            <a:pPr algn="ctr"/>
            <a:endParaRPr lang="ru-RU" sz="1400" dirty="0">
              <a:solidFill>
                <a:srgbClr val="FF0000"/>
              </a:solidFill>
            </a:endParaRPr>
          </a:p>
          <a:p>
            <a:pPr algn="ctr"/>
            <a:endParaRPr lang="ru-RU" sz="1400" dirty="0" smtClean="0">
              <a:solidFill>
                <a:srgbClr val="FF0000"/>
              </a:solidFill>
            </a:endParaRPr>
          </a:p>
          <a:p>
            <a:pPr algn="ctr"/>
            <a:endParaRPr lang="ru-RU" sz="1400" dirty="0" smtClean="0">
              <a:solidFill>
                <a:srgbClr val="FF0000"/>
              </a:solidFill>
            </a:endParaRPr>
          </a:p>
          <a:p>
            <a:pPr algn="ctr"/>
            <a:endParaRPr lang="ru-RU" sz="1400" dirty="0">
              <a:solidFill>
                <a:srgbClr val="FF0000"/>
              </a:solidFill>
            </a:endParaRPr>
          </a:p>
          <a:p>
            <a:pPr algn="ctr"/>
            <a:endParaRPr lang="ru-RU" sz="1400" dirty="0" smtClean="0">
              <a:solidFill>
                <a:srgbClr val="FF0000"/>
              </a:solidFill>
            </a:endParaRPr>
          </a:p>
          <a:p>
            <a:pPr algn="ctr"/>
            <a:endParaRPr lang="ru-RU" sz="1400" dirty="0">
              <a:solidFill>
                <a:srgbClr val="FF0000"/>
              </a:solidFill>
            </a:endParaRPr>
          </a:p>
          <a:p>
            <a:pPr algn="ctr"/>
            <a:endParaRPr lang="ru-RU" sz="1400" dirty="0">
              <a:solidFill>
                <a:srgbClr val="FF0000"/>
              </a:solidFill>
            </a:endParaRPr>
          </a:p>
          <a:p>
            <a:pPr algn="ctr"/>
            <a:r>
              <a:rPr lang="ru-RU" sz="1400" dirty="0" smtClean="0">
                <a:solidFill>
                  <a:srgbClr val="FF0000"/>
                </a:solidFill>
              </a:rPr>
              <a:t>Санкт - Петербург 2019г</a:t>
            </a:r>
            <a:endParaRPr lang="ru-RU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876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pull/>
        <p:sndAc>
          <p:stSnd>
            <p:snd r:embed="rId2" name="applause.wav"/>
          </p:stSnd>
        </p:sndAc>
      </p:transition>
    </mc:Choice>
    <mc:Fallback xmlns="">
      <p:transition spd="slow" advTm="3000">
        <p:pull/>
        <p:sndAc>
          <p:stSnd>
            <p:snd r:embed="rId3" name="applaus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+mn-lt"/>
              </a:rPr>
              <a:t>Требования к организации рабочего места слесаря</a:t>
            </a:r>
            <a:endParaRPr lang="ru-RU" dirty="0">
              <a:solidFill>
                <a:srgbClr val="C00000"/>
              </a:solidFill>
              <a:latin typeface="+mn-lt"/>
            </a:endParaRPr>
          </a:p>
        </p:txBody>
      </p:sp>
      <p:pic>
        <p:nvPicPr>
          <p:cNvPr id="50178" name="Picture 2" descr="копия сканирование017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5434" y="1700808"/>
            <a:ext cx="4038534" cy="432048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6" name="Прямоугольник 5"/>
          <p:cNvSpPr/>
          <p:nvPr/>
        </p:nvSpPr>
        <p:spPr>
          <a:xfrm>
            <a:off x="4499992" y="980728"/>
            <a:ext cx="4032448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buFont typeface="+mj-lt"/>
              <a:buAutoNum type="arabicPeriod"/>
            </a:pPr>
            <a:r>
              <a:rPr lang="ru-RU" sz="2000" dirty="0" smtClean="0"/>
              <a:t>Винт подъема и опускания регулируемых тисков.</a:t>
            </a:r>
          </a:p>
          <a:p>
            <a:pPr marL="342900" indent="-342900" algn="ctr">
              <a:buFont typeface="+mj-lt"/>
              <a:buAutoNum type="arabicPeriod"/>
            </a:pPr>
            <a:r>
              <a:rPr lang="ru-RU" sz="2000" dirty="0" smtClean="0"/>
              <a:t>Каркас.</a:t>
            </a:r>
          </a:p>
          <a:p>
            <a:pPr marL="342900" indent="-342900" algn="ctr">
              <a:buFont typeface="+mj-lt"/>
              <a:buAutoNum type="arabicPeriod"/>
            </a:pPr>
            <a:r>
              <a:rPr lang="ru-RU" sz="2000" dirty="0" smtClean="0"/>
              <a:t>Труба.</a:t>
            </a:r>
          </a:p>
          <a:p>
            <a:pPr marL="342900" indent="-342900" algn="ctr">
              <a:buFont typeface="+mj-lt"/>
              <a:buAutoNum type="arabicPeriod"/>
            </a:pPr>
            <a:r>
              <a:rPr lang="ru-RU" sz="2000" dirty="0" smtClean="0"/>
              <a:t>Инструментальная полка.</a:t>
            </a:r>
          </a:p>
          <a:p>
            <a:pPr marL="342900" indent="-342900" algn="ctr">
              <a:buFont typeface="+mj-lt"/>
              <a:buAutoNum type="arabicPeriod"/>
            </a:pPr>
            <a:r>
              <a:rPr lang="ru-RU" sz="2000" dirty="0" smtClean="0"/>
              <a:t>Защитный экран.</a:t>
            </a:r>
            <a:br>
              <a:rPr lang="ru-RU" sz="2000" dirty="0" smtClean="0"/>
            </a:br>
            <a:endParaRPr lang="ru-RU" sz="2000" dirty="0" smtClean="0"/>
          </a:p>
          <a:p>
            <a:pPr marL="342900" indent="-342900" algn="ctr">
              <a:buFont typeface="+mj-lt"/>
              <a:buAutoNum type="arabicPeriod"/>
            </a:pPr>
            <a:r>
              <a:rPr lang="ru-RU" sz="2000" dirty="0" smtClean="0"/>
              <a:t>Планшет для инструмента.</a:t>
            </a:r>
            <a:br>
              <a:rPr lang="ru-RU" sz="2000" dirty="0" smtClean="0"/>
            </a:br>
            <a:endParaRPr lang="ru-RU" sz="2000" dirty="0" smtClean="0"/>
          </a:p>
          <a:p>
            <a:pPr marL="342900" indent="-342900" algn="ctr">
              <a:buFont typeface="+mj-lt"/>
              <a:buAutoNum type="arabicPeriod"/>
            </a:pPr>
            <a:r>
              <a:rPr lang="ru-RU" sz="2000" dirty="0" smtClean="0"/>
              <a:t>Бортик из стального уголка.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8.Рукоятка привода вертикального перемещения тисков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pull/>
        <p:sndAc>
          <p:stSnd>
            <p:snd r:embed="rId2" name="applause.wav"/>
          </p:stSnd>
        </p:sndAc>
      </p:transition>
    </mc:Choice>
    <mc:Fallback xmlns="">
      <p:transition spd="slow" advTm="3000">
        <p:pull/>
        <p:sndAc>
          <p:stSnd>
            <p:snd r:embed="rId4" name="applaus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48680"/>
            <a:ext cx="8229600" cy="115212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Разметка и ее назначение.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1506" name="Picture 2" descr="http://www.likeinvest.org.op-lags.ru/lag/s0104-71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866602"/>
            <a:ext cx="6840760" cy="55286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pull/>
        <p:sndAc>
          <p:stSnd>
            <p:snd r:embed="rId2" name="applause.wav"/>
          </p:stSnd>
        </p:sndAc>
      </p:transition>
    </mc:Choice>
    <mc:Fallback xmlns="">
      <p:transition spd="slow" advTm="3000">
        <p:pull/>
        <p:sndAc>
          <p:stSnd>
            <p:snd r:embed="rId4" name="applaus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620688"/>
            <a:ext cx="8229600" cy="568867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400" b="1" i="1" dirty="0" smtClean="0">
                <a:solidFill>
                  <a:srgbClr val="C00000"/>
                </a:solidFill>
              </a:rPr>
              <a:t>Разметкой</a:t>
            </a:r>
            <a:r>
              <a:rPr lang="ru-RU" sz="2400" i="1" dirty="0" smtClean="0"/>
              <a:t> </a:t>
            </a:r>
            <a:r>
              <a:rPr lang="ru-RU" sz="2400" dirty="0" smtClean="0"/>
              <a:t>называется операция нанесения линий и точек на заготовку, предназначенную для обработки. </a:t>
            </a:r>
          </a:p>
          <a:p>
            <a:pPr algn="just">
              <a:buNone/>
            </a:pPr>
            <a:endParaRPr lang="ru-RU" sz="2400" dirty="0" smtClean="0"/>
          </a:p>
          <a:p>
            <a:pPr algn="just">
              <a:buNone/>
            </a:pP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Существуют два вида разметки:</a:t>
            </a:r>
          </a:p>
          <a:p>
            <a:pPr algn="just">
              <a:buBlip>
                <a:blip r:embed="rId3"/>
              </a:buBlip>
            </a:pPr>
            <a:r>
              <a:rPr lang="ru-RU" sz="2400" dirty="0" smtClean="0"/>
              <a:t> плоская </a:t>
            </a:r>
          </a:p>
          <a:p>
            <a:pPr algn="just">
              <a:buBlip>
                <a:blip r:embed="rId3"/>
              </a:buBlip>
            </a:pPr>
            <a:r>
              <a:rPr lang="ru-RU" sz="2400" dirty="0" smtClean="0"/>
              <a:t>пространственная.</a:t>
            </a:r>
            <a:endParaRPr lang="ru-RU" sz="2400" dirty="0"/>
          </a:p>
        </p:txBody>
      </p:sp>
      <p:pic>
        <p:nvPicPr>
          <p:cNvPr id="22530" name="Picture 2" descr="http://vzhik.info/uploads/posts/2012-04/1333446790_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5976" y="2204864"/>
            <a:ext cx="4351539" cy="39071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pull/>
        <p:sndAc>
          <p:stSnd>
            <p:snd r:embed="rId2" name="applause.wav"/>
          </p:stSnd>
        </p:sndAc>
      </p:transition>
    </mc:Choice>
    <mc:Fallback xmlns="">
      <p:transition spd="slow" advTm="3000">
        <p:pull/>
        <p:sndAc>
          <p:stSnd>
            <p:snd r:embed="rId5" name="applaus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fs00.infourok.ru/images/doc/171/196647/img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pull/>
        <p:sndAc>
          <p:stSnd>
            <p:snd r:embed="rId2" name="applause.wav"/>
          </p:stSnd>
        </p:sndAc>
      </p:transition>
    </mc:Choice>
    <mc:Fallback xmlns="">
      <p:transition spd="slow" advTm="3000">
        <p:pull/>
        <p:sndAc>
          <p:stSnd>
            <p:snd r:embed="rId4" name="applaus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hlink"/>
                </a:solidFill>
                <a:latin typeface="+mn-lt"/>
              </a:rPr>
              <a:t>Приемы плоскостной разметки</a:t>
            </a:r>
            <a:endParaRPr lang="ru-RU" dirty="0">
              <a:latin typeface="+mn-lt"/>
            </a:endParaRPr>
          </a:p>
        </p:txBody>
      </p:sp>
      <p:pic>
        <p:nvPicPr>
          <p:cNvPr id="4" name="Рисунок 78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screen">
            <a:lum bright="6000" contrast="2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200" y="2132856"/>
            <a:ext cx="4834880" cy="3888432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79"/>
          <p:cNvPicPr>
            <a:picLocks noChangeAspect="1" noChangeArrowheads="1"/>
          </p:cNvPicPr>
          <p:nvPr/>
        </p:nvPicPr>
        <p:blipFill>
          <a:blip r:embed="rId4" cstate="screen">
            <a:lum bright="18000" contrast="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868144" y="2132856"/>
            <a:ext cx="2736304" cy="3888432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pull/>
        <p:sndAc>
          <p:stSnd>
            <p:snd r:embed="rId2" name="applause.wav"/>
          </p:stSnd>
        </p:sndAc>
      </p:transition>
    </mc:Choice>
    <mc:Fallback xmlns="">
      <p:transition spd="slow" advTm="3000">
        <p:pull/>
        <p:sndAc>
          <p:stSnd>
            <p:snd r:embed="rId5" name="applaus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Пример последовательной разметки плоской детали"/>
          <p:cNvPicPr>
            <a:picLocks noChangeAspect="1" noChangeArrowheads="1"/>
          </p:cNvPicPr>
          <p:nvPr/>
        </p:nvPicPr>
        <p:blipFill>
          <a:blip r:embed="rId3" cstate="print">
            <a:lum bright="-20000" contrast="10000"/>
          </a:blip>
          <a:srcRect/>
          <a:stretch>
            <a:fillRect/>
          </a:stretch>
        </p:blipFill>
        <p:spPr bwMode="auto">
          <a:xfrm>
            <a:off x="0" y="0"/>
            <a:ext cx="6156176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 flipH="1">
            <a:off x="6156176" y="476672"/>
            <a:ext cx="298782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а- чертежи деталей;</a:t>
            </a:r>
          </a:p>
          <a:p>
            <a:r>
              <a:rPr lang="ru-RU" sz="2000" dirty="0" smtClean="0"/>
              <a:t>б- заготовка;</a:t>
            </a:r>
          </a:p>
          <a:p>
            <a:r>
              <a:rPr lang="ru-RU" sz="2000" dirty="0" smtClean="0"/>
              <a:t>в- нанесение горизонтальных контурных линий и горизонтальных осей отверстий;</a:t>
            </a:r>
          </a:p>
          <a:p>
            <a:r>
              <a:rPr lang="ru-RU" sz="2000" dirty="0" smtClean="0"/>
              <a:t>г- нанесение вертикальных линий и вертикальных осей отверстий;</a:t>
            </a:r>
          </a:p>
          <a:p>
            <a:r>
              <a:rPr lang="ru-RU" sz="2000" dirty="0" err="1" smtClean="0"/>
              <a:t>д</a:t>
            </a:r>
            <a:r>
              <a:rPr lang="ru-RU" sz="2000" dirty="0" smtClean="0"/>
              <a:t>- прочерчивание окружностей и дуг;</a:t>
            </a:r>
          </a:p>
          <a:p>
            <a:r>
              <a:rPr lang="ru-RU" sz="2000" dirty="0" smtClean="0"/>
              <a:t>е- прочерчивание прямых линий;</a:t>
            </a:r>
          </a:p>
          <a:p>
            <a:r>
              <a:rPr lang="ru-RU" sz="2000" dirty="0" smtClean="0"/>
              <a:t>ж- прочерчивание наклонных линий и сопряжений;</a:t>
            </a:r>
            <a:endParaRPr lang="ru-RU" sz="20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pull/>
        <p:sndAc>
          <p:stSnd>
            <p:snd r:embed="rId2" name="applause.wav"/>
          </p:stSnd>
        </p:sndAc>
      </p:transition>
    </mc:Choice>
    <mc:Fallback xmlns="">
      <p:transition spd="slow" advTm="3000">
        <p:pull/>
        <p:sndAc>
          <p:stSnd>
            <p:snd r:embed="rId4" name="applaus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2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C00000"/>
                </a:solidFill>
                <a:latin typeface="+mn-lt"/>
              </a:rPr>
              <a:t>Выбор базы</a:t>
            </a:r>
            <a:endParaRPr lang="ru-RU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28800"/>
            <a:ext cx="8363272" cy="4680560"/>
          </a:xfrm>
        </p:spPr>
        <p:txBody>
          <a:bodyPr/>
          <a:lstStyle/>
          <a:p>
            <a:pPr algn="just">
              <a:buNone/>
            </a:pPr>
            <a:r>
              <a:rPr lang="ru-RU" b="1" dirty="0" smtClean="0">
                <a:solidFill>
                  <a:srgbClr val="C00000"/>
                </a:solidFill>
              </a:rPr>
              <a:t> Выбор базирующей поверхности или базовой линии осуществляются по следующим правилам:</a:t>
            </a:r>
          </a:p>
          <a:p>
            <a:pPr lvl="0" algn="just"/>
            <a:r>
              <a:rPr lang="ru-RU" dirty="0" smtClean="0"/>
              <a:t>при наличии у заготовки хотя бы одной обработанной поверхности ее выбирают в качестве базовой;</a:t>
            </a:r>
          </a:p>
          <a:p>
            <a:pPr lvl="0" algn="just"/>
            <a:r>
              <a:rPr lang="ru-RU" dirty="0" smtClean="0"/>
              <a:t>при отсутствии обработанных поверхностей у заготовки в качестве базовой обычно применяют наружную поверхность.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pull/>
        <p:sndAc>
          <p:stSnd>
            <p:snd r:embed="rId2" name="applause.wav"/>
          </p:stSnd>
        </p:sndAc>
      </p:transition>
    </mc:Choice>
    <mc:Fallback xmlns="">
      <p:transition spd="slow" advTm="3000">
        <p:pull/>
        <p:sndAc>
          <p:stSnd>
            <p:snd r:embed="rId3" name="applaus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hmarket.com.ua/media/shop/af79d09dbefe7b7316a30dfdae8845f1.ipthumb600xprop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0272" y="260648"/>
            <a:ext cx="1775543" cy="17873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+mn-lt"/>
              </a:rPr>
              <a:t>Правка</a:t>
            </a:r>
            <a:endParaRPr lang="ru-RU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68760"/>
            <a:ext cx="8229600" cy="4104456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Инструменты: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Молотки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 Плиты - наковальни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 Валки (для правки жести)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Ручные винтовые прессы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 Гидравлические прессы</a:t>
            </a:r>
          </a:p>
          <a:p>
            <a:pPr>
              <a:buFont typeface="Wingdings" pitchFamily="2" charset="2"/>
              <a:buChar char="ü"/>
            </a:pPr>
            <a:endParaRPr lang="ru-RU" dirty="0"/>
          </a:p>
        </p:txBody>
      </p:sp>
      <p:pic>
        <p:nvPicPr>
          <p:cNvPr id="1028" name="Picture 4" descr="http://i8.mywishis.in/s/i/wishes/470x0_68cdebd6b70a41f641b9083278a45f17f2404ed9848dfb55cb4ca8e1e304d8ea___jpg____4_83e1dfa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1700808"/>
            <a:ext cx="3058716" cy="21017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034" name="Picture 10" descr="http://xn--80aad8aobguef.xn--p1ai/attached/image/20150415/20150415011419_5442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8144" y="4221088"/>
            <a:ext cx="2543175" cy="1905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036" name="Picture 12" descr="http://www.chipmaker.ru/uploads/monthly_08_2013/auction/image/auction-72650-098802700%201376540656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4869160"/>
            <a:ext cx="2100064" cy="1575048"/>
          </a:xfrm>
          <a:prstGeom prst="rect">
            <a:avLst/>
          </a:prstGeom>
          <a:noFill/>
        </p:spPr>
      </p:pic>
      <p:pic>
        <p:nvPicPr>
          <p:cNvPr id="1038" name="Picture 14" descr="http://vseoborudovanie.ru/upload/shop_8/2/3/2/item_23238/shop_items_catalog_image23238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293096"/>
            <a:ext cx="2304256" cy="230425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pull/>
        <p:sndAc>
          <p:stSnd>
            <p:snd r:embed="rId2" name="applause.wav"/>
          </p:stSnd>
        </p:sndAc>
      </p:transition>
    </mc:Choice>
    <mc:Fallback xmlns="">
      <p:transition spd="slow" advTm="3000">
        <p:pull/>
        <p:sndAc>
          <p:stSnd>
            <p:snd r:embed="rId8" name="applaus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0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5" dur="2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60" dur="20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65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48680"/>
            <a:ext cx="8229600" cy="172819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Молоток – это ударный инструмент, состоящий из металлической головки, рукоятки и клина</a:t>
            </a:r>
            <a:endParaRPr lang="ru-RU" dirty="0"/>
          </a:p>
        </p:txBody>
      </p:sp>
      <p:pic>
        <p:nvPicPr>
          <p:cNvPr id="4" name="Picture 2" descr="&amp;Scy;&amp;lcy;&amp;iecy;&amp;scy;&amp;acy;&amp;rcy;&amp;ncy;&amp;ocy;&amp;iecy; &amp;dcy;&amp;iecy;&amp;lcy;&amp;ocy;: &amp;Pcy;&amp;rcy;&amp;acy;&amp;kcy;&amp;tcy;&amp;icy;&amp;chcy;&amp;iecy;&amp;scy;&amp;kcy;&amp;ocy;&amp;iecy; &amp;pcy;&amp;ocy;&amp;scy;&amp;ocy;&amp;bcy;&amp;icy;&amp;iecy; &amp;dcy;&amp;lcy;&amp;yacy; &amp;scy;&amp;lcy;&amp;iecy;&amp;scy;&amp;acy;&amp;rcy;&amp;yacy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1772816"/>
            <a:ext cx="7704856" cy="416184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27584" y="5805264"/>
            <a:ext cx="75608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/>
              <a:t> Слесарный молоток:</a:t>
            </a:r>
            <a:endParaRPr lang="ru-RU" b="1" dirty="0" smtClean="0"/>
          </a:p>
          <a:p>
            <a:pPr algn="ctr"/>
            <a:r>
              <a:rPr lang="ru-RU" b="1" i="1" dirty="0" smtClean="0"/>
              <a:t>а – металлическая головка; б – рукоятка; в – клин</a:t>
            </a:r>
            <a:endParaRPr lang="ru-RU" b="1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pull/>
        <p:sndAc>
          <p:stSnd>
            <p:snd r:embed="rId3" name="applause.wav"/>
          </p:stSnd>
        </p:sndAc>
      </p:transition>
    </mc:Choice>
    <mc:Fallback xmlns="">
      <p:transition spd="slow" advTm="3000">
        <p:pull/>
        <p:sndAc>
          <p:stSnd>
            <p:snd r:embed="rId5" name="applaus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C00000"/>
                </a:solidFill>
                <a:latin typeface="+mn-lt"/>
              </a:rPr>
              <a:t>Правка листового металла</a:t>
            </a:r>
            <a:endParaRPr lang="ru-RU" sz="4000" dirty="0">
              <a:solidFill>
                <a:srgbClr val="C00000"/>
              </a:solidFill>
              <a:latin typeface="+mn-lt"/>
            </a:endParaRPr>
          </a:p>
        </p:txBody>
      </p:sp>
      <p:pic>
        <p:nvPicPr>
          <p:cNvPr id="30722" name="Picture 2" descr="http://www.telenir.net/tehnicheskie_nauki/raboty_po_metallu/i_01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556792"/>
            <a:ext cx="3600400" cy="48245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4788024" y="1628801"/>
            <a:ext cx="374441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Приемы правки листового металла:</a:t>
            </a:r>
          </a:p>
          <a:p>
            <a:pPr algn="just"/>
            <a:r>
              <a:rPr lang="ru-RU" sz="2400" dirty="0" smtClean="0"/>
              <a:t> а – при деформированной середине листа;</a:t>
            </a:r>
          </a:p>
          <a:p>
            <a:pPr algn="just"/>
            <a:r>
              <a:rPr lang="ru-RU" sz="2400" dirty="0" smtClean="0"/>
              <a:t> б – при деформированных краях листа; </a:t>
            </a:r>
          </a:p>
          <a:p>
            <a:pPr algn="just"/>
            <a:r>
              <a:rPr lang="ru-RU" sz="2400" dirty="0" smtClean="0"/>
              <a:t>в – с использованием деревянной гладилки; </a:t>
            </a:r>
          </a:p>
          <a:p>
            <a:pPr algn="just"/>
            <a:r>
              <a:rPr lang="ru-RU" sz="2400" dirty="0" smtClean="0"/>
              <a:t>г – с использованием металлической гладилки.</a:t>
            </a:r>
            <a:endParaRPr lang="ru-RU" sz="24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pull/>
        <p:sndAc>
          <p:stSnd>
            <p:snd r:embed="rId2" name="applause.wav"/>
          </p:stSnd>
        </p:sndAc>
      </p:transition>
    </mc:Choice>
    <mc:Fallback xmlns="">
      <p:transition spd="slow" advTm="3000">
        <p:pull/>
        <p:sndAc>
          <p:stSnd>
            <p:snd r:embed="rId4" name="applaus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0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6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9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2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odnagazeta.com/images/adv3/188266/29436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28975" y="3213027"/>
            <a:ext cx="4079329" cy="36449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548680"/>
            <a:ext cx="6172200" cy="2808312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C00000"/>
                </a:solidFill>
                <a:latin typeface="+mn-lt"/>
              </a:rPr>
              <a:t>Основные слесарные операции в профессиональной деятельности.</a:t>
            </a:r>
            <a:endParaRPr lang="ru-RU" sz="4000" dirty="0">
              <a:solidFill>
                <a:srgbClr val="C00000"/>
              </a:solidFill>
              <a:latin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pull/>
        <p:sndAc>
          <p:stSnd>
            <p:snd r:embed="rId2" name="applause.wav"/>
          </p:stSnd>
        </p:sndAc>
      </p:transition>
    </mc:Choice>
    <mc:Fallback xmlns="">
      <p:transition spd="slow" advTm="3000">
        <p:pull/>
        <p:sndAc>
          <p:stSnd>
            <p:snd r:embed="rId4" name="applause.wav"/>
          </p:stSnd>
        </p:sndAc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+mn-lt"/>
              </a:rPr>
              <a:t>Правка закаленного металла (рихтовка)</a:t>
            </a:r>
            <a:endParaRPr lang="ru-RU" dirty="0">
              <a:solidFill>
                <a:srgbClr val="C00000"/>
              </a:solidFill>
              <a:latin typeface="+mn-lt"/>
            </a:endParaRPr>
          </a:p>
        </p:txBody>
      </p:sp>
      <p:pic>
        <p:nvPicPr>
          <p:cNvPr id="34818" name="Picture 2" descr="http://www.telenir.net/tehnicheskie_nauki/raboty_po_metallu/i_02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412777"/>
            <a:ext cx="4464496" cy="5112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5436096" y="4869160"/>
            <a:ext cx="331236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 </a:t>
            </a:r>
            <a:r>
              <a:rPr lang="ru-RU" sz="2000" b="1" dirty="0" smtClean="0"/>
              <a:t>Правка закаленного металла (рихтовка)</a:t>
            </a:r>
            <a:r>
              <a:rPr lang="ru-RU" sz="2000" dirty="0" smtClean="0"/>
              <a:t>:</a:t>
            </a:r>
          </a:p>
          <a:p>
            <a:r>
              <a:rPr lang="ru-RU" sz="2000" dirty="0" smtClean="0"/>
              <a:t> а – полос; </a:t>
            </a:r>
          </a:p>
          <a:p>
            <a:r>
              <a:rPr lang="ru-RU" sz="2000" dirty="0" smtClean="0"/>
              <a:t>б, в – угольников.</a:t>
            </a:r>
            <a:endParaRPr lang="ru-RU" sz="20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pull/>
        <p:sndAc>
          <p:stSnd>
            <p:snd r:embed="rId2" name="applause.wav"/>
          </p:stSnd>
        </p:sndAc>
      </p:transition>
    </mc:Choice>
    <mc:Fallback xmlns="">
      <p:transition spd="slow" advTm="3000">
        <p:pull/>
        <p:sndAc>
          <p:stSnd>
            <p:snd r:embed="rId4" name="applaus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+mn-lt"/>
              </a:rPr>
              <a:t>Гибка металла</a:t>
            </a:r>
            <a:endParaRPr lang="ru-RU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18288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400" dirty="0" smtClean="0"/>
              <a:t>Гибкой называется операция, в результате которой заготовка принимает требуемую форму и размеры за счет растяжения наружных слоев металла и сжатия внутренних. </a:t>
            </a:r>
            <a:endParaRPr lang="ru-RU" sz="2400" dirty="0"/>
          </a:p>
        </p:txBody>
      </p:sp>
      <p:pic>
        <p:nvPicPr>
          <p:cNvPr id="1026" name="Picture 2" descr="http://dlja-mashinostroitelja.info/wp-content/uploads/2011-01-29/gibka_metalla_1.jpg"/>
          <p:cNvPicPr>
            <a:picLocks noChangeAspect="1" noChangeArrowheads="1"/>
          </p:cNvPicPr>
          <p:nvPr/>
        </p:nvPicPr>
        <p:blipFill>
          <a:blip r:embed="rId3" cstate="print">
            <a:lum contrast="20000"/>
          </a:blip>
          <a:srcRect/>
          <a:stretch>
            <a:fillRect/>
          </a:stretch>
        </p:blipFill>
        <p:spPr bwMode="auto">
          <a:xfrm>
            <a:off x="827584" y="3284984"/>
            <a:ext cx="7704856" cy="30963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pull/>
        <p:sndAc>
          <p:stSnd>
            <p:snd r:embed="rId2" name="applause.wav"/>
          </p:stSnd>
        </p:sndAc>
      </p:transition>
    </mc:Choice>
    <mc:Fallback xmlns="">
      <p:transition spd="slow" advTm="3000">
        <p:pull/>
        <p:sndAc>
          <p:stSnd>
            <p:snd r:embed="rId4" name="applaus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0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Инструменты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Молоток</a:t>
            </a:r>
          </a:p>
          <a:p>
            <a:r>
              <a:rPr lang="ru-RU" dirty="0" smtClean="0"/>
              <a:t>Плоскогубцы</a:t>
            </a:r>
          </a:p>
          <a:p>
            <a:r>
              <a:rPr lang="ru-RU" dirty="0" smtClean="0"/>
              <a:t>Круглогубцы</a:t>
            </a:r>
            <a:endParaRPr lang="ru-RU" dirty="0"/>
          </a:p>
        </p:txBody>
      </p:sp>
      <p:pic>
        <p:nvPicPr>
          <p:cNvPr id="36866" name="Picture 2" descr="http://tutmet.ru/wp-content/uploads/2015/03/rubka-lista-metalla-armatury-gilotinoj-stanok-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1196752"/>
            <a:ext cx="2592288" cy="16279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36868" name="Picture 4" descr="Гибка металла"/>
          <p:cNvPicPr>
            <a:picLocks noChangeAspect="1" noChangeArrowheads="1"/>
          </p:cNvPicPr>
          <p:nvPr/>
        </p:nvPicPr>
        <p:blipFill>
          <a:blip r:embed="rId4" cstate="print">
            <a:lum contrast="30000"/>
          </a:blip>
          <a:srcRect/>
          <a:stretch>
            <a:fillRect/>
          </a:stretch>
        </p:blipFill>
        <p:spPr bwMode="auto">
          <a:xfrm>
            <a:off x="1547664" y="3429000"/>
            <a:ext cx="6048672" cy="25922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pull/>
        <p:sndAc>
          <p:stSnd>
            <p:snd r:embed="rId2" name="applause.wav"/>
          </p:stSnd>
        </p:sndAc>
      </p:transition>
    </mc:Choice>
    <mc:Fallback xmlns="">
      <p:transition spd="slow" advTm="3000">
        <p:pull/>
        <p:sndAc>
          <p:stSnd>
            <p:snd r:embed="rId5" name="applaus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0" dur="20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3" dur="20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Гибка металл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836712"/>
            <a:ext cx="7848872" cy="54726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pull/>
        <p:sndAc>
          <p:stSnd>
            <p:snd r:embed="rId2" name="applause.wav"/>
          </p:stSnd>
        </p:sndAc>
      </p:transition>
    </mc:Choice>
    <mc:Fallback xmlns="">
      <p:transition spd="slow" advTm="3000">
        <p:pull/>
        <p:sndAc>
          <p:stSnd>
            <p:snd r:embed="rId4" name="applaus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://dlja-mashinostroitelja.info/wp-content/uploads/2011-01-29/rezka_metalla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4365104"/>
            <a:ext cx="6264696" cy="2376264"/>
          </a:xfrm>
          <a:prstGeom prst="rect">
            <a:avLst/>
          </a:prstGeom>
          <a:ln>
            <a:noFill/>
          </a:ln>
          <a:effectLst>
            <a:glow rad="127000">
              <a:schemeClr val="accent1">
                <a:alpha val="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  <a:softEdge rad="127000"/>
          </a:effectLst>
        </p:spPr>
      </p:pic>
      <p:pic>
        <p:nvPicPr>
          <p:cNvPr id="38916" name="Picture 4" descr="http://www.e-reading.club/illustrations/129/129625-i_01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1916832"/>
            <a:ext cx="3937620" cy="115366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+mn-lt"/>
              </a:rPr>
              <a:t>Ручная разрезка и распиловка</a:t>
            </a:r>
            <a:endParaRPr lang="ru-RU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052736"/>
            <a:ext cx="8229600" cy="5256624"/>
          </a:xfrm>
        </p:spPr>
        <p:txBody>
          <a:bodyPr>
            <a:normAutofit/>
          </a:bodyPr>
          <a:lstStyle/>
          <a:p>
            <a:pPr algn="just"/>
            <a:r>
              <a:rPr lang="ru-RU" sz="2400" i="1" dirty="0" smtClean="0"/>
              <a:t>Разрезкой </a:t>
            </a:r>
            <a:r>
              <a:rPr lang="ru-RU" sz="2400" dirty="0" smtClean="0"/>
              <a:t>называется операция разделения материала на две отдельные части с помощью ручных ножниц, зубила или специальных механических ножниц.</a:t>
            </a:r>
          </a:p>
          <a:p>
            <a:pPr algn="just"/>
            <a:endParaRPr lang="ru-RU" sz="2400" dirty="0" smtClean="0"/>
          </a:p>
          <a:p>
            <a:pPr algn="just"/>
            <a:endParaRPr lang="ru-RU" sz="2400" dirty="0" smtClean="0"/>
          </a:p>
          <a:p>
            <a:pPr algn="just"/>
            <a:r>
              <a:rPr lang="ru-RU" sz="2400" i="1" dirty="0" smtClean="0"/>
              <a:t>Распиловкой </a:t>
            </a:r>
            <a:r>
              <a:rPr lang="ru-RU" sz="2400" dirty="0" smtClean="0"/>
              <a:t>называется операция, в результате которой заготовка принимает требуемую форму и размеры за счет растяжения наружных слоев металла и сжатия внутренних. </a:t>
            </a:r>
            <a:endParaRPr lang="ru-RU" sz="24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pull/>
        <p:sndAc>
          <p:stSnd>
            <p:snd r:embed="rId2" name="applause.wav"/>
          </p:stSnd>
        </p:sndAc>
      </p:transition>
    </mc:Choice>
    <mc:Fallback xmlns="">
      <p:transition spd="slow" advTm="3000">
        <p:pull/>
        <p:sndAc>
          <p:stSnd>
            <p:snd r:embed="rId5" name="applaus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2000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20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44" name="Picture 8" descr="http://truper-shop.ru/published/publicdata/TRUPERSHOPRU/attachments/SC/products_pictures/truper_en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564904"/>
            <a:ext cx="2880320" cy="257145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+mn-lt"/>
              </a:rPr>
              <a:t>Труборез</a:t>
            </a:r>
            <a:endParaRPr lang="ru-RU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340768"/>
            <a:ext cx="8229600" cy="2952328"/>
          </a:xfrm>
        </p:spPr>
        <p:txBody>
          <a:bodyPr>
            <a:normAutofit/>
          </a:bodyPr>
          <a:lstStyle/>
          <a:p>
            <a:pPr algn="just"/>
            <a:r>
              <a:rPr lang="ru-RU" sz="2400" i="1" dirty="0" smtClean="0"/>
              <a:t>Труборез – </a:t>
            </a:r>
            <a:r>
              <a:rPr lang="ru-RU" sz="2400" dirty="0" smtClean="0"/>
              <a:t>это инструмент для разрезания труб.</a:t>
            </a:r>
          </a:p>
          <a:p>
            <a:pPr algn="just"/>
            <a:r>
              <a:rPr lang="ru-RU" sz="2400" dirty="0" smtClean="0"/>
              <a:t> В труборезе роль режущей части выполняет ролик с заточенными кромками.</a:t>
            </a:r>
            <a:endParaRPr lang="ru-RU" sz="2400" dirty="0"/>
          </a:p>
        </p:txBody>
      </p:sp>
      <p:sp>
        <p:nvSpPr>
          <p:cNvPr id="39938" name="AutoShape 2" descr="Картинки по запросу труборез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9940" name="AutoShape 4" descr="Картинки по запросу труборез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9942" name="Picture 6" descr="http://virax-tools.ru/upload/iblock/ea9/ea91771515328ed5c966d6ff1c39f04f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232" y="2276872"/>
            <a:ext cx="2245538" cy="23762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39946" name="Picture 10" descr="http://ridgidshop.ru/products/1333658151_59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4221088"/>
            <a:ext cx="4320480" cy="22885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pull/>
        <p:sndAc>
          <p:stSnd>
            <p:snd r:embed="rId2" name="applause.wav"/>
          </p:stSnd>
        </p:sndAc>
      </p:transition>
    </mc:Choice>
    <mc:Fallback xmlns="">
      <p:transition spd="slow" advTm="3000">
        <p:pull/>
        <p:sndAc>
          <p:stSnd>
            <p:snd r:embed="rId6" name="applaus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2000"/>
                                        <p:tgtEl>
                                          <p:spTgt spid="39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8" dur="2000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3" dur="2000"/>
                                        <p:tgtEl>
                                          <p:spTgt spid="39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+mn-lt"/>
              </a:rPr>
              <a:t>Опиливание металла</a:t>
            </a:r>
            <a:endParaRPr lang="ru-RU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68760"/>
            <a:ext cx="8291264" cy="5040600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/>
              <a:t>Опиливанием называется способ резания, при котором осуществляется снятие слоя материала с поверхности заготовки с помощью напильника.</a:t>
            </a:r>
            <a:endParaRPr lang="en-US" sz="2400" dirty="0" smtClean="0"/>
          </a:p>
          <a:p>
            <a:pPr algn="just"/>
            <a:r>
              <a:rPr lang="ru-RU" sz="2400" dirty="0" smtClean="0"/>
              <a:t>Опиливанием придают детали требуемую форму и размеры, производят пригонку деталей друг к другу при сборке. </a:t>
            </a:r>
            <a:endParaRPr lang="ru-RU" sz="2400" dirty="0"/>
          </a:p>
        </p:txBody>
      </p:sp>
      <p:pic>
        <p:nvPicPr>
          <p:cNvPr id="1026" name="Picture 2" descr="http://s017.radikal.ru/i420/1111/b8/f47b59f5674a.jpg"/>
          <p:cNvPicPr>
            <a:picLocks noChangeAspect="1" noChangeArrowheads="1"/>
          </p:cNvPicPr>
          <p:nvPr/>
        </p:nvPicPr>
        <p:blipFill>
          <a:blip r:embed="rId3" cstate="email">
            <a:lum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3356992"/>
            <a:ext cx="5773884" cy="32831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pull/>
        <p:sndAc>
          <p:stSnd>
            <p:snd r:embed="rId2" name="applause.wav"/>
          </p:stSnd>
        </p:sndAc>
      </p:transition>
    </mc:Choice>
    <mc:Fallback xmlns="">
      <p:transition spd="slow" advTm="3000">
        <p:pull/>
        <p:sndAc>
          <p:stSnd>
            <p:snd r:embed="rId4" name="applaus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8" name="Picture 4" descr="http://moderngroup.ru/upload/shop_1/7/5/7/item_757/shop_items_catalog_image75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196752"/>
            <a:ext cx="4286250" cy="213360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76672"/>
            <a:ext cx="8229600" cy="583268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Напильник</a:t>
            </a:r>
            <a:r>
              <a:rPr lang="ru-RU" sz="2400" dirty="0" smtClean="0"/>
              <a:t>  представляет собой стальной брусок определенного профиля и длины, на поверхности которого имеется насечка (нарезка). </a:t>
            </a:r>
            <a:endParaRPr lang="ru-RU" sz="2400" dirty="0"/>
          </a:p>
        </p:txBody>
      </p:sp>
      <p:pic>
        <p:nvPicPr>
          <p:cNvPr id="41986" name="Picture 2" descr="http://bryansk.g-o-r-o-d.ru/uploads/images/b11378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2348880"/>
            <a:ext cx="3810000" cy="367665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41990" name="Picture 6" descr="http://www.xtools.co.uk/image/cache/product/MS104-600x60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401616"/>
            <a:ext cx="3960440" cy="34563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pull/>
        <p:sndAc>
          <p:stSnd>
            <p:snd r:embed="rId2" name="applause.wav"/>
          </p:stSnd>
        </p:sndAc>
      </p:transition>
    </mc:Choice>
    <mc:Fallback xmlns="">
      <p:transition spd="slow" advTm="3000">
        <p:pull/>
        <p:sndAc>
          <p:stSnd>
            <p:snd r:embed="rId6" name="applaus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41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http://pandia.ru/text/77/484/images/image001_233.jpg"/>
          <p:cNvPicPr>
            <a:picLocks noChangeAspect="1" noChangeArrowheads="1"/>
          </p:cNvPicPr>
          <p:nvPr/>
        </p:nvPicPr>
        <p:blipFill>
          <a:blip r:embed="rId3" cstate="print">
            <a:lum bright="-10000" contrast="30000"/>
          </a:blip>
          <a:srcRect/>
          <a:stretch>
            <a:fillRect/>
          </a:stretch>
        </p:blipFill>
        <p:spPr bwMode="auto">
          <a:xfrm>
            <a:off x="1043608" y="332656"/>
            <a:ext cx="6840760" cy="38884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4509120"/>
            <a:ext cx="8712968" cy="2088232"/>
          </a:xfrm>
        </p:spPr>
        <p:txBody>
          <a:bodyPr>
            <a:normAutofit fontScale="62500" lnSpcReduction="20000"/>
          </a:bodyPr>
          <a:lstStyle/>
          <a:p>
            <a:pPr fontAlgn="base">
              <a:buNone/>
            </a:pP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sz="3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Напильники:</a:t>
            </a:r>
          </a:p>
          <a:p>
            <a:pPr fontAlgn="base"/>
            <a:r>
              <a:rPr lang="ru-RU" sz="3200" b="1" dirty="0" smtClean="0"/>
              <a:t>а — основные части </a:t>
            </a:r>
            <a:r>
              <a:rPr lang="ru-RU" sz="3200" dirty="0" smtClean="0"/>
              <a:t>(1— ручка; 2 — хвостовик; 3 — кольцо; 4 — пятка; 5 — грань;6 — насечка; 7 — ребро; 8 — нос)</a:t>
            </a:r>
          </a:p>
          <a:p>
            <a:pPr fontAlgn="base"/>
            <a:r>
              <a:rPr lang="ru-RU" sz="3200" dirty="0" smtClean="0"/>
              <a:t> </a:t>
            </a:r>
            <a:r>
              <a:rPr lang="ru-RU" sz="3200" i="1" dirty="0" smtClean="0"/>
              <a:t>б </a:t>
            </a:r>
            <a:r>
              <a:rPr lang="ru-RU" sz="3200" dirty="0" smtClean="0"/>
              <a:t>— одинарная насечка; </a:t>
            </a:r>
            <a:r>
              <a:rPr lang="ru-RU" sz="3200" i="1" dirty="0" smtClean="0"/>
              <a:t>в —</a:t>
            </a:r>
            <a:r>
              <a:rPr lang="ru-RU" sz="3200" dirty="0" smtClean="0"/>
              <a:t> двойная насечка; </a:t>
            </a:r>
            <a:r>
              <a:rPr lang="ru-RU" sz="3200" i="1" dirty="0" smtClean="0"/>
              <a:t>г — </a:t>
            </a:r>
            <a:r>
              <a:rPr lang="ru-RU" sz="3200" dirty="0" smtClean="0"/>
              <a:t>рашпильная насечка; </a:t>
            </a:r>
            <a:r>
              <a:rPr lang="ru-RU" sz="3200" i="1" dirty="0" err="1" smtClean="0"/>
              <a:t>д</a:t>
            </a:r>
            <a:r>
              <a:rPr lang="ru-RU" sz="3200" i="1" dirty="0" smtClean="0"/>
              <a:t> —</a:t>
            </a:r>
            <a:r>
              <a:rPr lang="ru-RU" sz="3200" dirty="0" smtClean="0"/>
              <a:t> дуговая насечка; </a:t>
            </a:r>
            <a:r>
              <a:rPr lang="ru-RU" sz="3200" i="1" dirty="0" smtClean="0"/>
              <a:t>е —</a:t>
            </a:r>
            <a:r>
              <a:rPr lang="ru-RU" sz="3200" dirty="0" smtClean="0"/>
              <a:t> насадка ручки; </a:t>
            </a:r>
            <a:r>
              <a:rPr lang="ru-RU" sz="3200" i="1" dirty="0" smtClean="0"/>
              <a:t>ж —</a:t>
            </a:r>
            <a:r>
              <a:rPr lang="ru-RU" sz="3200" dirty="0" smtClean="0"/>
              <a:t> снятие ручки напильника.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pull/>
        <p:sndAc>
          <p:stSnd>
            <p:snd r:embed="rId2" name="applause.wav"/>
          </p:stSnd>
        </p:sndAc>
      </p:transition>
    </mc:Choice>
    <mc:Fallback xmlns="">
      <p:transition spd="slow" advTm="3000">
        <p:pull/>
        <p:sndAc>
          <p:stSnd>
            <p:snd r:embed="rId4" name="applaus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http://www.e-rentier.ru.slovarionline.ru/photos/entsiklopediya_tehniki/napilnik1.jpg"/>
          <p:cNvPicPr>
            <a:picLocks noChangeAspect="1" noChangeArrowheads="1"/>
          </p:cNvPicPr>
          <p:nvPr/>
        </p:nvPicPr>
        <p:blipFill>
          <a:blip r:embed="rId3" cstate="print">
            <a:lum contrast="30000"/>
          </a:blip>
          <a:srcRect/>
          <a:stretch>
            <a:fillRect/>
          </a:stretch>
        </p:blipFill>
        <p:spPr bwMode="auto">
          <a:xfrm>
            <a:off x="5004048" y="980728"/>
            <a:ext cx="3538292" cy="4608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404664"/>
            <a:ext cx="4716016" cy="6264696"/>
          </a:xfrm>
        </p:spPr>
        <p:txBody>
          <a:bodyPr>
            <a:normAutofit/>
          </a:bodyPr>
          <a:lstStyle/>
          <a:p>
            <a:pPr algn="just" fontAlgn="base"/>
            <a:r>
              <a:rPr lang="ru-RU" sz="2400" b="1" i="1" dirty="0" smtClean="0">
                <a:solidFill>
                  <a:srgbClr val="C00000"/>
                </a:solidFill>
              </a:rPr>
              <a:t>Напильники с одинарной насечкой</a:t>
            </a:r>
            <a:r>
              <a:rPr lang="ru-RU" sz="2400" dirty="0" smtClean="0"/>
              <a:t> применяют при опиливании мягких металлов.</a:t>
            </a:r>
          </a:p>
          <a:p>
            <a:pPr algn="just" fontAlgn="base"/>
            <a:endParaRPr lang="ru-RU" sz="2400" dirty="0" smtClean="0"/>
          </a:p>
          <a:p>
            <a:pPr algn="just" fontAlgn="base"/>
            <a:r>
              <a:rPr lang="ru-RU" sz="2400" i="1" dirty="0" smtClean="0">
                <a:solidFill>
                  <a:srgbClr val="C00000"/>
                </a:solidFill>
              </a:rPr>
              <a:t>Напильники с двойной насечкой</a:t>
            </a:r>
            <a:r>
              <a:rPr lang="ru-RU" sz="2400" dirty="0" smtClean="0"/>
              <a:t> применяют при опиливании стали, чугуна и других твердых материалов.</a:t>
            </a:r>
          </a:p>
          <a:p>
            <a:pPr algn="just" fontAlgn="base"/>
            <a:endParaRPr lang="ru-RU" sz="2400" dirty="0" smtClean="0"/>
          </a:p>
          <a:p>
            <a:pPr algn="just" fontAlgn="base"/>
            <a:r>
              <a:rPr lang="ru-RU" sz="2400" i="1" dirty="0" smtClean="0">
                <a:solidFill>
                  <a:srgbClr val="C00000"/>
                </a:solidFill>
              </a:rPr>
              <a:t>Напильниками с рашпильной насечкой </a:t>
            </a:r>
            <a:r>
              <a:rPr lang="ru-RU" sz="2400" dirty="0" smtClean="0"/>
              <a:t>обрабатывают очень мягкие металлы и неметаллические материалы.</a:t>
            </a:r>
          </a:p>
          <a:p>
            <a:pPr algn="just" fontAlgn="base"/>
            <a:endParaRPr lang="ru-RU" sz="2400" dirty="0" smtClean="0"/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pull/>
        <p:sndAc>
          <p:stSnd>
            <p:snd r:embed="rId2" name="applause.wav"/>
          </p:stSnd>
        </p:sndAc>
      </p:transition>
    </mc:Choice>
    <mc:Fallback xmlns="">
      <p:transition spd="slow" advTm="3000">
        <p:pull/>
        <p:sndAc>
          <p:stSnd>
            <p:snd r:embed="rId4" name="applaus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konakovo.ru/images/cms/thumbs/873a12106ba562025010101e8c118b435f536784/uchilishche-4_653_435__100.jpg"/>
          <p:cNvPicPr>
            <a:picLocks noChangeAspect="1" noChangeArrowheads="1"/>
          </p:cNvPicPr>
          <p:nvPr/>
        </p:nvPicPr>
        <p:blipFill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99659" y="3564074"/>
            <a:ext cx="6096677" cy="31052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+mn-lt"/>
              </a:rPr>
              <a:t>Рабочее место и организация труда слесаря</a:t>
            </a:r>
            <a:endParaRPr lang="ru-RU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226084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Рабочим местом</a:t>
            </a:r>
            <a:r>
              <a:rPr lang="ru-RU" sz="2400" dirty="0" smtClean="0"/>
              <a:t> называется часть производственной площади цеха или мастерской с оборудованием, приспособлениями, инструментом и материалами, необходимыми для выполнения определенного производственного задания.</a:t>
            </a:r>
            <a:endParaRPr lang="ru-RU" sz="24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pull/>
        <p:sndAc>
          <p:stSnd>
            <p:snd r:embed="rId2" name="applause.wav"/>
          </p:stSnd>
        </p:sndAc>
      </p:transition>
    </mc:Choice>
    <mc:Fallback xmlns="">
      <p:transition spd="slow" advTm="3000">
        <p:pull/>
        <p:sndAc>
          <p:stSnd>
            <p:snd r:embed="rId4" name="applaus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64" name="Picture 8" descr="http://hozmaster-rb.ru/images/cms/data/kartinki/napiln-650x48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3050" y="4365124"/>
            <a:ext cx="2488620" cy="18722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45066" name="Picture 10" descr="http://instrument-park.ru/images/catalog/b/shlifmashina--lshm-9032-(-lentochnaya-)_824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293096"/>
            <a:ext cx="2235850" cy="20162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76672"/>
            <a:ext cx="8229600" cy="583268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По назначению напильники делят на следующие группы: </a:t>
            </a:r>
          </a:p>
          <a:p>
            <a:pPr>
              <a:buBlip>
                <a:blip r:embed="rId5"/>
              </a:buBlip>
            </a:pPr>
            <a:r>
              <a:rPr lang="ru-RU" sz="2400" dirty="0" smtClean="0"/>
              <a:t>Общего назначения</a:t>
            </a:r>
          </a:p>
          <a:p>
            <a:pPr>
              <a:buBlip>
                <a:blip r:embed="rId5"/>
              </a:buBlip>
            </a:pPr>
            <a:r>
              <a:rPr lang="ru-RU" sz="2400" dirty="0" smtClean="0"/>
              <a:t>Специального назначения</a:t>
            </a:r>
          </a:p>
          <a:p>
            <a:pPr>
              <a:buBlip>
                <a:blip r:embed="rId5"/>
              </a:buBlip>
            </a:pPr>
            <a:r>
              <a:rPr lang="ru-RU" sz="2400" dirty="0" smtClean="0"/>
              <a:t>Надфили</a:t>
            </a:r>
          </a:p>
          <a:p>
            <a:pPr>
              <a:buBlip>
                <a:blip r:embed="rId5"/>
              </a:buBlip>
            </a:pPr>
            <a:r>
              <a:rPr lang="ru-RU" sz="2400" dirty="0" smtClean="0"/>
              <a:t>Рашпили</a:t>
            </a:r>
          </a:p>
          <a:p>
            <a:pPr>
              <a:buBlip>
                <a:blip r:embed="rId5"/>
              </a:buBlip>
            </a:pPr>
            <a:r>
              <a:rPr lang="ru-RU" sz="2400" dirty="0" smtClean="0"/>
              <a:t> Машинные напильники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5058" name="Picture 2" descr="http://ptm59.ru/assets/napilnik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14583" y="980728"/>
            <a:ext cx="1772217" cy="18002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45060" name="Picture 4" descr="http://www.1000va.by/images/_1722232034/doc000941710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788024" y="2132856"/>
            <a:ext cx="2079258" cy="13681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45062" name="Picture 6" descr="http://gaika163.ru/upload/iblock/b06/b0622acf52bcf7eadf1fb74c43d86625.jpe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75108" y="4256330"/>
            <a:ext cx="2449288" cy="183696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pull/>
        <p:sndAc>
          <p:stSnd>
            <p:snd r:embed="rId2" name="applause.wav"/>
          </p:stSnd>
        </p:sndAc>
      </p:transition>
    </mc:Choice>
    <mc:Fallback xmlns="">
      <p:transition spd="slow" advTm="3000">
        <p:pull/>
        <p:sndAc>
          <p:stSnd>
            <p:snd r:embed="rId9" name="applaus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0" dur="2000"/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0" dur="2000"/>
                                        <p:tgtEl>
                                          <p:spTgt spid="45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0" dur="2000"/>
                                        <p:tgtEl>
                                          <p:spTgt spid="45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0" dur="2000"/>
                                        <p:tgtEl>
                                          <p:spTgt spid="45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60" dur="2000"/>
                                        <p:tgtEl>
                                          <p:spTgt spid="45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4869160"/>
            <a:ext cx="8640960" cy="1440200"/>
          </a:xfrm>
        </p:spPr>
        <p:txBody>
          <a:bodyPr>
            <a:normAutofit fontScale="92500" lnSpcReduction="10000"/>
          </a:bodyPr>
          <a:lstStyle/>
          <a:p>
            <a:pPr fontAlgn="base">
              <a:buNone/>
            </a:pPr>
            <a:r>
              <a:rPr lang="ru-RU" dirty="0" smtClean="0"/>
              <a:t>Формы сечений напильников:</a:t>
            </a:r>
          </a:p>
          <a:p>
            <a:pPr fontAlgn="base">
              <a:buNone/>
            </a:pPr>
            <a:r>
              <a:rPr lang="ru-RU" i="1" dirty="0" smtClean="0"/>
              <a:t>а</a:t>
            </a:r>
            <a:r>
              <a:rPr lang="ru-RU" dirty="0" smtClean="0"/>
              <a:t> и </a:t>
            </a:r>
            <a:r>
              <a:rPr lang="ru-RU" i="1" dirty="0" smtClean="0"/>
              <a:t>б</a:t>
            </a:r>
            <a:r>
              <a:rPr lang="ru-RU" dirty="0" smtClean="0"/>
              <a:t> — плоские; </a:t>
            </a:r>
            <a:r>
              <a:rPr lang="ru-RU" i="1" dirty="0" smtClean="0"/>
              <a:t>в —</a:t>
            </a:r>
            <a:r>
              <a:rPr lang="ru-RU" dirty="0" smtClean="0"/>
              <a:t> квадратный; </a:t>
            </a:r>
            <a:r>
              <a:rPr lang="ru-RU" i="1" dirty="0" smtClean="0"/>
              <a:t>г</a:t>
            </a:r>
            <a:r>
              <a:rPr lang="ru-RU" dirty="0" smtClean="0"/>
              <a:t> — трехгранные; </a:t>
            </a:r>
            <a:r>
              <a:rPr lang="ru-RU" i="1" dirty="0" err="1" smtClean="0"/>
              <a:t>д</a:t>
            </a:r>
            <a:r>
              <a:rPr lang="ru-RU" i="1" dirty="0" smtClean="0"/>
              <a:t> —</a:t>
            </a:r>
            <a:r>
              <a:rPr lang="ru-RU" dirty="0" smtClean="0"/>
              <a:t> круглые; </a:t>
            </a:r>
            <a:r>
              <a:rPr lang="ru-RU" i="1" dirty="0" smtClean="0"/>
              <a:t>е</a:t>
            </a:r>
            <a:r>
              <a:rPr lang="ru-RU" dirty="0" smtClean="0"/>
              <a:t> — полукруглый; </a:t>
            </a:r>
            <a:r>
              <a:rPr lang="ru-RU" i="1" dirty="0" smtClean="0"/>
              <a:t>ж —</a:t>
            </a:r>
            <a:r>
              <a:rPr lang="ru-RU" dirty="0" smtClean="0"/>
              <a:t> ромбический; </a:t>
            </a:r>
            <a:r>
              <a:rPr lang="ru-RU" i="1" dirty="0" err="1" smtClean="0"/>
              <a:t>з</a:t>
            </a:r>
            <a:r>
              <a:rPr lang="ru-RU" i="1" dirty="0" smtClean="0"/>
              <a:t> —</a:t>
            </a:r>
            <a:r>
              <a:rPr lang="ru-RU" dirty="0" smtClean="0"/>
              <a:t> ножовочные.</a:t>
            </a:r>
          </a:p>
          <a:p>
            <a:endParaRPr lang="ru-RU" dirty="0"/>
          </a:p>
        </p:txBody>
      </p:sp>
      <p:pic>
        <p:nvPicPr>
          <p:cNvPr id="46082" name="Picture 2" descr="http://pandia.ru/text/77/484/images/image002_1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692696"/>
            <a:ext cx="7263965" cy="3600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pull/>
        <p:sndAc>
          <p:stSnd>
            <p:snd r:embed="rId2" name="applause.wav"/>
          </p:stSnd>
        </p:sndAc>
      </p:transition>
    </mc:Choice>
    <mc:Fallback xmlns="">
      <p:transition spd="slow" advTm="3000">
        <p:pull/>
        <p:sndAc>
          <p:stSnd>
            <p:snd r:embed="rId4" name="applaus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437112"/>
            <a:ext cx="8229600" cy="187224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7112" name="Picture 8" descr="http://ok-t.ru/studopedia/baza19/899308513758.files/image026.jpg"/>
          <p:cNvPicPr>
            <a:picLocks noChangeAspect="1" noChangeArrowheads="1"/>
          </p:cNvPicPr>
          <p:nvPr/>
        </p:nvPicPr>
        <p:blipFill>
          <a:blip r:embed="rId3" cstate="print">
            <a:lum bright="-10000" contrast="30000"/>
          </a:blip>
          <a:srcRect/>
          <a:stretch>
            <a:fillRect/>
          </a:stretch>
        </p:blipFill>
        <p:spPr bwMode="auto">
          <a:xfrm>
            <a:off x="611560" y="404664"/>
            <a:ext cx="8064896" cy="60486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pull/>
        <p:sndAc>
          <p:stSnd>
            <p:snd r:embed="rId2" name="applause.wav"/>
          </p:stSnd>
        </p:sndAc>
      </p:transition>
    </mc:Choice>
    <mc:Fallback xmlns="">
      <p:transition spd="slow" advTm="3000">
        <p:pull/>
        <p:sndAc>
          <p:stSnd>
            <p:snd r:embed="rId4" name="applaus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7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+mn-lt"/>
              </a:rPr>
              <a:t>Сверление</a:t>
            </a:r>
            <a:endParaRPr lang="ru-RU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68760"/>
            <a:ext cx="8229600" cy="50406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Сверлением</a:t>
            </a:r>
            <a:r>
              <a:rPr lang="ru-RU" sz="2400" dirty="0" smtClean="0"/>
              <a:t> называется выполнение в изделии или материале круглого отверстия с использованием специального режущего инструмента — сверла.</a:t>
            </a:r>
          </a:p>
          <a:p>
            <a:pPr algn="just">
              <a:buNone/>
            </a:pP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Развертыванием</a:t>
            </a:r>
            <a:r>
              <a:rPr lang="ru-RU" sz="2400" dirty="0" smtClean="0"/>
              <a:t> называется - увеличение размера отверстия в сплошном материале.</a:t>
            </a:r>
            <a:endParaRPr lang="ru-RU" sz="2400" dirty="0"/>
          </a:p>
        </p:txBody>
      </p:sp>
      <p:pic>
        <p:nvPicPr>
          <p:cNvPr id="1026" name="Picture 2" descr="http://pkplegion.all-gorod.ru/image/goods/57/5723c888693a409bc955b95db450138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3429000"/>
            <a:ext cx="3600400" cy="31683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028" name="Picture 4" descr="http://www.promsnab62.ru/data/0_b054_61e11080_XL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3356992"/>
            <a:ext cx="3888432" cy="33112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pull/>
        <p:sndAc>
          <p:stSnd>
            <p:snd r:embed="rId2" name="applause.wav"/>
          </p:stSnd>
        </p:sndAc>
      </p:transition>
    </mc:Choice>
    <mc:Fallback xmlns="">
      <p:transition spd="slow" advTm="3000">
        <p:pull/>
        <p:sndAc>
          <p:stSnd>
            <p:snd r:embed="rId5" name="applaus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0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http://tutmet.ru/wp-content/uploads/2014/10/konicheskoe-sverlo-metallu-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2745666"/>
            <a:ext cx="5010825" cy="320361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Свёрла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Сверло́</a:t>
            </a:r>
            <a:r>
              <a:rPr lang="ru-RU" sz="2400" dirty="0" smtClean="0"/>
              <a:t> — режущий инструмент с вращательным движением резания и осевым движением подачи, предназначенный для выполнения отверстий в сплошном слое материала. </a:t>
            </a:r>
            <a:endParaRPr lang="ru-RU" sz="24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pull/>
        <p:sndAc>
          <p:stSnd>
            <p:snd r:embed="rId2" name="applause.wav"/>
          </p:stSnd>
        </p:sndAc>
      </p:transition>
    </mc:Choice>
    <mc:Fallback xmlns="">
      <p:transition spd="slow" advTm="3000">
        <p:pull/>
        <p:sndAc>
          <p:stSnd>
            <p:snd r:embed="rId4" name="applaus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http://pereosnastka.ru/gallery/obshhij-kurs-slesarnogo-dela/image_17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404664"/>
            <a:ext cx="4250127" cy="56886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404664"/>
            <a:ext cx="3744416" cy="626469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Разновидности сверл</a:t>
            </a:r>
            <a:r>
              <a:rPr lang="ru-RU" dirty="0" smtClean="0"/>
              <a:t>: </a:t>
            </a:r>
          </a:p>
          <a:p>
            <a:pPr algn="just">
              <a:buNone/>
            </a:pPr>
            <a:r>
              <a:rPr lang="ru-RU" sz="2600" dirty="0" smtClean="0"/>
              <a:t>а, б — спиральные,  </a:t>
            </a:r>
          </a:p>
          <a:p>
            <a:pPr algn="just">
              <a:buNone/>
            </a:pPr>
            <a:r>
              <a:rPr lang="ru-RU" sz="2600" dirty="0" smtClean="0"/>
              <a:t> в - с прямыми канавками, </a:t>
            </a:r>
          </a:p>
          <a:p>
            <a:pPr algn="just">
              <a:buNone/>
            </a:pPr>
            <a:r>
              <a:rPr lang="ru-RU" sz="2600" dirty="0" smtClean="0"/>
              <a:t>г — перовое,</a:t>
            </a:r>
          </a:p>
          <a:p>
            <a:pPr algn="just">
              <a:buNone/>
            </a:pPr>
            <a:r>
              <a:rPr lang="ru-RU" sz="2600" dirty="0" smtClean="0"/>
              <a:t> </a:t>
            </a:r>
            <a:r>
              <a:rPr lang="ru-RU" sz="2600" dirty="0" err="1" smtClean="0"/>
              <a:t>д</a:t>
            </a:r>
            <a:r>
              <a:rPr lang="ru-RU" sz="2600" dirty="0" smtClean="0"/>
              <a:t> — ружейное,</a:t>
            </a:r>
          </a:p>
          <a:p>
            <a:pPr algn="just">
              <a:buNone/>
            </a:pPr>
            <a:r>
              <a:rPr lang="ru-RU" sz="2600" dirty="0" smtClean="0"/>
              <a:t> е — </a:t>
            </a:r>
            <a:r>
              <a:rPr lang="ru-RU" sz="2600" dirty="0" err="1" smtClean="0"/>
              <a:t>однокромочное</a:t>
            </a:r>
            <a:r>
              <a:rPr lang="ru-RU" sz="2600" dirty="0" smtClean="0"/>
              <a:t> с внутренним отводом стружки для глубокого сверления,</a:t>
            </a:r>
          </a:p>
          <a:p>
            <a:pPr algn="just">
              <a:buNone/>
            </a:pPr>
            <a:r>
              <a:rPr lang="ru-RU" sz="2600" dirty="0" smtClean="0"/>
              <a:t> ж — </a:t>
            </a:r>
            <a:r>
              <a:rPr lang="ru-RU" sz="2600" dirty="0" err="1" smtClean="0"/>
              <a:t>двухкромочное</a:t>
            </a:r>
            <a:r>
              <a:rPr lang="ru-RU" sz="2600" dirty="0" smtClean="0"/>
              <a:t> для глубокого сверления,</a:t>
            </a:r>
          </a:p>
          <a:p>
            <a:pPr algn="just">
              <a:buNone/>
            </a:pPr>
            <a:r>
              <a:rPr lang="ru-RU" sz="2600" dirty="0" smtClean="0"/>
              <a:t> </a:t>
            </a:r>
            <a:r>
              <a:rPr lang="ru-RU" sz="2600" dirty="0" err="1" smtClean="0"/>
              <a:t>з</a:t>
            </a:r>
            <a:r>
              <a:rPr lang="ru-RU" sz="2600" dirty="0" smtClean="0"/>
              <a:t> — для кольцевого сверления, и —  центровочное</a:t>
            </a:r>
            <a:endParaRPr lang="ru-RU" sz="26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pull/>
        <p:sndAc>
          <p:stSnd>
            <p:snd r:embed="rId2" name="applause.wav"/>
          </p:stSnd>
        </p:sndAc>
      </p:transition>
    </mc:Choice>
    <mc:Fallback xmlns="">
      <p:transition spd="slow" advTm="3000">
        <p:pull/>
        <p:sndAc>
          <p:stSnd>
            <p:snd r:embed="rId4" name="applaus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49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http://pereosnastka.ru/gallery/obshhij-kurs-slesarnogo-dela/image_180.jpg"/>
          <p:cNvPicPr>
            <a:picLocks noChangeAspect="1" noChangeArrowheads="1"/>
          </p:cNvPicPr>
          <p:nvPr/>
        </p:nvPicPr>
        <p:blipFill>
          <a:blip r:embed="rId3" cstate="screen">
            <a:lum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548680"/>
            <a:ext cx="7992888" cy="331236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3528" y="4293096"/>
            <a:ext cx="84249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Сверла изготовляют из инструментальной углеродистой стали У10А, У12А, легированной 9ХС или из быстрорежущей стали Р18, Р9.</a:t>
            </a:r>
            <a:endParaRPr lang="ru-RU" sz="24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pull/>
        <p:sndAc>
          <p:stSnd>
            <p:snd r:embed="rId2" name="applause.wav"/>
          </p:stSnd>
        </p:sndAc>
      </p:transition>
    </mc:Choice>
    <mc:Fallback xmlns="">
      <p:transition spd="slow" advTm="3000">
        <p:pull/>
        <p:sndAc>
          <p:stSnd>
            <p:snd r:embed="rId4" name="applaus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332656"/>
            <a:ext cx="8229600" cy="5976704"/>
          </a:xfrm>
        </p:spPr>
        <p:txBody>
          <a:bodyPr/>
          <a:lstStyle/>
          <a:p>
            <a:pPr>
              <a:buNone/>
            </a:pPr>
            <a:r>
              <a:rPr lang="ru-RU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Зенкование</a:t>
            </a:r>
            <a:r>
              <a:rPr lang="ru-RU" dirty="0" smtClean="0"/>
              <a:t>. это процесс обработки специальным инструментом цилиндрических и конических углублений и фасок отверстий под болты, винты и заклепок.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Зенковки </a:t>
            </a:r>
            <a:r>
              <a:rPr lang="ru-RU" dirty="0" smtClean="0"/>
              <a:t>имеют зубья на торце и подразделяют на цилиндрические и конические и состоит: из рабочей части и хвостовика.</a:t>
            </a:r>
            <a:endParaRPr lang="ru-RU" dirty="0"/>
          </a:p>
        </p:txBody>
      </p:sp>
      <p:pic>
        <p:nvPicPr>
          <p:cNvPr id="52226" name="Picture 2" descr="http://www.microtech-ua.com/files/cat_47_big_zenkovki_b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3356992"/>
            <a:ext cx="4392488" cy="313067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52228" name="Picture 4" descr="http://www.ua.all.biz/img/ua/catalog/528824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3645024"/>
            <a:ext cx="3384376" cy="258469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pull/>
        <p:sndAc>
          <p:stSnd>
            <p:snd r:embed="rId2" name="applause.wav"/>
          </p:stSnd>
        </p:sndAc>
      </p:transition>
    </mc:Choice>
    <mc:Fallback xmlns="">
      <p:transition spd="slow" advTm="3000">
        <p:pull/>
        <p:sndAc>
          <p:stSnd>
            <p:snd r:embed="rId5" name="applaus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52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52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http://fs00.infourok.ru/images/doc/171/196647/img25.jpg"/>
          <p:cNvPicPr>
            <a:picLocks noChangeAspect="1" noChangeArrowheads="1"/>
          </p:cNvPicPr>
          <p:nvPr/>
        </p:nvPicPr>
        <p:blipFill>
          <a:blip r:embed="rId3" cstate="print">
            <a:lum contrast="40000"/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pull/>
        <p:sndAc>
          <p:stSnd>
            <p:snd r:embed="rId2" name="applause.wav"/>
          </p:stSnd>
        </p:sndAc>
      </p:transition>
    </mc:Choice>
    <mc:Fallback xmlns="">
      <p:transition spd="slow" advTm="3000">
        <p:pull/>
        <p:sndAc>
          <p:stSnd>
            <p:snd r:embed="rId4" name="applaus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3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4274" name="Picture 2" descr="http://topref.ru/main/images/121881/2e2baeb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2373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pull/>
        <p:sndAc>
          <p:stSnd>
            <p:snd r:embed="rId2" name="applause.wav"/>
          </p:stSnd>
        </p:sndAc>
      </p:transition>
    </mc:Choice>
    <mc:Fallback xmlns="">
      <p:transition spd="slow" advTm="3000">
        <p:pull/>
        <p:sndAc>
          <p:stSnd>
            <p:snd r:embed="rId4" name="applaus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4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mmgp.ru.op-lags.ru/lag/s0104-71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1628800"/>
            <a:ext cx="2975511" cy="19442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+mn-lt"/>
              </a:rPr>
              <a:t>Слесарное дело</a:t>
            </a:r>
            <a:br>
              <a:rPr lang="ru-RU" dirty="0" smtClean="0">
                <a:solidFill>
                  <a:srgbClr val="C00000"/>
                </a:solidFill>
                <a:latin typeface="+mn-lt"/>
              </a:rPr>
            </a:br>
            <a:endParaRPr lang="ru-RU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980728"/>
            <a:ext cx="8229600" cy="5328632"/>
          </a:xfrm>
        </p:spPr>
        <p:txBody>
          <a:bodyPr/>
          <a:lstStyle/>
          <a:p>
            <a:pPr algn="just">
              <a:buNone/>
            </a:pPr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Слесарное дело </a:t>
            </a:r>
            <a:r>
              <a:rPr lang="ru-RU" sz="2400" i="1" dirty="0" smtClean="0"/>
              <a:t>– </a:t>
            </a:r>
            <a:r>
              <a:rPr lang="ru-RU" sz="2400" dirty="0" smtClean="0"/>
              <a:t>это ремесло, состоящее в умении обрабатывать металл в холодном состоянии при помощи ручных слесарных инструментов.</a:t>
            </a:r>
          </a:p>
          <a:p>
            <a:pPr algn="just">
              <a:buNone/>
            </a:pPr>
            <a:endParaRPr lang="ru-RU" sz="2400" dirty="0" smtClean="0"/>
          </a:p>
          <a:p>
            <a:pPr algn="just">
              <a:buNone/>
            </a:pPr>
            <a:endParaRPr lang="ru-RU" sz="2400" dirty="0" smtClean="0"/>
          </a:p>
          <a:p>
            <a:pPr algn="just"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b="1" i="1" dirty="0" smtClean="0">
                <a:solidFill>
                  <a:srgbClr val="C00000"/>
                </a:solidFill>
              </a:rPr>
              <a:t>Слесарь </a:t>
            </a:r>
            <a:r>
              <a:rPr lang="ru-RU" sz="2400" i="1" dirty="0" smtClean="0"/>
              <a:t>– </a:t>
            </a:r>
            <a:r>
              <a:rPr lang="ru-RU" sz="2400" dirty="0" smtClean="0"/>
              <a:t>это работник, выполняющий обработку металлов в холодном состоянии, сборку, монтаж, демонтаж и ремонт всевозможного рода оборудования, машин, механизмов и устройств при помощи ручного слесарного инструмента.</a:t>
            </a:r>
            <a:endParaRPr lang="ru-RU" sz="24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pull/>
        <p:sndAc>
          <p:stSnd>
            <p:snd r:embed="rId2" name="applause.wav"/>
          </p:stSnd>
        </p:sndAc>
      </p:transition>
    </mc:Choice>
    <mc:Fallback xmlns="">
      <p:transition spd="slow" advTm="3000">
        <p:pull/>
        <p:sndAc>
          <p:stSnd>
            <p:snd r:embed="rId5" name="applaus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+mn-lt"/>
              </a:rPr>
              <a:t>Нарезание резьбы</a:t>
            </a:r>
            <a:endParaRPr lang="ru-RU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68760"/>
            <a:ext cx="8229600" cy="5040600"/>
          </a:xfrm>
        </p:spPr>
        <p:txBody>
          <a:bodyPr/>
          <a:lstStyle/>
          <a:p>
            <a:pPr lvl="0" algn="ctr" fontAlgn="auto">
              <a:spcAft>
                <a:spcPts val="0"/>
              </a:spcAft>
            </a:pPr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C0000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Стандартные резьбовые детали</a:t>
            </a:r>
            <a:endParaRPr lang="ru-RU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C00000"/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Picture 10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3568" y="2348880"/>
            <a:ext cx="2284413" cy="2449512"/>
          </a:xfrm>
          <a:prstGeom prst="rect">
            <a:avLst/>
          </a:prstGeom>
        </p:spPr>
      </p:pic>
      <p:pic>
        <p:nvPicPr>
          <p:cNvPr id="5" name="Picture 1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3635896" y="2492896"/>
            <a:ext cx="2711450" cy="2347913"/>
          </a:xfrm>
          <a:prstGeom prst="rect">
            <a:avLst/>
          </a:prstGeom>
          <a:noFill/>
        </p:spPr>
      </p:pic>
      <p:pic>
        <p:nvPicPr>
          <p:cNvPr id="6" name="Picture 21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39752" y="5013176"/>
            <a:ext cx="3792538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6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6732240" y="3140968"/>
            <a:ext cx="2047875" cy="1420812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827584" y="2204864"/>
            <a:ext cx="20162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dirty="0" smtClean="0">
                <a:solidFill>
                  <a:schemeClr val="bg1">
                    <a:lumMod val="25000"/>
                  </a:schemeClr>
                </a:solidFill>
              </a:rPr>
              <a:t>Болт М12</a:t>
            </a:r>
            <a:r>
              <a:rPr lang="en-US" sz="2400" dirty="0" smtClean="0">
                <a:solidFill>
                  <a:schemeClr val="bg1">
                    <a:lumMod val="25000"/>
                  </a:schemeClr>
                </a:solidFill>
                <a:cs typeface="Arial" charset="0"/>
              </a:rPr>
              <a:t>×</a:t>
            </a:r>
            <a:r>
              <a:rPr lang="ru-RU" sz="2400" dirty="0" smtClean="0">
                <a:solidFill>
                  <a:schemeClr val="bg1">
                    <a:lumMod val="25000"/>
                  </a:schemeClr>
                </a:solidFill>
                <a:cs typeface="Arial" charset="0"/>
              </a:rPr>
              <a:t>60</a:t>
            </a:r>
            <a:endParaRPr lang="en-US" sz="2400" dirty="0">
              <a:solidFill>
                <a:schemeClr val="bg1">
                  <a:lumMod val="25000"/>
                </a:schemeClr>
              </a:solidFill>
              <a:cs typeface="Arial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950483" y="2276872"/>
            <a:ext cx="177364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dirty="0" smtClean="0">
                <a:solidFill>
                  <a:schemeClr val="bg1">
                    <a:lumMod val="25000"/>
                  </a:schemeClr>
                </a:solidFill>
              </a:rPr>
              <a:t>Гайка М12</a:t>
            </a:r>
            <a:endParaRPr lang="ru-RU" sz="2400" dirty="0">
              <a:solidFill>
                <a:schemeClr val="bg1">
                  <a:lumMod val="25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627784" y="4797152"/>
            <a:ext cx="30243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dirty="0" smtClean="0">
                <a:solidFill>
                  <a:schemeClr val="bg1">
                    <a:lumMod val="25000"/>
                  </a:schemeClr>
                </a:solidFill>
              </a:rPr>
              <a:t>Шпилька М16</a:t>
            </a:r>
            <a:r>
              <a:rPr lang="en-US" sz="2400" dirty="0" smtClean="0">
                <a:solidFill>
                  <a:schemeClr val="bg1">
                    <a:lumMod val="25000"/>
                  </a:schemeClr>
                </a:solidFill>
                <a:cs typeface="Arial" charset="0"/>
              </a:rPr>
              <a:t>×</a:t>
            </a:r>
            <a:r>
              <a:rPr lang="ru-RU" sz="2400" dirty="0" smtClean="0">
                <a:solidFill>
                  <a:schemeClr val="bg1">
                    <a:lumMod val="25000"/>
                  </a:schemeClr>
                </a:solidFill>
                <a:cs typeface="Arial" charset="0"/>
              </a:rPr>
              <a:t>120</a:t>
            </a:r>
            <a:endParaRPr lang="en-US" sz="2400" dirty="0">
              <a:solidFill>
                <a:schemeClr val="bg1">
                  <a:lumMod val="25000"/>
                </a:schemeClr>
              </a:solidFill>
              <a:cs typeface="Arial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372200" y="2708920"/>
            <a:ext cx="21602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dirty="0" smtClean="0">
                <a:solidFill>
                  <a:schemeClr val="bg1">
                    <a:lumMod val="25000"/>
                  </a:schemeClr>
                </a:solidFill>
              </a:rPr>
              <a:t>Винт М12</a:t>
            </a:r>
            <a:r>
              <a:rPr lang="en-US" sz="2400" dirty="0" smtClean="0">
                <a:solidFill>
                  <a:schemeClr val="bg1">
                    <a:lumMod val="25000"/>
                  </a:schemeClr>
                </a:solidFill>
                <a:cs typeface="Arial" charset="0"/>
              </a:rPr>
              <a:t>×</a:t>
            </a:r>
            <a:r>
              <a:rPr lang="ru-RU" sz="2400" dirty="0" smtClean="0">
                <a:solidFill>
                  <a:schemeClr val="bg1">
                    <a:lumMod val="25000"/>
                  </a:schemeClr>
                </a:solidFill>
                <a:cs typeface="Arial" charset="0"/>
              </a:rPr>
              <a:t>50</a:t>
            </a:r>
            <a:endParaRPr lang="en-US" sz="2400" dirty="0">
              <a:solidFill>
                <a:schemeClr val="bg1">
                  <a:lumMod val="25000"/>
                </a:schemeClr>
              </a:solidFill>
              <a:cs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pull/>
        <p:sndAc>
          <p:stSnd>
            <p:snd r:embed="rId2" name="applause.wav"/>
          </p:stSnd>
        </p:sndAc>
      </p:transition>
    </mc:Choice>
    <mc:Fallback xmlns="">
      <p:transition spd="slow" advTm="3000">
        <p:pull/>
        <p:sndAc>
          <p:stSnd>
            <p:snd r:embed="rId7" name="applaus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04664"/>
            <a:ext cx="8229600" cy="5904696"/>
          </a:xfrm>
        </p:spPr>
        <p:txBody>
          <a:bodyPr/>
          <a:lstStyle/>
          <a:p>
            <a:pPr lvl="0" algn="ctr">
              <a:buNone/>
            </a:pPr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Изделия с винтовой поверхностью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Picture 12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943"/>
          <a:stretch>
            <a:fillRect/>
          </a:stretch>
        </p:blipFill>
        <p:spPr bwMode="auto">
          <a:xfrm>
            <a:off x="755576" y="2636912"/>
            <a:ext cx="1656184" cy="36450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13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10681">
            <a:off x="2623462" y="4283869"/>
            <a:ext cx="4421188" cy="558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1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12160" y="2852936"/>
            <a:ext cx="2933700" cy="36798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251520" y="1988840"/>
            <a:ext cx="30243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rgbClr val="000073"/>
                </a:solidFill>
              </a:rPr>
              <a:t>крепежные изделия</a:t>
            </a:r>
            <a:endParaRPr lang="ru-RU" sz="2400" dirty="0">
              <a:solidFill>
                <a:srgbClr val="000073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059832" y="1628801"/>
            <a:ext cx="22322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000073"/>
                </a:solidFill>
              </a:rPr>
              <a:t>специального</a:t>
            </a:r>
          </a:p>
          <a:p>
            <a:pPr algn="ctr"/>
            <a:r>
              <a:rPr lang="ru-RU" sz="2400" dirty="0" smtClean="0">
                <a:solidFill>
                  <a:srgbClr val="000073"/>
                </a:solidFill>
              </a:rPr>
              <a:t>  назначения</a:t>
            </a:r>
            <a:endParaRPr lang="ru-RU" sz="2400" dirty="0">
              <a:solidFill>
                <a:srgbClr val="000073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868144" y="2060848"/>
            <a:ext cx="30243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000073"/>
                </a:solidFill>
              </a:rPr>
              <a:t>для передачи </a:t>
            </a:r>
          </a:p>
          <a:p>
            <a:pPr algn="ctr"/>
            <a:r>
              <a:rPr lang="ru-RU" sz="2400" dirty="0" smtClean="0">
                <a:solidFill>
                  <a:srgbClr val="000073"/>
                </a:solidFill>
              </a:rPr>
              <a:t>    движения</a:t>
            </a:r>
            <a:endParaRPr lang="ru-RU" sz="2400" dirty="0">
              <a:solidFill>
                <a:srgbClr val="000073"/>
              </a:solidFill>
            </a:endParaRPr>
          </a:p>
        </p:txBody>
      </p:sp>
      <p:sp>
        <p:nvSpPr>
          <p:cNvPr id="13" name="Выгнутая влево стрелка 12"/>
          <p:cNvSpPr/>
          <p:nvPr/>
        </p:nvSpPr>
        <p:spPr>
          <a:xfrm>
            <a:off x="971600" y="764704"/>
            <a:ext cx="504056" cy="1368152"/>
          </a:xfrm>
          <a:prstGeom prst="curvedRightArrow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4" name="Выгнутая вправо стрелка 13"/>
          <p:cNvSpPr/>
          <p:nvPr/>
        </p:nvSpPr>
        <p:spPr>
          <a:xfrm>
            <a:off x="7668344" y="908720"/>
            <a:ext cx="576064" cy="1368152"/>
          </a:xfrm>
          <a:prstGeom prst="curvedLeftArrow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Стрелка вниз 14"/>
          <p:cNvSpPr/>
          <p:nvPr/>
        </p:nvSpPr>
        <p:spPr>
          <a:xfrm>
            <a:off x="4283968" y="1052736"/>
            <a:ext cx="360040" cy="720080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pull/>
        <p:sndAc>
          <p:stSnd>
            <p:snd r:embed="rId2" name="applause.wav"/>
          </p:stSnd>
        </p:sndAc>
      </p:transition>
    </mc:Choice>
    <mc:Fallback xmlns="">
      <p:transition spd="slow" advTm="3000">
        <p:pull/>
        <p:sndAc>
          <p:stSnd>
            <p:snd r:embed="rId6" name="applaus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8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 animBg="1"/>
      <p:bldP spid="14" grpId="0" animBg="1"/>
      <p:bldP spid="15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+mn-lt"/>
              </a:rPr>
              <a:t>Профили резьбы</a:t>
            </a:r>
            <a:endParaRPr lang="ru-RU" dirty="0">
              <a:solidFill>
                <a:srgbClr val="C00000"/>
              </a:solidFill>
              <a:latin typeface="+mn-lt"/>
            </a:endParaRPr>
          </a:p>
        </p:txBody>
      </p:sp>
      <p:pic>
        <p:nvPicPr>
          <p:cNvPr id="27650" name="Picture 2" descr="Картинки по запросу профили резьб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412776"/>
            <a:ext cx="8496944" cy="51530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pull/>
        <p:sndAc>
          <p:stSnd>
            <p:snd r:embed="rId2" name="applause.wav"/>
          </p:stSnd>
        </p:sndAc>
      </p:transition>
    </mc:Choice>
    <mc:Fallback xmlns="">
      <p:transition spd="slow" advTm="3000">
        <p:pull/>
        <p:sndAc>
          <p:stSnd>
            <p:snd r:embed="rId4" name="applaus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+mn-lt"/>
              </a:rPr>
              <a:t>Элементы резьбы</a:t>
            </a:r>
            <a:endParaRPr lang="ru-RU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Картинки по запросу шаг резьб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124744"/>
            <a:ext cx="8352928" cy="22322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251520" y="3645024"/>
            <a:ext cx="8892480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/>
              <a:t> </a:t>
            </a:r>
            <a:r>
              <a:rPr lang="ru-RU" b="1" dirty="0" smtClean="0"/>
              <a:t>Шаг резьбы </a:t>
            </a:r>
            <a:r>
              <a:rPr lang="ru-RU" dirty="0" smtClean="0"/>
              <a:t>- расстояние между вершинами или основаниями двух соседних витков; </a:t>
            </a:r>
          </a:p>
          <a:p>
            <a:r>
              <a:rPr lang="ru-RU" b="1" dirty="0" smtClean="0"/>
              <a:t>Глубина резьбы </a:t>
            </a:r>
            <a:r>
              <a:rPr lang="ru-RU" dirty="0" smtClean="0"/>
              <a:t>- расстояние от вершины резьбы до ее основания;</a:t>
            </a:r>
          </a:p>
          <a:p>
            <a:r>
              <a:rPr lang="ru-RU" b="1" dirty="0" smtClean="0"/>
              <a:t>Угол профиля резьбы </a:t>
            </a:r>
            <a:r>
              <a:rPr lang="ru-RU" dirty="0" smtClean="0"/>
              <a:t>- угол, заключенный между боковыми сторонами профиля в плоскости оси; </a:t>
            </a:r>
          </a:p>
          <a:p>
            <a:r>
              <a:rPr lang="ru-RU" b="1" dirty="0" smtClean="0"/>
              <a:t>Наружный диаметр </a:t>
            </a:r>
            <a:r>
              <a:rPr lang="ru-RU" dirty="0" smtClean="0"/>
              <a:t>- наибольший диаметр резьбы болта, измеряемый по вершине резьбы перпендикулярно к оси резьбы; </a:t>
            </a:r>
          </a:p>
          <a:p>
            <a:r>
              <a:rPr lang="ru-RU" b="1" dirty="0" smtClean="0"/>
              <a:t>Внутренний диаметр </a:t>
            </a:r>
            <a:r>
              <a:rPr lang="ru-RU" dirty="0" smtClean="0"/>
              <a:t>- расстояние, равное диаметру цилиндра, на которой навернута нитка резьбы.</a:t>
            </a:r>
          </a:p>
          <a:p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pull/>
        <p:sndAc>
          <p:stSnd>
            <p:snd r:embed="rId2" name="applause.wav"/>
          </p:stSnd>
        </p:sndAc>
      </p:transition>
    </mc:Choice>
    <mc:Fallback xmlns="">
      <p:transition spd="slow" advTm="3000">
        <p:pull/>
        <p:sndAc>
          <p:stSnd>
            <p:snd r:embed="rId4" name="applaus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8" name="Picture 4" descr="Плашкодержатель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5301208"/>
            <a:ext cx="6477000" cy="11430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+mn-lt"/>
              </a:rPr>
              <a:t>Нарезание резьбы</a:t>
            </a:r>
            <a:endParaRPr lang="ru-RU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95936" y="1412776"/>
            <a:ext cx="4320480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000" dirty="0" smtClean="0"/>
              <a:t>С помощью плашек нарезается резьба на болтах, шпильках и подобных изделиях. </a:t>
            </a:r>
          </a:p>
          <a:p>
            <a:pPr>
              <a:buFont typeface="Wingdings" pitchFamily="2" charset="2"/>
              <a:buChar char="ü"/>
            </a:pPr>
            <a:endParaRPr lang="ru-RU" sz="2000" dirty="0" smtClean="0"/>
          </a:p>
          <a:p>
            <a:pPr>
              <a:buFont typeface="Wingdings" pitchFamily="2" charset="2"/>
              <a:buChar char="ü"/>
            </a:pPr>
            <a:r>
              <a:rPr lang="ru-RU" sz="2000" dirty="0" smtClean="0"/>
              <a:t>Плашка представляет собой закалённую гайку с прорезями образующими режущие кромки и позволяющими отводить образовавшуюся в процессе нарезания резьбы стружку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67586" name="Picture 2" descr="http://545125.ru/wp-content/uploads/2015/06/%D0%9F%D0%BB%D0%B0%D1%88%D0%BA%D0%B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44824"/>
            <a:ext cx="3600400" cy="36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pull/>
        <p:sndAc>
          <p:stSnd>
            <p:snd r:embed="rId2" name="applause.wav"/>
          </p:stSnd>
        </p:sndAc>
      </p:transition>
    </mc:Choice>
    <mc:Fallback xmlns="">
      <p:transition spd="slow" advTm="3000">
        <p:pull/>
        <p:sndAc>
          <p:stSnd>
            <p:snd r:embed="rId5" name="applaus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8610" name="Picture 2" descr="http://545125.ru/wp-content/uploads/2015/06/%D0%BD%D0%B0%D1%80%D0%B5%D0%B7%D0%B0%D0%BD%D0%B8%D0%B5-%D1%80%D0%B5%D0%B7%D1%8C%D0%B1%D1%8B-%D0%BF%D0%BB%D0%B0%D1%88%D0%BA%D0%BE%D0%B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32656"/>
            <a:ext cx="8280920" cy="62106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pull/>
        <p:sndAc>
          <p:stSnd>
            <p:snd r:embed="rId2" name="applause.wav"/>
          </p:stSnd>
        </p:sndAc>
      </p:transition>
    </mc:Choice>
    <mc:Fallback xmlns="">
      <p:transition spd="slow" advTm="3000">
        <p:pull/>
        <p:sndAc>
          <p:stSnd>
            <p:snd r:embed="rId4" name="applaus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metall-moscow.ru/sites/default/files/%D0%B7%D0%B0%D0%BA%D0%B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708920"/>
            <a:ext cx="4176464" cy="18478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http://www.cnc-precisionparts.com/photo/pl1209873-galvanized_steel_blind_rivets_metal_hardware_flat_head_blind_rivet_for_electronic_products_baby_stroller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1700808"/>
            <a:ext cx="2880320" cy="288032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+mn-lt"/>
              </a:rPr>
              <a:t>Клёпка</a:t>
            </a:r>
            <a:endParaRPr lang="ru-RU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340768"/>
            <a:ext cx="8291264" cy="1584176"/>
          </a:xfrm>
        </p:spPr>
        <p:txBody>
          <a:bodyPr>
            <a:normAutofit/>
          </a:bodyPr>
          <a:lstStyle/>
          <a:p>
            <a:pPr algn="just"/>
            <a:r>
              <a:rPr lang="ru-RU" sz="2400" b="1" i="1" dirty="0" smtClean="0">
                <a:solidFill>
                  <a:srgbClr val="C00000"/>
                </a:solidFill>
              </a:rPr>
              <a:t>Клепкой</a:t>
            </a:r>
            <a:r>
              <a:rPr lang="ru-RU" sz="2400" i="1" dirty="0" smtClean="0"/>
              <a:t> </a:t>
            </a:r>
            <a:r>
              <a:rPr lang="ru-RU" sz="2400" dirty="0" smtClean="0"/>
              <a:t>называется соединение двух или нескольких деталей при помощи заклепок, представляющих собой цилиндрические стержни с головками различной формы. </a:t>
            </a:r>
          </a:p>
        </p:txBody>
      </p:sp>
      <p:pic>
        <p:nvPicPr>
          <p:cNvPr id="1032" name="Picture 8" descr="http://www.dejurka.ru/wp-content/uploads/2009/07/metalfloor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67744" y="4437112"/>
            <a:ext cx="5760640" cy="217464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pull/>
        <p:sndAc>
          <p:stSnd>
            <p:snd r:embed="rId2" name="applause.wav"/>
          </p:stSnd>
        </p:sndAc>
      </p:transition>
    </mc:Choice>
    <mc:Fallback xmlns="">
      <p:transition spd="slow" advTm="3000">
        <p:pull/>
        <p:sndAc>
          <p:stSnd>
            <p:snd r:embed="rId6" name="applaus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04664"/>
            <a:ext cx="8229600" cy="1656184"/>
          </a:xfrm>
        </p:spPr>
        <p:txBody>
          <a:bodyPr/>
          <a:lstStyle/>
          <a:p>
            <a:pPr algn="just">
              <a:buNone/>
            </a:pPr>
            <a:r>
              <a:rPr lang="ru-RU" dirty="0" smtClean="0">
                <a:solidFill>
                  <a:srgbClr val="C00000"/>
                </a:solidFill>
              </a:rPr>
              <a:t>Способ соединения двух или нескольких деталей заклепками называют заклепочным соединением.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60420" name="Picture 4" descr="http://castle.pri.ee/wp-content/uploads/2009/08/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916832"/>
            <a:ext cx="7704856" cy="475252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pull/>
        <p:sndAc>
          <p:stSnd>
            <p:snd r:embed="rId2" name="applause.wav"/>
          </p:stSnd>
        </p:sndAc>
      </p:transition>
    </mc:Choice>
    <mc:Fallback xmlns="">
      <p:transition spd="slow" advTm="3000">
        <p:pull/>
        <p:sndAc>
          <p:stSnd>
            <p:snd r:embed="rId4" name="applaus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60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0" dirty="0" smtClean="0">
                <a:solidFill>
                  <a:srgbClr val="C00000"/>
                </a:solidFill>
                <a:latin typeface="+mn-lt"/>
              </a:rPr>
              <a:t>Последовательность процесса ручной клепки</a:t>
            </a:r>
            <a:endParaRPr lang="ru-RU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42" name="Picture 2" descr="http://www.telenir.net/tehnicheskie_nauki/raboty_po_metallu/i_06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772816"/>
            <a:ext cx="3960440" cy="468051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1444" name="Picture 4" descr="http://www.telenir.net/tehnicheskie_nauki/raboty_po_metallu/i_06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1772816"/>
            <a:ext cx="4176464" cy="45221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pull/>
        <p:sndAc>
          <p:stSnd>
            <p:snd r:embed="rId2" name="applause.wav"/>
          </p:stSnd>
        </p:sndAc>
      </p:transition>
    </mc:Choice>
    <mc:Fallback xmlns="">
      <p:transition spd="slow" advTm="3000">
        <p:pull/>
        <p:sndAc>
          <p:stSnd>
            <p:snd r:embed="rId5" name="applaus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1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61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2466" name="Picture 2" descr="http://www.telenir.net/tehnicheskie_nauki/raboty_po_metallu/i_067.png"/>
          <p:cNvPicPr>
            <a:picLocks noChangeAspect="1" noChangeArrowheads="1"/>
          </p:cNvPicPr>
          <p:nvPr/>
        </p:nvPicPr>
        <p:blipFill>
          <a:blip r:embed="rId3" cstate="print">
            <a:lum bright="-10000" contrast="20000"/>
          </a:blip>
          <a:srcRect/>
          <a:stretch>
            <a:fillRect/>
          </a:stretch>
        </p:blipFill>
        <p:spPr bwMode="auto">
          <a:xfrm>
            <a:off x="611560" y="188640"/>
            <a:ext cx="7992888" cy="666936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pull/>
        <p:sndAc>
          <p:stSnd>
            <p:snd r:embed="rId2" name="applause.wav"/>
          </p:stSnd>
        </p:sndAc>
      </p:transition>
    </mc:Choice>
    <mc:Fallback xmlns="">
      <p:transition spd="slow" advTm="3000">
        <p:pull/>
        <p:sndAc>
          <p:stSnd>
            <p:snd r:embed="rId4" name="applaus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476672"/>
            <a:ext cx="8496944" cy="5832688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sz="2400" b="1" i="1" dirty="0" smtClean="0">
                <a:solidFill>
                  <a:srgbClr val="C00000"/>
                </a:solidFill>
              </a:rPr>
              <a:t>Технологический процесс </a:t>
            </a:r>
            <a:r>
              <a:rPr lang="ru-RU" sz="2400" i="1" dirty="0" smtClean="0"/>
              <a:t>– </a:t>
            </a:r>
            <a:r>
              <a:rPr lang="ru-RU" sz="2400" dirty="0" smtClean="0"/>
              <a:t>это часть производственного процесса, непосредственно связанная с изменением формы, размеров или физических свойств материалов или полуфабрикатов до получения изделия требуемой конфигурации и качества.</a:t>
            </a:r>
          </a:p>
          <a:p>
            <a:pPr algn="just">
              <a:buNone/>
            </a:pPr>
            <a:endParaRPr lang="ru-RU" sz="2400" dirty="0" smtClean="0"/>
          </a:p>
          <a:p>
            <a:pPr algn="just">
              <a:buNone/>
            </a:pPr>
            <a:endParaRPr lang="ru-RU" sz="2400" dirty="0" smtClean="0"/>
          </a:p>
          <a:p>
            <a:pPr algn="just">
              <a:buNone/>
            </a:pPr>
            <a:endParaRPr lang="ru-RU" sz="2400" dirty="0" smtClean="0"/>
          </a:p>
          <a:p>
            <a:pPr algn="just">
              <a:buNone/>
            </a:pPr>
            <a:endParaRPr lang="ru-RU" sz="2400" dirty="0" smtClean="0"/>
          </a:p>
          <a:p>
            <a:pPr algn="just">
              <a:buNone/>
            </a:pPr>
            <a:endParaRPr lang="ru-RU" sz="2400" dirty="0" smtClean="0"/>
          </a:p>
          <a:p>
            <a:pPr algn="just">
              <a:buNone/>
            </a:pPr>
            <a:endParaRPr lang="ru-RU" sz="2400" dirty="0" smtClean="0"/>
          </a:p>
          <a:p>
            <a:pPr algn="just">
              <a:buNone/>
            </a:pPr>
            <a:endParaRPr lang="ru-RU" sz="2400" dirty="0" smtClean="0"/>
          </a:p>
          <a:p>
            <a:pPr algn="just">
              <a:buNone/>
            </a:pPr>
            <a:r>
              <a:rPr lang="ru-RU" sz="2400" b="1" i="1" dirty="0" smtClean="0">
                <a:solidFill>
                  <a:srgbClr val="C00000"/>
                </a:solidFill>
              </a:rPr>
              <a:t>Операция</a:t>
            </a:r>
            <a:r>
              <a:rPr lang="ru-RU" sz="2400" i="1" dirty="0" smtClean="0"/>
              <a:t> </a:t>
            </a:r>
            <a:r>
              <a:rPr lang="ru-RU" sz="2400" dirty="0" smtClean="0"/>
              <a:t>- законченная часть технологического процесса, выполняемая на одном рабочем месте.</a:t>
            </a:r>
            <a:endParaRPr lang="ru-RU" sz="2400" dirty="0"/>
          </a:p>
        </p:txBody>
      </p:sp>
      <p:pic>
        <p:nvPicPr>
          <p:cNvPr id="17410" name="Picture 2" descr="http://www.basmedcol.com/wp-content/uploads/2012/12/diagnostic-immobilier-albi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9772" y="2492896"/>
            <a:ext cx="4104456" cy="2614531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pull/>
        <p:sndAc>
          <p:stSnd>
            <p:snd r:embed="rId2" name="applause.wav"/>
          </p:stSnd>
        </p:sndAc>
      </p:transition>
    </mc:Choice>
    <mc:Fallback xmlns="">
      <p:transition spd="slow" advTm="3000">
        <p:pull/>
        <p:sndAc>
          <p:stSnd>
            <p:snd r:embed="rId5" name="applaus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332656"/>
            <a:ext cx="8229600" cy="5976704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123728" y="548680"/>
            <a:ext cx="4968552" cy="936104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Виды слесарных операций</a:t>
            </a:r>
            <a:endParaRPr lang="ru-R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275856" y="2564904"/>
            <a:ext cx="2880320" cy="914400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Подготовительные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979712" y="3861048"/>
            <a:ext cx="1656184" cy="914400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Сборка</a:t>
            </a:r>
            <a:endParaRPr lang="ru-RU" sz="20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0" y="3861048"/>
            <a:ext cx="1547664" cy="914400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Обработка</a:t>
            </a:r>
            <a:endParaRPr lang="ru-RU" sz="20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23528" y="2060848"/>
            <a:ext cx="2520280" cy="914400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Технологические</a:t>
            </a:r>
            <a:endParaRPr lang="ru-RU" sz="2000" b="1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724128" y="3933056"/>
            <a:ext cx="1512168" cy="79208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Демонтаж</a:t>
            </a:r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7524328" y="3861048"/>
            <a:ext cx="1619672" cy="864096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М</a:t>
            </a:r>
            <a:r>
              <a:rPr lang="ru-RU" dirty="0" smtClean="0"/>
              <a:t>онтаж</a:t>
            </a:r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444208" y="1988840"/>
            <a:ext cx="2520280" cy="914400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Вспомогательные </a:t>
            </a:r>
            <a:endParaRPr lang="ru-RU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827584" y="5157192"/>
            <a:ext cx="1800200" cy="914400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Ремонт</a:t>
            </a:r>
            <a:endParaRPr lang="ru-RU" sz="2000" dirty="0"/>
          </a:p>
        </p:txBody>
      </p:sp>
      <p:sp>
        <p:nvSpPr>
          <p:cNvPr id="15" name="Выгнутая влево стрелка 14"/>
          <p:cNvSpPr/>
          <p:nvPr/>
        </p:nvSpPr>
        <p:spPr>
          <a:xfrm>
            <a:off x="899592" y="1052736"/>
            <a:ext cx="1224136" cy="1152128"/>
          </a:xfrm>
          <a:prstGeom prst="curvedRightArrow">
            <a:avLst>
              <a:gd name="adj1" fmla="val 10364"/>
              <a:gd name="adj2" fmla="val 50000"/>
              <a:gd name="adj3" fmla="val 25000"/>
            </a:avLst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Выгнутая вправо стрелка 15"/>
          <p:cNvSpPr/>
          <p:nvPr/>
        </p:nvSpPr>
        <p:spPr>
          <a:xfrm>
            <a:off x="7092280" y="908720"/>
            <a:ext cx="1080120" cy="1152128"/>
          </a:xfrm>
          <a:prstGeom prst="curvedLeftArrow">
            <a:avLst>
              <a:gd name="adj1" fmla="val 13828"/>
              <a:gd name="adj2" fmla="val 38918"/>
              <a:gd name="adj3" fmla="val 25000"/>
            </a:avLst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Стрелка вниз 16"/>
          <p:cNvSpPr/>
          <p:nvPr/>
        </p:nvSpPr>
        <p:spPr>
          <a:xfrm>
            <a:off x="4355976" y="1484784"/>
            <a:ext cx="360040" cy="1080120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Выгнутая влево стрелка 17"/>
          <p:cNvSpPr/>
          <p:nvPr/>
        </p:nvSpPr>
        <p:spPr>
          <a:xfrm>
            <a:off x="323528" y="2996952"/>
            <a:ext cx="576064" cy="1008112"/>
          </a:xfrm>
          <a:prstGeom prst="curvedRightArrow">
            <a:avLst>
              <a:gd name="adj1" fmla="val 25000"/>
              <a:gd name="adj2" fmla="val 50000"/>
              <a:gd name="adj3" fmla="val 25000"/>
            </a:avLst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Выгнутая вправо стрелка 18"/>
          <p:cNvSpPr/>
          <p:nvPr/>
        </p:nvSpPr>
        <p:spPr>
          <a:xfrm>
            <a:off x="2339752" y="2996952"/>
            <a:ext cx="504056" cy="936104"/>
          </a:xfrm>
          <a:prstGeom prst="curvedLeftArrow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Выгнутая вправо стрелка 19"/>
          <p:cNvSpPr/>
          <p:nvPr/>
        </p:nvSpPr>
        <p:spPr>
          <a:xfrm>
            <a:off x="8316416" y="2924944"/>
            <a:ext cx="576064" cy="864096"/>
          </a:xfrm>
          <a:prstGeom prst="curvedLeftArrow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1" name="Выгнутая влево стрелка 20"/>
          <p:cNvSpPr/>
          <p:nvPr/>
        </p:nvSpPr>
        <p:spPr>
          <a:xfrm>
            <a:off x="6300192" y="2924944"/>
            <a:ext cx="576064" cy="1008112"/>
          </a:xfrm>
          <a:prstGeom prst="curvedRightArrow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2" name="Стрелка вниз 21"/>
          <p:cNvSpPr/>
          <p:nvPr/>
        </p:nvSpPr>
        <p:spPr>
          <a:xfrm>
            <a:off x="1619672" y="2996952"/>
            <a:ext cx="216024" cy="2160240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pull/>
        <p:sndAc>
          <p:stSnd>
            <p:snd r:embed="rId2" name="applause.wav"/>
          </p:stSnd>
        </p:sndAc>
      </p:transition>
    </mc:Choice>
    <mc:Fallback xmlns="">
      <p:transition spd="slow" advTm="3000">
        <p:pull/>
        <p:sndAc>
          <p:stSnd>
            <p:snd r:embed="rId3" name="applaus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9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8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8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9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9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9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9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0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0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0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620688"/>
            <a:ext cx="8229600" cy="5688672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	Технологический процесс разрабатывается на основе </a:t>
            </a: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чертежа.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8434" name="Picture 2" descr="http://images.todre.com.ua/e/10/822893/cherchenie-chertezhey-dlya-kursovyh-i-diplomnyh-rabot-f82289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700808"/>
            <a:ext cx="8496944" cy="49507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pull/>
        <p:sndAc>
          <p:stSnd>
            <p:snd r:embed="rId2" name="applause.wav"/>
          </p:stSnd>
        </p:sndAc>
      </p:transition>
    </mc:Choice>
    <mc:Fallback xmlns="">
      <p:transition spd="slow" advTm="3000">
        <p:pull/>
        <p:sndAc>
          <p:stSnd>
            <p:snd r:embed="rId4" name="applaus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referat.znate.ru/pars_docs/tw_refs/78/77241/77241_html_m220aa78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260648"/>
            <a:ext cx="8136904" cy="63745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pull/>
        <p:sndAc>
          <p:stSnd>
            <p:snd r:embed="rId2" name="applause.wav"/>
          </p:stSnd>
        </p:sndAc>
      </p:transition>
    </mc:Choice>
    <mc:Fallback xmlns="">
      <p:transition spd="slow" advTm="3000">
        <p:pull/>
        <p:sndAc>
          <p:stSnd>
            <p:snd r:embed="rId4" name="applaus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Карта технологического процесса</a:t>
            </a:r>
            <a:r>
              <a:rPr lang="ru-RU" b="0" i="1" dirty="0" smtClean="0"/>
              <a:t> </a:t>
            </a:r>
            <a:endParaRPr lang="ru-RU" dirty="0"/>
          </a:p>
        </p:txBody>
      </p:sp>
      <p:pic>
        <p:nvPicPr>
          <p:cNvPr id="20482" name="Picture 2" descr="http://theleader.ru/pic/small-1268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764704"/>
            <a:ext cx="5616624" cy="604867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pull/>
        <p:sndAc>
          <p:stSnd>
            <p:snd r:embed="rId2" name="applause.wav"/>
          </p:stSnd>
        </p:sndAc>
      </p:transition>
    </mc:Choice>
    <mc:Fallback xmlns="">
      <p:transition spd="slow" advTm="3000">
        <p:pull/>
        <p:sndAc>
          <p:stSnd>
            <p:snd r:embed="rId4" name="applaus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1288</TotalTime>
  <Words>580</Words>
  <Application>Microsoft Office PowerPoint</Application>
  <PresentationFormat>Экран (4:3)</PresentationFormat>
  <Paragraphs>171</Paragraphs>
  <Slides>49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49</vt:i4>
      </vt:variant>
    </vt:vector>
  </HeadingPairs>
  <TitlesOfParts>
    <vt:vector size="56" baseType="lpstr">
      <vt:lpstr>Arial</vt:lpstr>
      <vt:lpstr>Calibri</vt:lpstr>
      <vt:lpstr>Century Schoolbook</vt:lpstr>
      <vt:lpstr>Times New Roman</vt:lpstr>
      <vt:lpstr>Wingdings</vt:lpstr>
      <vt:lpstr>Wingdings 2</vt:lpstr>
      <vt:lpstr>Эркер</vt:lpstr>
      <vt:lpstr>Санкт-Петербургское государственное бюджетное профессиональное образовательное учреждение «Техникум «Приморский»</vt:lpstr>
      <vt:lpstr>Основные слесарные операции в профессиональной деятельности.</vt:lpstr>
      <vt:lpstr>Рабочее место и организация труда слесаря</vt:lpstr>
      <vt:lpstr>Слесарное дело </vt:lpstr>
      <vt:lpstr>Презентация PowerPoint</vt:lpstr>
      <vt:lpstr>Презентация PowerPoint</vt:lpstr>
      <vt:lpstr>Презентация PowerPoint</vt:lpstr>
      <vt:lpstr>Презентация PowerPoint</vt:lpstr>
      <vt:lpstr>Карта технологического процесса </vt:lpstr>
      <vt:lpstr>Требования к организации рабочего места слесаря</vt:lpstr>
      <vt:lpstr>Презентация PowerPoint</vt:lpstr>
      <vt:lpstr>Презентация PowerPoint</vt:lpstr>
      <vt:lpstr>Презентация PowerPoint</vt:lpstr>
      <vt:lpstr>Приемы плоскостной разметки</vt:lpstr>
      <vt:lpstr>Презентация PowerPoint</vt:lpstr>
      <vt:lpstr>Выбор базы</vt:lpstr>
      <vt:lpstr>Правка</vt:lpstr>
      <vt:lpstr>Презентация PowerPoint</vt:lpstr>
      <vt:lpstr>Правка листового металла</vt:lpstr>
      <vt:lpstr>Правка закаленного металла (рихтовка)</vt:lpstr>
      <vt:lpstr>Гибка металла</vt:lpstr>
      <vt:lpstr>Инструменты</vt:lpstr>
      <vt:lpstr>Презентация PowerPoint</vt:lpstr>
      <vt:lpstr>Ручная разрезка и распиловка</vt:lpstr>
      <vt:lpstr>Труборез</vt:lpstr>
      <vt:lpstr>Опиливание металла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Сверление</vt:lpstr>
      <vt:lpstr>Свёрла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Нарезание резьбы</vt:lpstr>
      <vt:lpstr>Презентация PowerPoint</vt:lpstr>
      <vt:lpstr>Профили резьбы</vt:lpstr>
      <vt:lpstr>Элементы резьбы</vt:lpstr>
      <vt:lpstr>Нарезание резьбы</vt:lpstr>
      <vt:lpstr>Презентация PowerPoint</vt:lpstr>
      <vt:lpstr>Клёпка</vt:lpstr>
      <vt:lpstr>Презентация PowerPoint</vt:lpstr>
      <vt:lpstr>Последовательность процесса ручной клепки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Основные слесарные операции в профессиональной деятельности.</dc:title>
  <dc:creator>euro</dc:creator>
  <cp:lastModifiedBy>PC</cp:lastModifiedBy>
  <cp:revision>125</cp:revision>
  <dcterms:created xsi:type="dcterms:W3CDTF">2015-11-07T18:10:42Z</dcterms:created>
  <dcterms:modified xsi:type="dcterms:W3CDTF">2019-12-05T11:42:01Z</dcterms:modified>
</cp:coreProperties>
</file>