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handoutMasterIdLst>
    <p:handoutMasterId r:id="rId24"/>
  </p:handoutMasterIdLst>
  <p:sldIdLst>
    <p:sldId id="256" r:id="rId2"/>
    <p:sldId id="280" r:id="rId3"/>
    <p:sldId id="259" r:id="rId4"/>
    <p:sldId id="287" r:id="rId5"/>
    <p:sldId id="286" r:id="rId6"/>
    <p:sldId id="288" r:id="rId7"/>
    <p:sldId id="290" r:id="rId8"/>
    <p:sldId id="291" r:id="rId9"/>
    <p:sldId id="299" r:id="rId10"/>
    <p:sldId id="301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285" r:id="rId21"/>
    <p:sldId id="297" r:id="rId22"/>
    <p:sldId id="29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57" d="100"/>
          <a:sy n="57" d="100"/>
        </p:scale>
        <p:origin x="-576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37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2058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8035F-FD8D-4CCE-A35E-AEDF385CF2F3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7CBD1-2248-426E-99A9-69BB2558D9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501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tx1">
                    <a:alpha val="2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812" y="1689099"/>
            <a:ext cx="10782300" cy="1646767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Формирование навыков общения у </a:t>
            </a:r>
            <a:r>
              <a:rPr lang="ru-RU" sz="6000" b="1" dirty="0">
                <a:solidFill>
                  <a:schemeClr val="accent4">
                    <a:lumMod val="75000"/>
                  </a:schemeClr>
                </a:solidFill>
              </a:rPr>
              <a:t>детей с тяжелыми множественными нарушениями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9212" y="3521076"/>
            <a:ext cx="9228201" cy="16459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bg2"/>
                </a:solidFill>
              </a:rPr>
              <a:t>Применение </a:t>
            </a:r>
            <a:r>
              <a:rPr lang="ru-RU" sz="4400" b="1" dirty="0" err="1" smtClean="0">
                <a:solidFill>
                  <a:schemeClr val="bg2"/>
                </a:solidFill>
              </a:rPr>
              <a:t>кинезиологических</a:t>
            </a:r>
            <a:r>
              <a:rPr lang="ru-RU" sz="4400" b="1" dirty="0" smtClean="0">
                <a:solidFill>
                  <a:schemeClr val="bg2"/>
                </a:solidFill>
              </a:rPr>
              <a:t> упражнений на уроках с детьми с умственной отсталостью</a:t>
            </a:r>
            <a:endParaRPr lang="ru-RU" sz="4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6897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Bookman Old Style" pitchFamily="18" charset="0"/>
              </a:rPr>
              <a:t>Упражнение «Фонарик»</a:t>
            </a:r>
          </a:p>
        </p:txBody>
      </p:sp>
      <p:pic>
        <p:nvPicPr>
          <p:cNvPr id="48133" name="Picture 5" descr="img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99" t="10466" r="3999" b="50523"/>
          <a:stretch>
            <a:fillRect/>
          </a:stretch>
        </p:blipFill>
        <p:spPr bwMode="auto">
          <a:xfrm>
            <a:off x="571500" y="1214439"/>
            <a:ext cx="5344584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img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216"/>
          <a:stretch>
            <a:fillRect/>
          </a:stretch>
        </p:blipFill>
        <p:spPr bwMode="auto">
          <a:xfrm>
            <a:off x="4845051" y="3071813"/>
            <a:ext cx="734694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47F06D-8E50-47DC-A5B1-A11CBA77F3C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«Дом-ёжик-замок»</a:t>
            </a:r>
          </a:p>
        </p:txBody>
      </p:sp>
      <p:pic>
        <p:nvPicPr>
          <p:cNvPr id="50181" name="Picture 5" descr="img3"/>
          <p:cNvPicPr>
            <a:picLocks noChangeAspect="1" noChangeArrowheads="1"/>
          </p:cNvPicPr>
          <p:nvPr/>
        </p:nvPicPr>
        <p:blipFill>
          <a:blip r:embed="rId2"/>
          <a:srcRect l="12100" t="11545" b="59572"/>
          <a:stretch>
            <a:fillRect/>
          </a:stretch>
        </p:blipFill>
        <p:spPr bwMode="auto">
          <a:xfrm>
            <a:off x="1714501" y="1714501"/>
            <a:ext cx="941281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09E6E-AE69-4FCE-91DE-635D5E74341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«Дом-ёжик-замок»</a:t>
            </a:r>
          </a:p>
        </p:txBody>
      </p:sp>
      <p:pic>
        <p:nvPicPr>
          <p:cNvPr id="50182" name="Picture 6" descr="img3"/>
          <p:cNvPicPr>
            <a:picLocks noChangeAspect="1" noChangeArrowheads="1"/>
          </p:cNvPicPr>
          <p:nvPr/>
        </p:nvPicPr>
        <p:blipFill>
          <a:blip r:embed="rId2"/>
          <a:srcRect t="44885" r="7767" b="29117"/>
          <a:stretch>
            <a:fillRect/>
          </a:stretch>
        </p:blipFill>
        <p:spPr bwMode="auto">
          <a:xfrm>
            <a:off x="1132417" y="1785938"/>
            <a:ext cx="10657416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58E35-676E-49CE-B89B-AD0624C366C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«Дом-ёжик-замок»</a:t>
            </a:r>
          </a:p>
        </p:txBody>
      </p:sp>
      <p:pic>
        <p:nvPicPr>
          <p:cNvPr id="50183" name="Picture 7" descr="img3"/>
          <p:cNvPicPr>
            <a:picLocks noChangeAspect="1" noChangeArrowheads="1"/>
          </p:cNvPicPr>
          <p:nvPr/>
        </p:nvPicPr>
        <p:blipFill>
          <a:blip r:embed="rId2"/>
          <a:srcRect t="75085" r="30467"/>
          <a:stretch>
            <a:fillRect/>
          </a:stretch>
        </p:blipFill>
        <p:spPr bwMode="auto">
          <a:xfrm>
            <a:off x="1143001" y="1714501"/>
            <a:ext cx="1028276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404A5-CAA6-4CBA-8D16-4D6936F4B10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«ГУСЬ-КУРИЦА-ПЕТУХ»</a:t>
            </a:r>
            <a:endParaRPr lang="ru-RU" sz="4000" smtClean="0"/>
          </a:p>
        </p:txBody>
      </p:sp>
      <p:pic>
        <p:nvPicPr>
          <p:cNvPr id="52229" name="Picture 5" descr="img4"/>
          <p:cNvPicPr>
            <a:picLocks noChangeAspect="1" noChangeArrowheads="1"/>
          </p:cNvPicPr>
          <p:nvPr/>
        </p:nvPicPr>
        <p:blipFill>
          <a:blip r:embed="rId2"/>
          <a:srcRect l="24432" t="5409" r="-1534" b="70306"/>
          <a:stretch>
            <a:fillRect/>
          </a:stretch>
        </p:blipFill>
        <p:spPr bwMode="auto">
          <a:xfrm>
            <a:off x="1333501" y="2000251"/>
            <a:ext cx="10234084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187075-9558-46B1-A785-9DEB0249E74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000" b="1" smtClean="0">
                <a:solidFill>
                  <a:srgbClr val="C00000"/>
                </a:solidFill>
                <a:latin typeface="Bookman Old Style" pitchFamily="18" charset="0"/>
              </a:rPr>
              <a:t>«ГУСЬ-КУРИЦА-ПЕТУХ»</a:t>
            </a:r>
            <a:endParaRPr lang="ru-RU" sz="4000" smtClean="0"/>
          </a:p>
        </p:txBody>
      </p:sp>
      <p:pic>
        <p:nvPicPr>
          <p:cNvPr id="52230" name="Picture 6" descr="img4"/>
          <p:cNvPicPr>
            <a:picLocks noChangeAspect="1" noChangeArrowheads="1"/>
          </p:cNvPicPr>
          <p:nvPr/>
        </p:nvPicPr>
        <p:blipFill>
          <a:blip r:embed="rId2"/>
          <a:srcRect t="37013" r="22900" b="39598"/>
          <a:stretch>
            <a:fillRect/>
          </a:stretch>
        </p:blipFill>
        <p:spPr bwMode="auto">
          <a:xfrm>
            <a:off x="1217084" y="2143125"/>
            <a:ext cx="10414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D2F36-8647-4536-8F91-2076DAE7178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«ГУСЬ-КУРИЦА-ПЕТУХ»</a:t>
            </a:r>
          </a:p>
        </p:txBody>
      </p:sp>
      <p:pic>
        <p:nvPicPr>
          <p:cNvPr id="52231" name="Picture 7" descr="img4"/>
          <p:cNvPicPr>
            <a:picLocks noChangeAspect="1" noChangeArrowheads="1"/>
          </p:cNvPicPr>
          <p:nvPr/>
        </p:nvPicPr>
        <p:blipFill>
          <a:blip r:embed="rId2"/>
          <a:srcRect l="6799" t="71254" r="17599"/>
          <a:stretch>
            <a:fillRect/>
          </a:stretch>
        </p:blipFill>
        <p:spPr bwMode="auto">
          <a:xfrm>
            <a:off x="1619251" y="1785938"/>
            <a:ext cx="9601200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01EBB2-EDF7-4CD3-AFC8-29A52615318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УПРАЖНЕНИЕ </a:t>
            </a:r>
            <a:b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«ЗАЙЧИК-КОЛЕЧКО-ЦЕПОЧКА»</a:t>
            </a:r>
          </a:p>
        </p:txBody>
      </p:sp>
      <p:pic>
        <p:nvPicPr>
          <p:cNvPr id="53253" name="Picture 5" descr="img5"/>
          <p:cNvPicPr>
            <a:picLocks noChangeAspect="1" noChangeArrowheads="1"/>
          </p:cNvPicPr>
          <p:nvPr/>
        </p:nvPicPr>
        <p:blipFill>
          <a:blip r:embed="rId2"/>
          <a:srcRect t="4965" r="47501" b="61137"/>
          <a:stretch>
            <a:fillRect/>
          </a:stretch>
        </p:blipFill>
        <p:spPr bwMode="auto">
          <a:xfrm>
            <a:off x="573233" y="2215083"/>
            <a:ext cx="3333749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img5"/>
          <p:cNvPicPr>
            <a:picLocks noChangeAspect="1" noChangeArrowheads="1"/>
          </p:cNvPicPr>
          <p:nvPr/>
        </p:nvPicPr>
        <p:blipFill>
          <a:blip r:embed="rId2"/>
          <a:srcRect t="70364" r="50500"/>
          <a:stretch>
            <a:fillRect/>
          </a:stretch>
        </p:blipFill>
        <p:spPr bwMode="auto">
          <a:xfrm>
            <a:off x="4499264" y="3488228"/>
            <a:ext cx="43815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6" name="Picture 8" descr="Безымянный"/>
          <p:cNvPicPr>
            <a:picLocks noChangeAspect="1" noChangeArrowheads="1"/>
          </p:cNvPicPr>
          <p:nvPr/>
        </p:nvPicPr>
        <p:blipFill>
          <a:blip r:embed="rId3"/>
          <a:srcRect l="69206" t="3949" b="44727"/>
          <a:stretch>
            <a:fillRect/>
          </a:stretch>
        </p:blipFill>
        <p:spPr bwMode="auto">
          <a:xfrm>
            <a:off x="8770274" y="780357"/>
            <a:ext cx="28575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AE7C76-E8A5-4094-A208-898B0A86BC00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31800" y="244476"/>
            <a:ext cx="11760200" cy="14319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УПРАЖНЕНИЕ</a:t>
            </a:r>
            <a:b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«НОЖНИЦЫ-СОБАКА-ЛОШАДКА»</a:t>
            </a:r>
          </a:p>
        </p:txBody>
      </p:sp>
      <p:pic>
        <p:nvPicPr>
          <p:cNvPr id="54277" name="Picture 5" descr="img6"/>
          <p:cNvPicPr>
            <a:picLocks noChangeAspect="1" noChangeArrowheads="1"/>
          </p:cNvPicPr>
          <p:nvPr/>
        </p:nvPicPr>
        <p:blipFill>
          <a:blip r:embed="rId2"/>
          <a:srcRect l="9444" t="6439" r="46001" b="75517"/>
          <a:stretch>
            <a:fillRect/>
          </a:stretch>
        </p:blipFill>
        <p:spPr bwMode="auto">
          <a:xfrm>
            <a:off x="952501" y="1714501"/>
            <a:ext cx="4493684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img6"/>
          <p:cNvPicPr>
            <a:picLocks noChangeAspect="1" noChangeArrowheads="1"/>
          </p:cNvPicPr>
          <p:nvPr/>
        </p:nvPicPr>
        <p:blipFill>
          <a:blip r:embed="rId2"/>
          <a:srcRect l="43832" t="32146" r="6667" b="40118"/>
          <a:stretch>
            <a:fillRect/>
          </a:stretch>
        </p:blipFill>
        <p:spPr bwMode="auto">
          <a:xfrm>
            <a:off x="6477000" y="1571625"/>
            <a:ext cx="41910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img6"/>
          <p:cNvPicPr>
            <a:picLocks noChangeAspect="1" noChangeArrowheads="1"/>
          </p:cNvPicPr>
          <p:nvPr/>
        </p:nvPicPr>
        <p:blipFill>
          <a:blip r:embed="rId2"/>
          <a:srcRect l="17999" t="71274" r="38499"/>
          <a:stretch>
            <a:fillRect/>
          </a:stretch>
        </p:blipFill>
        <p:spPr bwMode="auto">
          <a:xfrm>
            <a:off x="1586847" y="3897630"/>
            <a:ext cx="378248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3C8C47-75F1-4384-B539-7031EFE1FA5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УПРАЖНЕНИЕ</a:t>
            </a:r>
            <a:b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latin typeface="Bookman Old Style" pitchFamily="18" charset="0"/>
              </a:rPr>
              <a:t>«ФЛАЖОК-РЫБКА-ЛОДОЧКА»</a:t>
            </a:r>
          </a:p>
        </p:txBody>
      </p:sp>
      <p:pic>
        <p:nvPicPr>
          <p:cNvPr id="65541" name="Picture 5" descr="img9"/>
          <p:cNvPicPr>
            <a:picLocks noChangeAspect="1" noChangeArrowheads="1"/>
          </p:cNvPicPr>
          <p:nvPr/>
        </p:nvPicPr>
        <p:blipFill>
          <a:blip r:embed="rId2"/>
          <a:srcRect l="18176" t="8192" r="17413" b="63683"/>
          <a:stretch>
            <a:fillRect/>
          </a:stretch>
        </p:blipFill>
        <p:spPr bwMode="auto">
          <a:xfrm>
            <a:off x="756113" y="2010383"/>
            <a:ext cx="3333749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3" name="Picture 7" descr="img9"/>
          <p:cNvPicPr>
            <a:picLocks noChangeAspect="1" noChangeArrowheads="1"/>
          </p:cNvPicPr>
          <p:nvPr/>
        </p:nvPicPr>
        <p:blipFill>
          <a:blip r:embed="rId2"/>
          <a:srcRect l="6631" t="69031" r="18224" b="12941"/>
          <a:stretch>
            <a:fillRect/>
          </a:stretch>
        </p:blipFill>
        <p:spPr bwMode="auto">
          <a:xfrm>
            <a:off x="6644218" y="4357689"/>
            <a:ext cx="499956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4" name="Picture 8" descr="Безымянный 3"/>
          <p:cNvPicPr>
            <a:picLocks noChangeAspect="1" noChangeArrowheads="1"/>
          </p:cNvPicPr>
          <p:nvPr/>
        </p:nvPicPr>
        <p:blipFill>
          <a:blip r:embed="rId3"/>
          <a:srcRect l="7584" t="11893" r="41145" b="56857"/>
          <a:stretch>
            <a:fillRect/>
          </a:stretch>
        </p:blipFill>
        <p:spPr bwMode="auto">
          <a:xfrm>
            <a:off x="5906540" y="1873482"/>
            <a:ext cx="57150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58867-93FD-423B-817A-DF0FF42227AF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Для детей с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тяжёлой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умственной отсталостью, в т.ч.«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безречевых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», необходимо создавать ситуации, стимулирующие их речь. Желательно поощрять любую речь, в том числе и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лепетную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. В работе с 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безречевыми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» детьми педагог должен стремиться добиться подражания в повторении звукоподражаний, обиходных слов, простых фраз. Очень важно, чтобы ребенок с умственной отсталостью, речевой и «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</a:rPr>
              <a:t>безречевой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», умел подражать. Это относится и к речи, и к движениям.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41023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Жили (кулак) да были (ребро) зайчики (ладонь)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На (кулак) лесной (ребро) опушке (ладонь).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Жили (кулак) да были (ребро) зайчики (ладонь)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В (кулак) беленькой (ребро) избушке (ладонь).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Мыли (кулак) свои (ребро) ушки (ладонь),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Мыли (кулак) свои (ребро) лапочки (ладонь).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Наряжались зайчики (кулак) —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Надевали (ребро) тапочки (ладонь).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680894" y="3690319"/>
            <a:ext cx="2320617" cy="2769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598411" y="3601982"/>
            <a:ext cx="2723243" cy="285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659258" y="3483147"/>
            <a:ext cx="2202542" cy="295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950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Очень важно помнить, что когда речь идет  о человеке с функциональными проблемами или ограничениями, есть риск поддаться ложному впечатлению, что он не хочет и не способен вступать в коммуникацию. Но важно не терять надежду на успех, ведь человек может начать понимать смысл коммуникации, только вступив в процесс коммуникации. Обеспечение детей, у которых в силу нарушений ограничена способность к общению, средствами альтернативной коммуникации может существенно повысить уровень их социализации, улучшить качество жизни, развить самоуважение и дать возможность почувствовать себя полноценной личностью.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851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8112" y="241300"/>
            <a:ext cx="6520687" cy="652068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76300" y="2716813"/>
            <a:ext cx="132461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9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 за внимание!</a:t>
            </a:r>
            <a:r>
              <a:rPr lang="ru-RU" sz="9600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4054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304800"/>
            <a:ext cx="11143488" cy="6223000"/>
          </a:xfrm>
        </p:spPr>
        <p:txBody>
          <a:bodyPr>
            <a:normAutofit fontScale="92500" lnSpcReduction="10000"/>
          </a:bodyPr>
          <a:lstStyle/>
          <a:p>
            <a:pPr indent="44958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Главной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</a:rPr>
              <a:t>  целью учебного предмета речь и альтернативная коммуникация является  - формирование коммуникативных и речевых навыков с использованием средств вербальной и невербальной коммуникации, умения пользоваться ими в процессе социального взаимодействия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. Сегодня мы рассмотрим 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кинезиологические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 упражнения.</a:t>
            </a:r>
          </a:p>
          <a:p>
            <a:r>
              <a:rPr lang="ru-RU" sz="35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- это наука о развитии умственных способностей и физического здоровья человека через определенные физические упражнения. </a:t>
            </a:r>
            <a:r>
              <a:rPr lang="ru-RU" sz="35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упражнения дают как немедленный, так и накапливающий эффект для повышения умственной работоспособности.</a:t>
            </a:r>
          </a:p>
          <a:p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Эти упражнения улучшают внимание и память, формируют пространственные 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представления, развивают словарь. 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Занятия, </a:t>
            </a:r>
            <a:r>
              <a:rPr lang="ru-RU" sz="35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направленые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на преодоление патологических </a:t>
            </a:r>
            <a:r>
              <a:rPr lang="ru-RU" sz="35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синкинезий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устраняют </a:t>
            </a:r>
            <a:r>
              <a:rPr lang="ru-RU" sz="35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дезадаптацию</a:t>
            </a:r>
            <a:r>
              <a:rPr lang="ru-RU" sz="35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 процессе обучения, гармонизуют работу головного мозга.</a:t>
            </a:r>
          </a:p>
          <a:p>
            <a:pPr indent="449580"/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216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555555"/>
                </a:solidFill>
                <a:latin typeface="Times New Roman" panose="02020603050405020304" pitchFamily="18" charset="0"/>
              </a:rPr>
              <a:t>Рубим капусту».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  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Постучать по столу расслабленной кистью правой, а затем левой руки.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09056" y="2391226"/>
            <a:ext cx="4386943" cy="32902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264656" y="2391226"/>
            <a:ext cx="4386943" cy="329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400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</a:rPr>
              <a:t>«Домик».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 Соединить кончики пальцев вытянутых рук и с усилием сжимать их друг с другом. Потом отработать эти движения для каждой пары пальцев отдельно.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61443" y="2664731"/>
            <a:ext cx="483870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885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</a:rPr>
              <a:t>«Барабан».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Постучать каждым пальцем правой руки по столу под счет: 1,1-2, 1-2-3 и т.д. Затем тоже сделать левой рукой.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7512" y="2220685"/>
            <a:ext cx="4909458" cy="3682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52343" y="2769507"/>
            <a:ext cx="4909457" cy="368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741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</a:rPr>
              <a:t>«Циркачи».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Вращать карандаш между большим, указательным и средним пальцами одной и другой руки.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7512" y="1845127"/>
            <a:ext cx="5116286" cy="38372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67285" y="2775856"/>
            <a:ext cx="5094515" cy="38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055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7512" y="241300"/>
            <a:ext cx="11194288" cy="62103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</a:rPr>
              <a:t>«Лучики».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</a:rPr>
              <a:t> Сидя, согнуть руки в локтях, сжимать и разжимать пальцы обеих рук постепенно ускоряя темп до максимальной усталости. Затем расслабить руки.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1089676" y="2137031"/>
            <a:ext cx="3797301" cy="40879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6466101" y="2897354"/>
            <a:ext cx="3635711" cy="403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317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333500" y="285750"/>
            <a:ext cx="10153651" cy="1143000"/>
          </a:xfrm>
        </p:spPr>
        <p:txBody>
          <a:bodyPr/>
          <a:lstStyle/>
          <a:p>
            <a:pPr eaLnBrk="1" hangingPunct="1"/>
            <a:endParaRPr lang="ru-RU" b="1" dirty="0" smtClean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0723" name="Содержимое 3"/>
          <p:cNvSpPr>
            <a:spLocks noGrp="1"/>
          </p:cNvSpPr>
          <p:nvPr>
            <p:ph idx="1"/>
          </p:nvPr>
        </p:nvSpPr>
        <p:spPr>
          <a:xfrm>
            <a:off x="1047751" y="1428751"/>
            <a:ext cx="10382249" cy="2786063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ЛЯГУШКИ (снятие мышечного напряжения кистей рук, улучшение внимания). </a:t>
            </a:r>
          </a:p>
          <a:p>
            <a:pPr algn="ctr">
              <a:spcBef>
                <a:spcPct val="0"/>
              </a:spcBef>
              <a:buFont typeface="Arial" charset="0"/>
              <a:buNone/>
            </a:pPr>
            <a:r>
              <a:rPr lang="ru-RU" sz="2400" b="1" dirty="0" smtClean="0">
                <a:solidFill>
                  <a:srgbClr val="333399"/>
                </a:solidFill>
                <a:latin typeface="Bookman Old Style" pitchFamily="18" charset="0"/>
              </a:rPr>
              <a:t>Положить руки на стол (колени). Одна рука сжата  в кулак, другая лежит на плоскости стола (ладошка). Одновременно менять положение рук. Усложнение упражнения состоит в ускорении.</a:t>
            </a:r>
            <a:endParaRPr lang="ru-RU" sz="2800" b="1" dirty="0" smtClean="0">
              <a:solidFill>
                <a:srgbClr val="333399"/>
              </a:solidFill>
              <a:latin typeface="Bookman Old Style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002ED8-7FB9-4591-BC80-2EC5216F6F7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30728" name="Picture 8" descr="https://hozyaika-mama.ru/wp-content/uploads/2017/01/01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9830" y="4221088"/>
            <a:ext cx="3072341" cy="2173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Metropolitan">
      <a:dk1>
        <a:srgbClr val="000000"/>
      </a:dk1>
      <a:lt1>
        <a:srgbClr val="FFFFFF"/>
      </a:lt1>
      <a:dk2>
        <a:srgbClr val="303034"/>
      </a:dk2>
      <a:lt2>
        <a:srgbClr val="DFDFE4"/>
      </a:lt2>
      <a:accent1>
        <a:srgbClr val="00AEEF"/>
      </a:accent1>
      <a:accent2>
        <a:srgbClr val="8CC600"/>
      </a:accent2>
      <a:accent3>
        <a:srgbClr val="FFBE00"/>
      </a:accent3>
      <a:accent4>
        <a:srgbClr val="FF0097"/>
      </a:accent4>
      <a:accent5>
        <a:srgbClr val="0071BC"/>
      </a:accent5>
      <a:accent6>
        <a:srgbClr val="FF8600"/>
      </a:accent6>
      <a:hlink>
        <a:srgbClr val="2424F0"/>
      </a:hlink>
      <a:folHlink>
        <a:srgbClr val="808080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9FF7CA0D-8839-4012-B51C-B152F9BD65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432</TotalTime>
  <Words>200</Words>
  <Application>Microsoft Office PowerPoint</Application>
  <PresentationFormat>Произвольный</PresentationFormat>
  <Paragraphs>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Метрополия</vt:lpstr>
      <vt:lpstr>Формирование навыков общения у детей с тяжелыми множественными нарушениями развития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Упражнение «Фонарик»</vt:lpstr>
      <vt:lpstr>Упражнение  «Дом-ёжик-замок»</vt:lpstr>
      <vt:lpstr>Упражнение  «Дом-ёжик-замок»</vt:lpstr>
      <vt:lpstr>Упражнение  «Дом-ёжик-замок»</vt:lpstr>
      <vt:lpstr>УПРАЖНЕНИЕ  «ГУСЬ-КУРИЦА-ПЕТУХ»</vt:lpstr>
      <vt:lpstr>УПРАЖНЕНИЕ  «ГУСЬ-КУРИЦА-ПЕТУХ»</vt:lpstr>
      <vt:lpstr>УПРАЖНЕНИЕ  «ГУСЬ-КУРИЦА-ПЕТУХ»</vt:lpstr>
      <vt:lpstr>УПРАЖНЕНИЕ  «ЗАЙЧИК-КОЛЕЧКО-ЦЕПОЧКА»</vt:lpstr>
      <vt:lpstr>УПРАЖНЕНИЕ «НОЖНИЦЫ-СОБАКА-ЛОШАДКА»</vt:lpstr>
      <vt:lpstr>УПРАЖНЕНИЕ «ФЛАЖОК-РЫБКА-ЛОДОЧКА»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коммуникативной функции у детей с тяжелыми множественными нарушениями развития</dc:title>
  <dc:creator>Надежда Александрова</dc:creator>
  <cp:lastModifiedBy>User</cp:lastModifiedBy>
  <cp:revision>30</cp:revision>
  <dcterms:created xsi:type="dcterms:W3CDTF">2016-06-07T09:05:52Z</dcterms:created>
  <dcterms:modified xsi:type="dcterms:W3CDTF">2019-10-29T16:18:00Z</dcterms:modified>
</cp:coreProperties>
</file>