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5" r:id="rId9"/>
    <p:sldId id="266" r:id="rId10"/>
    <p:sldId id="267" r:id="rId11"/>
    <p:sldId id="276" r:id="rId12"/>
    <p:sldId id="277" r:id="rId13"/>
    <p:sldId id="278" r:id="rId14"/>
    <p:sldId id="279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81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30845-CD3E-46E3-BFE8-F22DC02639D9}" type="datetimeFigureOut">
              <a:rPr lang="ru-RU" smtClean="0"/>
              <a:pPr/>
              <a:t>21.05.2019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94F2E-5000-4D64-B7A0-A17398AC96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30845-CD3E-46E3-BFE8-F22DC02639D9}" type="datetimeFigureOut">
              <a:rPr lang="ru-RU" smtClean="0"/>
              <a:pPr/>
              <a:t>21.05.2019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94F2E-5000-4D64-B7A0-A17398AC96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30845-CD3E-46E3-BFE8-F22DC02639D9}" type="datetimeFigureOut">
              <a:rPr lang="ru-RU" smtClean="0"/>
              <a:pPr/>
              <a:t>21.05.2019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94F2E-5000-4D64-B7A0-A17398AC96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475739" y="1031437"/>
            <a:ext cx="3167465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5204420" y="1032933"/>
            <a:ext cx="2050162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5204420" y="2072896"/>
            <a:ext cx="2050162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5204419" y="3066291"/>
            <a:ext cx="2070323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061611748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35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30845-CD3E-46E3-BFE8-F22DC02639D9}" type="datetimeFigureOut">
              <a:rPr lang="ru-RU" smtClean="0"/>
              <a:pPr/>
              <a:t>21.05.2019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94F2E-5000-4D64-B7A0-A17398AC96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30845-CD3E-46E3-BFE8-F22DC02639D9}" type="datetimeFigureOut">
              <a:rPr lang="ru-RU" smtClean="0"/>
              <a:pPr/>
              <a:t>21.05.2019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94F2E-5000-4D64-B7A0-A17398AC96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30845-CD3E-46E3-BFE8-F22DC02639D9}" type="datetimeFigureOut">
              <a:rPr lang="ru-RU" smtClean="0"/>
              <a:pPr/>
              <a:t>21.05.2019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94F2E-5000-4D64-B7A0-A17398AC96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30845-CD3E-46E3-BFE8-F22DC02639D9}" type="datetimeFigureOut">
              <a:rPr lang="ru-RU" smtClean="0"/>
              <a:pPr/>
              <a:t>21.05.2019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94F2E-5000-4D64-B7A0-A17398AC96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30845-CD3E-46E3-BFE8-F22DC02639D9}" type="datetimeFigureOut">
              <a:rPr lang="ru-RU" smtClean="0"/>
              <a:pPr/>
              <a:t>21.05.2019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94F2E-5000-4D64-B7A0-A17398AC96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30845-CD3E-46E3-BFE8-F22DC02639D9}" type="datetimeFigureOut">
              <a:rPr lang="ru-RU" smtClean="0"/>
              <a:pPr/>
              <a:t>21.05.2019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94F2E-5000-4D64-B7A0-A17398AC96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30845-CD3E-46E3-BFE8-F22DC02639D9}" type="datetimeFigureOut">
              <a:rPr lang="ru-RU" smtClean="0"/>
              <a:pPr/>
              <a:t>21.05.2019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94F2E-5000-4D64-B7A0-A17398AC96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30845-CD3E-46E3-BFE8-F22DC02639D9}" type="datetimeFigureOut">
              <a:rPr lang="ru-RU" smtClean="0"/>
              <a:pPr/>
              <a:t>21.05.2019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94F2E-5000-4D64-B7A0-A17398AC96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030845-CD3E-46E3-BFE8-F22DC02639D9}" type="datetimeFigureOut">
              <a:rPr lang="ru-RU" smtClean="0"/>
              <a:pPr/>
              <a:t>21.05.2019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A94F2E-5000-4D64-B7A0-A17398AC968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Мастер - класс  для  воспитателей  детского  сада </a:t>
            </a:r>
            <a:r>
              <a:rPr lang="ru-RU" dirty="0"/>
              <a:t> </a:t>
            </a:r>
            <a:br>
              <a:rPr lang="ru-RU" dirty="0"/>
            </a:br>
            <a:r>
              <a:rPr lang="ru-RU" b="1" dirty="0"/>
              <a:t>  </a:t>
            </a:r>
            <a:r>
              <a:rPr lang="ru-RU" b="1" dirty="0" smtClean="0"/>
              <a:t>«Театрализация. </a:t>
            </a:r>
            <a:br>
              <a:rPr lang="ru-RU" b="1" dirty="0" smtClean="0"/>
            </a:br>
            <a:r>
              <a:rPr lang="ru-RU" b="1" dirty="0" smtClean="0"/>
              <a:t>Основные </a:t>
            </a:r>
            <a:r>
              <a:rPr lang="ru-RU" b="1" dirty="0"/>
              <a:t>этапы работы над образом</a:t>
            </a:r>
            <a:r>
              <a:rPr lang="ru-RU" b="1" dirty="0" smtClean="0"/>
              <a:t>»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подготовила Зырянова Р.И.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2 раунд. «Скороговорки».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  <a:solidFill>
            <a:srgbClr val="002060"/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/>
          <a:lstStyle/>
          <a:p>
            <a:pPr>
              <a:buNone/>
            </a:pPr>
            <a:r>
              <a:rPr lang="ru-RU" dirty="0"/>
              <a:t>Н</a:t>
            </a:r>
            <a:r>
              <a:rPr lang="ru-RU" dirty="0" smtClean="0"/>
              <a:t>ужно </a:t>
            </a:r>
            <a:r>
              <a:rPr lang="ru-RU" dirty="0"/>
              <a:t>произнести </a:t>
            </a:r>
            <a:r>
              <a:rPr lang="ru-RU" dirty="0" smtClean="0"/>
              <a:t>скороговорки: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 smtClean="0"/>
              <a:t>1</a:t>
            </a:r>
            <a:r>
              <a:rPr lang="ru-RU" dirty="0"/>
              <a:t>.« Бублик, баранку, батон и буханку пекарь из теста испек спозаранку»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2</a:t>
            </a:r>
            <a:r>
              <a:rPr lang="ru-RU" dirty="0"/>
              <a:t>. «Быстро Егорка говорит скороговорку».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«Скороговорки»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  <a:solidFill>
            <a:srgbClr val="002060"/>
          </a:solidFill>
          <a:ln w="57150">
            <a:solidFill>
              <a:schemeClr val="accent1">
                <a:lumMod val="75000"/>
              </a:schemeClr>
            </a:solidFill>
          </a:ln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b="1" dirty="0"/>
              <a:t>Произнесите скороговорку медленно, быстрее, быстро. </a:t>
            </a:r>
            <a:endParaRPr lang="ru-RU" dirty="0"/>
          </a:p>
          <a:p>
            <a:pPr>
              <a:buNone/>
            </a:pPr>
            <a:r>
              <a:rPr lang="ru-RU" dirty="0" smtClean="0"/>
              <a:t>1.УТРОМ</a:t>
            </a:r>
            <a:r>
              <a:rPr lang="ru-RU" dirty="0"/>
              <a:t>, ПРИСЕВ НА ЗЕЛЕНОМ ПРИГОРКЕ,</a:t>
            </a:r>
          </a:p>
          <a:p>
            <a:pPr>
              <a:buNone/>
            </a:pPr>
            <a:r>
              <a:rPr lang="ru-RU" dirty="0"/>
              <a:t> УЧАТ СОРОКИ СКОРОГОВОРКИ.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dirty="0" smtClean="0"/>
              <a:t>2.ЖУК</a:t>
            </a:r>
            <a:r>
              <a:rPr lang="ru-RU" dirty="0"/>
              <a:t>, НАД ЛУЖЕЮ </a:t>
            </a:r>
            <a:r>
              <a:rPr lang="ru-RU" dirty="0" smtClean="0"/>
              <a:t>ЖУЖЖА,</a:t>
            </a:r>
          </a:p>
          <a:p>
            <a:pPr>
              <a:buNone/>
            </a:pPr>
            <a:r>
              <a:rPr lang="ru-RU" dirty="0" smtClean="0"/>
              <a:t>ЖДАЛ </a:t>
            </a:r>
            <a:r>
              <a:rPr lang="ru-RU" dirty="0"/>
              <a:t>ДО УЖИНА УЖА.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dirty="0" smtClean="0"/>
              <a:t>3.В </a:t>
            </a:r>
            <a:r>
              <a:rPr lang="ru-RU" dirty="0"/>
              <a:t>ПЕРЕЛЕСКЕ ПЕРЕПЕЛ</a:t>
            </a:r>
          </a:p>
          <a:p>
            <a:pPr>
              <a:buNone/>
            </a:pPr>
            <a:r>
              <a:rPr lang="ru-RU" dirty="0"/>
              <a:t>ПЕРЕПЕЛКУ ПЕРЕПЕЛ.</a:t>
            </a:r>
          </a:p>
          <a:p>
            <a:pPr>
              <a:buNone/>
            </a:pPr>
            <a:r>
              <a:rPr lang="ru-RU" dirty="0"/>
              <a:t> 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«Скороговорки»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400600"/>
          </a:xfrm>
          <a:solidFill>
            <a:srgbClr val="002060"/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1.Еле-еле </a:t>
            </a:r>
            <a:r>
              <a:rPr lang="ru-RU" dirty="0"/>
              <a:t>Елизар, 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Едет-едет </a:t>
            </a:r>
            <a:r>
              <a:rPr lang="ru-RU" dirty="0"/>
              <a:t>на базар. </a:t>
            </a:r>
          </a:p>
          <a:p>
            <a:pPr>
              <a:buNone/>
            </a:pPr>
            <a:r>
              <a:rPr lang="ru-RU" dirty="0" smtClean="0"/>
              <a:t>А </a:t>
            </a:r>
            <a:r>
              <a:rPr lang="ru-RU" dirty="0"/>
              <a:t>с базара, а с базара, 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Не </a:t>
            </a:r>
            <a:r>
              <a:rPr lang="ru-RU" dirty="0"/>
              <a:t>догонишь Елизара.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dirty="0" smtClean="0"/>
              <a:t>2.Мама </a:t>
            </a:r>
            <a:r>
              <a:rPr lang="ru-RU" dirty="0"/>
              <a:t>шьет сорочку дочке. 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Строчит </a:t>
            </a:r>
            <a:r>
              <a:rPr lang="ru-RU" dirty="0"/>
              <a:t>строчки на сорочке. 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Срочно </a:t>
            </a:r>
            <a:r>
              <a:rPr lang="ru-RU" dirty="0"/>
              <a:t>строчит сорок строчек: 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Растет </a:t>
            </a:r>
            <a:r>
              <a:rPr lang="ru-RU" dirty="0"/>
              <a:t>дочка, как росточек.  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dirty="0" smtClean="0"/>
              <a:t>3.Променяла </a:t>
            </a:r>
            <a:r>
              <a:rPr lang="ru-RU" dirty="0"/>
              <a:t>Прасковья </a:t>
            </a:r>
            <a:r>
              <a:rPr lang="ru-RU" dirty="0" smtClean="0"/>
              <a:t>карася</a:t>
            </a:r>
          </a:p>
          <a:p>
            <a:pPr>
              <a:buNone/>
            </a:pPr>
            <a:r>
              <a:rPr lang="ru-RU" dirty="0" smtClean="0"/>
              <a:t>На </a:t>
            </a:r>
            <a:r>
              <a:rPr lang="ru-RU" dirty="0"/>
              <a:t>три пары полосатых </a:t>
            </a:r>
            <a:r>
              <a:rPr lang="ru-RU" dirty="0" smtClean="0"/>
              <a:t>поросят.</a:t>
            </a:r>
          </a:p>
          <a:p>
            <a:pPr>
              <a:buNone/>
            </a:pPr>
            <a:r>
              <a:rPr lang="ru-RU" dirty="0" smtClean="0"/>
              <a:t>Побежали </a:t>
            </a:r>
            <a:r>
              <a:rPr lang="ru-RU" dirty="0"/>
              <a:t>поросята по </a:t>
            </a:r>
            <a:r>
              <a:rPr lang="ru-RU" dirty="0" smtClean="0"/>
              <a:t>росе,</a:t>
            </a:r>
          </a:p>
          <a:p>
            <a:pPr>
              <a:buNone/>
            </a:pPr>
            <a:r>
              <a:rPr lang="ru-RU" dirty="0" smtClean="0"/>
              <a:t>Простудились </a:t>
            </a:r>
            <a:r>
              <a:rPr lang="ru-RU" dirty="0"/>
              <a:t>поросята, да не все.</a:t>
            </a:r>
          </a:p>
          <a:p>
            <a:pPr>
              <a:buNone/>
            </a:pPr>
            <a:r>
              <a:rPr lang="ru-RU" dirty="0"/>
              <a:t> 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192688"/>
          </a:xfrm>
          <a:solidFill>
            <a:srgbClr val="002060"/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1.Краб </a:t>
            </a:r>
            <a:r>
              <a:rPr lang="ru-RU" dirty="0"/>
              <a:t>крабу сделал грабли, подарил грабли </a:t>
            </a:r>
            <a:r>
              <a:rPr lang="ru-RU" dirty="0" smtClean="0"/>
              <a:t>крабу.</a:t>
            </a:r>
          </a:p>
          <a:p>
            <a:pPr>
              <a:buNone/>
            </a:pPr>
            <a:r>
              <a:rPr lang="ru-RU" dirty="0" smtClean="0"/>
              <a:t>Грабь </a:t>
            </a:r>
            <a:r>
              <a:rPr lang="ru-RU" dirty="0"/>
              <a:t>граблями гравий, краб!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dirty="0" smtClean="0"/>
              <a:t>2.Стоит </a:t>
            </a:r>
            <a:r>
              <a:rPr lang="ru-RU" dirty="0"/>
              <a:t>поп на копне, колпак на </a:t>
            </a:r>
            <a:r>
              <a:rPr lang="ru-RU" dirty="0" smtClean="0"/>
              <a:t>попе,</a:t>
            </a:r>
          </a:p>
          <a:p>
            <a:pPr>
              <a:buNone/>
            </a:pPr>
            <a:r>
              <a:rPr lang="ru-RU" dirty="0" smtClean="0"/>
              <a:t>копна </a:t>
            </a:r>
            <a:r>
              <a:rPr lang="ru-RU" dirty="0"/>
              <a:t>под попом, поп под колпаком.</a:t>
            </a:r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3.Выдра </a:t>
            </a:r>
            <a:r>
              <a:rPr lang="ru-RU" dirty="0"/>
              <a:t>из ведра выпрыгнула, </a:t>
            </a:r>
            <a:br>
              <a:rPr lang="ru-RU" dirty="0"/>
            </a:br>
            <a:r>
              <a:rPr lang="ru-RU" dirty="0"/>
              <a:t>Воду из ведра выплеснула, </a:t>
            </a:r>
            <a:br>
              <a:rPr lang="ru-RU" dirty="0"/>
            </a:br>
            <a:r>
              <a:rPr lang="ru-RU" dirty="0"/>
              <a:t>Выпрыгнуть то она выпрыгнула, </a:t>
            </a:r>
            <a:br>
              <a:rPr lang="ru-RU" dirty="0"/>
            </a:br>
            <a:r>
              <a:rPr lang="ru-RU" dirty="0"/>
              <a:t>Выплеснуть то она выплеснула, </a:t>
            </a:r>
            <a:br>
              <a:rPr lang="ru-RU" dirty="0"/>
            </a:br>
            <a:r>
              <a:rPr lang="ru-RU" dirty="0"/>
              <a:t>А обратно впрыгнуть да вплеснуть не смогла!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dirty="0" smtClean="0"/>
              <a:t>4.Купила </a:t>
            </a:r>
            <a:r>
              <a:rPr lang="ru-RU" dirty="0"/>
              <a:t>бабуся бусы Марусе </a:t>
            </a:r>
            <a:br>
              <a:rPr lang="ru-RU" dirty="0"/>
            </a:br>
            <a:r>
              <a:rPr lang="ru-RU" dirty="0"/>
              <a:t>На рынке споткнулась о бусы бабуся </a:t>
            </a:r>
            <a:br>
              <a:rPr lang="ru-RU" dirty="0"/>
            </a:br>
            <a:r>
              <a:rPr lang="ru-RU" dirty="0"/>
              <a:t>Не будет подарка у юной Маруси </a:t>
            </a:r>
            <a:br>
              <a:rPr lang="ru-RU" dirty="0"/>
            </a:br>
            <a:r>
              <a:rPr lang="ru-RU" dirty="0"/>
              <a:t>Все бусы склевали по бусинке гуси.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408712"/>
          </a:xfrm>
          <a:solidFill>
            <a:srgbClr val="002060"/>
          </a:solidFill>
          <a:ln w="57150">
            <a:solidFill>
              <a:srgbClr val="002060"/>
            </a:solidFill>
          </a:ln>
        </p:spPr>
        <p:txBody>
          <a:bodyPr>
            <a:normAutofit fontScale="62500" lnSpcReduction="20000"/>
          </a:bodyPr>
          <a:lstStyle/>
          <a:p>
            <a:r>
              <a:rPr lang="ru-RU" dirty="0"/>
              <a:t>Пролетели лётчики над аэродромом, </a:t>
            </a:r>
            <a:br>
              <a:rPr lang="ru-RU" dirty="0"/>
            </a:br>
            <a:r>
              <a:rPr lang="ru-RU" dirty="0" err="1"/>
              <a:t>Лётчиков-пролётчитков</a:t>
            </a:r>
            <a:r>
              <a:rPr lang="ru-RU" dirty="0"/>
              <a:t> одолела дрёма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r>
              <a:rPr lang="ru-RU" dirty="0"/>
              <a:t>Во дворе трава, на траве дрова: </a:t>
            </a:r>
            <a:br>
              <a:rPr lang="ru-RU" dirty="0"/>
            </a:br>
            <a:r>
              <a:rPr lang="ru-RU" dirty="0"/>
              <a:t>Раз дрова, два дрова, три дрова;</a:t>
            </a:r>
            <a:br>
              <a:rPr lang="ru-RU" dirty="0"/>
            </a:br>
            <a:r>
              <a:rPr lang="ru-RU" dirty="0"/>
              <a:t>Не вместит двор дров -</a:t>
            </a:r>
            <a:br>
              <a:rPr lang="ru-RU" dirty="0"/>
            </a:br>
            <a:r>
              <a:rPr lang="ru-RU" dirty="0"/>
              <a:t>Дрова выдворить пора.  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r>
              <a:rPr lang="ru-RU" dirty="0"/>
              <a:t>Крокодил зарылся в ил, </a:t>
            </a:r>
            <a:br>
              <a:rPr lang="ru-RU" dirty="0"/>
            </a:br>
            <a:r>
              <a:rPr lang="ru-RU" dirty="0"/>
              <a:t>Крокодила Нил манил.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r>
              <a:rPr lang="ru-RU" dirty="0"/>
              <a:t>Нёс Петро ведро, </a:t>
            </a:r>
            <a:br>
              <a:rPr lang="ru-RU" dirty="0"/>
            </a:br>
            <a:r>
              <a:rPr lang="ru-RU" dirty="0"/>
              <a:t>Ведро било Петра в бедро. </a:t>
            </a:r>
            <a:br>
              <a:rPr lang="ru-RU" dirty="0"/>
            </a:br>
            <a:r>
              <a:rPr lang="ru-RU" dirty="0"/>
              <a:t>Пнул Петро ведро, </a:t>
            </a:r>
            <a:br>
              <a:rPr lang="ru-RU" dirty="0"/>
            </a:br>
            <a:r>
              <a:rPr lang="ru-RU" dirty="0"/>
              <a:t>Ведро не ядро, но летело быстро.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r>
              <a:rPr lang="ru-RU" dirty="0"/>
              <a:t>Отворяй, Варвара, ворота, коли не враг за воротами, </a:t>
            </a:r>
            <a:br>
              <a:rPr lang="ru-RU" dirty="0"/>
            </a:br>
            <a:r>
              <a:rPr lang="ru-RU" dirty="0"/>
              <a:t>А врагу да недругу от Варвариных ворот - поворот.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r>
              <a:rPr lang="ru-RU" dirty="0"/>
              <a:t>Парашют раскрывается разом. </a:t>
            </a:r>
            <a:br>
              <a:rPr lang="ru-RU" dirty="0"/>
            </a:br>
            <a:r>
              <a:rPr lang="ru-RU" dirty="0"/>
              <a:t>И стропа распрямляется сразу. </a:t>
            </a:r>
            <a:br>
              <a:rPr lang="ru-RU" dirty="0"/>
            </a:br>
            <a:r>
              <a:rPr lang="ru-RU" dirty="0"/>
              <a:t>Кто не прыгал реально ни разу, </a:t>
            </a:r>
            <a:br>
              <a:rPr lang="ru-RU" dirty="0"/>
            </a:br>
            <a:r>
              <a:rPr lang="ru-RU" dirty="0"/>
              <a:t>Безразличен к рисунку, к рассказу.</a:t>
            </a:r>
            <a:r>
              <a:rPr lang="ru-RU" b="1" dirty="0"/>
              <a:t> 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ru-RU" sz="2800" b="1" dirty="0"/>
              <a:t>3 раунд. «Упражнения на развитие пантомимики».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688632"/>
          </a:xfrm>
          <a:solidFill>
            <a:srgbClr val="002060"/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>
            <a:noAutofit/>
          </a:bodyPr>
          <a:lstStyle/>
          <a:p>
            <a:r>
              <a:rPr lang="ru-RU" sz="1800" dirty="0"/>
              <a:t>-Нужно  мимикой, жестами, передать содержание стихотворения « Качели» А. Кузнецовой.</a:t>
            </a:r>
          </a:p>
          <a:p>
            <a:pPr>
              <a:buNone/>
            </a:pPr>
            <a:r>
              <a:rPr lang="ru-RU" sz="1800" dirty="0" smtClean="0"/>
              <a:t>1.Межу двух высоких елей</a:t>
            </a:r>
          </a:p>
          <a:p>
            <a:pPr>
              <a:buNone/>
            </a:pPr>
            <a:r>
              <a:rPr lang="ru-RU" sz="1800" dirty="0" smtClean="0"/>
              <a:t>Нам </a:t>
            </a:r>
            <a:r>
              <a:rPr lang="ru-RU" sz="1800" dirty="0"/>
              <a:t>повесили качели</a:t>
            </a:r>
          </a:p>
          <a:p>
            <a:pPr>
              <a:buNone/>
            </a:pPr>
            <a:r>
              <a:rPr lang="ru-RU" sz="1800" dirty="0"/>
              <a:t>Крепкие, дубовые,</a:t>
            </a:r>
          </a:p>
          <a:p>
            <a:pPr>
              <a:buNone/>
            </a:pPr>
            <a:r>
              <a:rPr lang="ru-RU" sz="1800" dirty="0"/>
              <a:t>Голубые, новые</a:t>
            </a:r>
          </a:p>
          <a:p>
            <a:pPr>
              <a:buNone/>
            </a:pPr>
            <a:r>
              <a:rPr lang="ru-RU" sz="1800" dirty="0"/>
              <a:t>Мы уселись на качели,</a:t>
            </a:r>
          </a:p>
          <a:p>
            <a:pPr>
              <a:buNone/>
            </a:pPr>
            <a:r>
              <a:rPr lang="ru-RU" sz="1800" dirty="0"/>
              <a:t>Мы уселись и запели.</a:t>
            </a:r>
          </a:p>
          <a:p>
            <a:pPr>
              <a:buNone/>
            </a:pPr>
            <a:r>
              <a:rPr lang="ru-RU" sz="1800" dirty="0"/>
              <a:t>Раскачались и взлетели</a:t>
            </a:r>
          </a:p>
          <a:p>
            <a:pPr>
              <a:buNone/>
            </a:pPr>
            <a:r>
              <a:rPr lang="ru-RU" sz="1800" dirty="0"/>
              <a:t>Выше крыши, выше ели!</a:t>
            </a:r>
          </a:p>
          <a:p>
            <a:pPr>
              <a:buNone/>
            </a:pPr>
            <a:r>
              <a:rPr lang="ru-RU" sz="1800" dirty="0"/>
              <a:t>Вверх летят дубовые,</a:t>
            </a:r>
          </a:p>
          <a:p>
            <a:pPr>
              <a:buNone/>
            </a:pPr>
            <a:r>
              <a:rPr lang="ru-RU" sz="1800" dirty="0"/>
              <a:t>Голубые, новые!</a:t>
            </a:r>
          </a:p>
          <a:p>
            <a:pPr>
              <a:buNone/>
            </a:pPr>
            <a:r>
              <a:rPr lang="ru-RU" sz="1800" dirty="0"/>
              <a:t>Хорошо висят качели</a:t>
            </a:r>
          </a:p>
          <a:p>
            <a:pPr>
              <a:buNone/>
            </a:pPr>
            <a:r>
              <a:rPr lang="ru-RU" sz="1800" dirty="0"/>
              <a:t>Между двух высоких елей-</a:t>
            </a:r>
          </a:p>
          <a:p>
            <a:pPr>
              <a:buNone/>
            </a:pPr>
            <a:r>
              <a:rPr lang="ru-RU" sz="1800" dirty="0"/>
              <a:t>Голубые, новые,</a:t>
            </a:r>
          </a:p>
          <a:p>
            <a:pPr>
              <a:buNone/>
            </a:pPr>
            <a:r>
              <a:rPr lang="ru-RU" sz="1800" dirty="0"/>
              <a:t>Крепкие, дубовые.</a:t>
            </a:r>
          </a:p>
          <a:p>
            <a:pPr>
              <a:buNone/>
            </a:pPr>
            <a:r>
              <a:rPr lang="ru-RU" sz="1800" dirty="0"/>
              <a:t> 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«Упражнения на развитие пантомимики».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773015"/>
          </a:xfrm>
          <a:solidFill>
            <a:srgbClr val="002060"/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/>
          <a:lstStyle/>
          <a:p>
            <a:pPr>
              <a:buNone/>
            </a:pPr>
            <a:r>
              <a:rPr lang="ru-RU" dirty="0"/>
              <a:t>2.Ой-ой-ой, живот болит!</a:t>
            </a:r>
          </a:p>
          <a:p>
            <a:pPr>
              <a:buNone/>
            </a:pPr>
            <a:r>
              <a:rPr lang="ru-RU" dirty="0"/>
              <a:t>Ой-ой-ой, меня тошнит!</a:t>
            </a:r>
          </a:p>
          <a:p>
            <a:pPr>
              <a:buNone/>
            </a:pPr>
            <a:r>
              <a:rPr lang="ru-RU" dirty="0"/>
              <a:t>Ой, мы яблок не хотим!</a:t>
            </a:r>
          </a:p>
          <a:p>
            <a:pPr>
              <a:buNone/>
            </a:pPr>
            <a:r>
              <a:rPr lang="ru-RU" dirty="0"/>
              <a:t>Мы хвораем, Том и Тим! Ой!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22899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«Упражнения на развитие пантомимики».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112568"/>
          </a:xfrm>
          <a:solidFill>
            <a:srgbClr val="002060"/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/>
              <a:t>1. Показать </a:t>
            </a:r>
            <a:r>
              <a:rPr lang="ru-RU" i="1" dirty="0"/>
              <a:t>(руками и пальцами)</a:t>
            </a:r>
            <a:r>
              <a:rPr lang="ru-RU" dirty="0"/>
              <a:t>:</a:t>
            </a:r>
          </a:p>
          <a:p>
            <a:r>
              <a:rPr lang="ru-RU" dirty="0"/>
              <a:t>- Стой на месте!</a:t>
            </a:r>
          </a:p>
          <a:p>
            <a:r>
              <a:rPr lang="ru-RU" dirty="0"/>
              <a:t>- До свидания.</a:t>
            </a:r>
          </a:p>
          <a:p>
            <a:r>
              <a:rPr lang="ru-RU" dirty="0"/>
              <a:t>- Идем со мной!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dirty="0"/>
              <a:t>Показать частями тела:</a:t>
            </a:r>
          </a:p>
          <a:p>
            <a:r>
              <a:rPr lang="ru-RU" dirty="0"/>
              <a:t>- как твой нос говорит: </a:t>
            </a:r>
            <a:r>
              <a:rPr lang="ru-RU" i="1" dirty="0"/>
              <a:t>«Мне не нравиться»</a:t>
            </a:r>
            <a:endParaRPr lang="ru-RU" dirty="0"/>
          </a:p>
          <a:p>
            <a:r>
              <a:rPr lang="ru-RU" dirty="0"/>
              <a:t>- как твои плечи говорят: </a:t>
            </a:r>
            <a:r>
              <a:rPr lang="ru-RU" i="1" dirty="0"/>
              <a:t>«Я горжусь»</a:t>
            </a:r>
            <a:endParaRPr lang="ru-RU" dirty="0"/>
          </a:p>
          <a:p>
            <a:r>
              <a:rPr lang="ru-RU" dirty="0"/>
              <a:t>- как твое ухо говорит </a:t>
            </a:r>
            <a:r>
              <a:rPr lang="ru-RU" i="1" dirty="0"/>
              <a:t>«Я слышу птичку»</a:t>
            </a:r>
            <a:endParaRPr lang="ru-RU" dirty="0"/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dirty="0"/>
              <a:t>Упражнение на напряжение мышц:</a:t>
            </a:r>
          </a:p>
          <a:p>
            <a:r>
              <a:rPr lang="ru-RU" dirty="0"/>
              <a:t>- рубить дрова</a:t>
            </a:r>
          </a:p>
          <a:p>
            <a:r>
              <a:rPr lang="ru-RU" dirty="0"/>
              <a:t>- волочить тяжелый ящик.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22899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 </a:t>
            </a:r>
            <a:r>
              <a:rPr lang="ru-RU" b="1" dirty="0"/>
              <a:t>«Упражнения на развитие пантомимики».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412776"/>
            <a:ext cx="8229600" cy="4958011"/>
          </a:xfrm>
          <a:solidFill>
            <a:srgbClr val="002060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ru-RU" b="1" dirty="0"/>
              <a:t> </a:t>
            </a:r>
            <a:endParaRPr lang="ru-RU" dirty="0"/>
          </a:p>
          <a:p>
            <a:pPr>
              <a:buNone/>
            </a:pPr>
            <a:r>
              <a:rPr lang="ru-RU" sz="4400" dirty="0" smtClean="0"/>
              <a:t>2</a:t>
            </a:r>
            <a:r>
              <a:rPr lang="ru-RU" sz="5000" dirty="0" smtClean="0"/>
              <a:t>. Показать </a:t>
            </a:r>
            <a:r>
              <a:rPr lang="ru-RU" sz="5000" i="1" dirty="0" smtClean="0"/>
              <a:t>(руками или пальцами)</a:t>
            </a:r>
            <a:endParaRPr lang="ru-RU" sz="5000" dirty="0" smtClean="0"/>
          </a:p>
          <a:p>
            <a:r>
              <a:rPr lang="ru-RU" sz="5000" dirty="0" smtClean="0"/>
              <a:t>- Давай помиримся!</a:t>
            </a:r>
          </a:p>
          <a:p>
            <a:r>
              <a:rPr lang="ru-RU" sz="5000" dirty="0" smtClean="0"/>
              <a:t>- Я тебя люблю!</a:t>
            </a:r>
          </a:p>
          <a:p>
            <a:r>
              <a:rPr lang="ru-RU" sz="5000" dirty="0" smtClean="0"/>
              <a:t>- Я боюсь!</a:t>
            </a:r>
          </a:p>
          <a:p>
            <a:pPr>
              <a:buNone/>
            </a:pPr>
            <a:r>
              <a:rPr lang="ru-RU" sz="5000" dirty="0" smtClean="0"/>
              <a:t> </a:t>
            </a:r>
          </a:p>
          <a:p>
            <a:pPr>
              <a:buNone/>
            </a:pPr>
            <a:r>
              <a:rPr lang="ru-RU" sz="5000" dirty="0" smtClean="0"/>
              <a:t>Показать частями тела:</a:t>
            </a:r>
          </a:p>
          <a:p>
            <a:r>
              <a:rPr lang="ru-RU" sz="5000" dirty="0" smtClean="0"/>
              <a:t>- как твоя спина говорит: </a:t>
            </a:r>
            <a:r>
              <a:rPr lang="ru-RU" sz="5000" i="1" dirty="0" smtClean="0"/>
              <a:t>«Я старый, больной человек»</a:t>
            </a:r>
            <a:endParaRPr lang="ru-RU" sz="5000" dirty="0" smtClean="0"/>
          </a:p>
          <a:p>
            <a:r>
              <a:rPr lang="ru-RU" sz="5000" dirty="0" smtClean="0"/>
              <a:t>- как твой палец говорит: </a:t>
            </a:r>
            <a:r>
              <a:rPr lang="ru-RU" sz="5000" i="1" dirty="0" smtClean="0"/>
              <a:t>«Иди сюда!»</a:t>
            </a:r>
            <a:endParaRPr lang="ru-RU" sz="5000" dirty="0" smtClean="0"/>
          </a:p>
          <a:p>
            <a:r>
              <a:rPr lang="ru-RU" sz="5000" dirty="0" smtClean="0"/>
              <a:t>- как твои глаза говорят: </a:t>
            </a:r>
            <a:r>
              <a:rPr lang="ru-RU" sz="5000" i="1" dirty="0" smtClean="0"/>
              <a:t>«Нет!»</a:t>
            </a:r>
            <a:endParaRPr lang="ru-RU" sz="5000" dirty="0" smtClean="0"/>
          </a:p>
          <a:p>
            <a:pPr>
              <a:buNone/>
            </a:pPr>
            <a:r>
              <a:rPr lang="ru-RU" sz="5000" dirty="0" smtClean="0"/>
              <a:t> </a:t>
            </a:r>
          </a:p>
          <a:p>
            <a:pPr>
              <a:buNone/>
            </a:pPr>
            <a:endParaRPr lang="ru-RU" sz="5000" dirty="0" smtClean="0"/>
          </a:p>
          <a:p>
            <a:pPr>
              <a:buNone/>
            </a:pPr>
            <a:r>
              <a:rPr lang="ru-RU" sz="5000" dirty="0" smtClean="0"/>
              <a:t>Упражнения на напряжение мышц:</a:t>
            </a:r>
          </a:p>
          <a:p>
            <a:r>
              <a:rPr lang="ru-RU" sz="5000" dirty="0" smtClean="0"/>
              <a:t>- нести очень тяжелый чемодан;</a:t>
            </a:r>
          </a:p>
          <a:p>
            <a:r>
              <a:rPr lang="ru-RU" sz="5000" dirty="0" smtClean="0"/>
              <a:t>- дотянуться до высокого яблоко, сорвать его и быстро спрятать.</a:t>
            </a:r>
          </a:p>
          <a:p>
            <a:r>
              <a:rPr lang="ru-RU" sz="5000" dirty="0" smtClean="0"/>
              <a:t> </a:t>
            </a:r>
          </a:p>
          <a:p>
            <a:endParaRPr lang="ru-RU" sz="44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4раунд. « </a:t>
            </a:r>
            <a:r>
              <a:rPr lang="ru-RU" b="1" dirty="0" err="1"/>
              <a:t>Объяснялки</a:t>
            </a:r>
            <a:r>
              <a:rPr lang="ru-RU" b="1" dirty="0"/>
              <a:t>».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  <a:solidFill>
            <a:srgbClr val="002060"/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dirty="0"/>
              <a:t>- Переваливается медведь;</a:t>
            </a:r>
          </a:p>
          <a:p>
            <a:r>
              <a:rPr lang="ru-RU" dirty="0"/>
              <a:t>-шагает цапля;</a:t>
            </a:r>
          </a:p>
          <a:p>
            <a:r>
              <a:rPr lang="ru-RU" dirty="0"/>
              <a:t>-прыгает лягушка;</a:t>
            </a:r>
          </a:p>
          <a:p>
            <a:r>
              <a:rPr lang="ru-RU" dirty="0"/>
              <a:t>-крадется лиса;</a:t>
            </a:r>
          </a:p>
          <a:p>
            <a:r>
              <a:rPr lang="ru-RU" dirty="0"/>
              <a:t>-скачет зайка;</a:t>
            </a:r>
          </a:p>
          <a:p>
            <a:r>
              <a:rPr lang="ru-RU" dirty="0"/>
              <a:t>-прошмыгнула мышка;</a:t>
            </a:r>
          </a:p>
          <a:p>
            <a:r>
              <a:rPr lang="ru-RU" dirty="0"/>
              <a:t>-бежит голодный волк;</a:t>
            </a:r>
          </a:p>
          <a:p>
            <a:r>
              <a:rPr lang="ru-RU" dirty="0"/>
              <a:t>-распустился цветок.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Актуальность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rgbClr val="002060"/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dirty="0" smtClean="0"/>
              <a:t>Сегодня </a:t>
            </a:r>
            <a:r>
              <a:rPr lang="ru-RU" dirty="0"/>
              <a:t>человеку для активного участия в жизни общества, реализации себя как личности необходимо постоянно проявлять творческую активность, самостоятельность, обнаруживать и развивать свои способности, непрерывно учиться и самосовершенствоваться. В этом аспекте актуально проведение мастер-класса.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5. </a:t>
            </a:r>
            <a:r>
              <a:rPr lang="ru-RU" b="1" dirty="0" smtClean="0"/>
              <a:t>Раунд</a:t>
            </a:r>
            <a:r>
              <a:rPr lang="ru-RU" b="1" dirty="0"/>
              <a:t>:</a:t>
            </a:r>
            <a:r>
              <a:rPr lang="ru-RU" b="1" dirty="0" smtClean="0"/>
              <a:t> </a:t>
            </a:r>
            <a:r>
              <a:rPr lang="ru-RU" b="1" dirty="0"/>
              <a:t>«ПОКАЖИ-УЗНАЙ» 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rgbClr val="002060"/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/>
          <a:lstStyle/>
          <a:p>
            <a:r>
              <a:rPr lang="ru-RU" dirty="0"/>
              <a:t>«Отгадай, кто я, что я делаю</a:t>
            </a:r>
            <a:r>
              <a:rPr lang="ru-RU" dirty="0" smtClean="0"/>
              <a:t>»</a:t>
            </a:r>
          </a:p>
          <a:p>
            <a:pPr>
              <a:buNone/>
            </a:pPr>
            <a:r>
              <a:rPr lang="ru-RU" dirty="0" smtClean="0"/>
              <a:t>(задание на карточках)</a:t>
            </a:r>
            <a:r>
              <a:rPr lang="ru-RU" b="1" dirty="0"/>
              <a:t> </a:t>
            </a:r>
            <a:endParaRPr lang="ru-RU" b="1" dirty="0" smtClean="0"/>
          </a:p>
          <a:p>
            <a:endParaRPr lang="ru-RU" b="1" dirty="0"/>
          </a:p>
          <a:p>
            <a:r>
              <a:rPr lang="ru-RU" b="1" dirty="0" smtClean="0"/>
              <a:t>Изобрази</a:t>
            </a:r>
            <a:r>
              <a:rPr lang="ru-RU" b="1" dirty="0"/>
              <a:t>! </a:t>
            </a:r>
            <a:endParaRPr lang="ru-RU" b="1" dirty="0" smtClean="0"/>
          </a:p>
          <a:p>
            <a:pPr>
              <a:buNone/>
            </a:pPr>
            <a:r>
              <a:rPr lang="ru-RU" b="1" dirty="0" smtClean="0"/>
              <a:t>(задание на карточках)</a:t>
            </a: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«Артисты пантомимы»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544616"/>
          </a:xfrm>
          <a:solidFill>
            <a:srgbClr val="002060"/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>
            <a:normAutofit fontScale="40000" lnSpcReduction="20000"/>
          </a:bodyPr>
          <a:lstStyle/>
          <a:p>
            <a:r>
              <a:rPr lang="ru-RU" sz="4200" dirty="0" smtClean="0"/>
              <a:t>Нужно </a:t>
            </a:r>
            <a:r>
              <a:rPr lang="ru-RU" sz="4200" dirty="0"/>
              <a:t>изобразить:</a:t>
            </a:r>
            <a:br>
              <a:rPr lang="ru-RU" sz="4200" dirty="0"/>
            </a:br>
            <a:endParaRPr lang="ru-RU" sz="4200" dirty="0" smtClean="0"/>
          </a:p>
          <a:p>
            <a:pPr>
              <a:buNone/>
            </a:pPr>
            <a:r>
              <a:rPr lang="ru-RU" sz="4200" dirty="0" smtClean="0"/>
              <a:t>1</a:t>
            </a:r>
            <a:r>
              <a:rPr lang="ru-RU" sz="4200" dirty="0"/>
              <a:t>) кофемолку, дверной замок, часы с кукушкой, трактор в поле, мотоцикл, часы с боем.</a:t>
            </a:r>
            <a:br>
              <a:rPr lang="ru-RU" sz="4200" dirty="0"/>
            </a:br>
            <a:endParaRPr lang="ru-RU" sz="4200" dirty="0" smtClean="0"/>
          </a:p>
          <a:p>
            <a:pPr>
              <a:buNone/>
            </a:pPr>
            <a:r>
              <a:rPr lang="ru-RU" sz="4200" dirty="0" smtClean="0"/>
              <a:t>2</a:t>
            </a:r>
            <a:r>
              <a:rPr lang="ru-RU" sz="4200" dirty="0"/>
              <a:t>) Без звука: горящую свечу, мигающую лампочку, горячий утюг, испорченный телевизор</a:t>
            </a:r>
            <a:br>
              <a:rPr lang="ru-RU" sz="4200" dirty="0"/>
            </a:br>
            <a:endParaRPr lang="ru-RU" sz="4200" dirty="0" smtClean="0"/>
          </a:p>
          <a:p>
            <a:pPr>
              <a:buNone/>
            </a:pPr>
            <a:r>
              <a:rPr lang="ru-RU" sz="4200" dirty="0" smtClean="0"/>
              <a:t>3</a:t>
            </a:r>
            <a:r>
              <a:rPr lang="ru-RU" sz="4200" dirty="0"/>
              <a:t>) Парикмахера, Айболита, водителя такси, продавца музыкального магазина</a:t>
            </a:r>
            <a:br>
              <a:rPr lang="ru-RU" sz="4200" dirty="0"/>
            </a:br>
            <a:endParaRPr lang="ru-RU" sz="4200" dirty="0" smtClean="0"/>
          </a:p>
          <a:p>
            <a:pPr>
              <a:buNone/>
            </a:pPr>
            <a:r>
              <a:rPr lang="ru-RU" sz="4200" dirty="0" smtClean="0"/>
              <a:t>4</a:t>
            </a:r>
            <a:r>
              <a:rPr lang="ru-RU" sz="4200" dirty="0"/>
              <a:t>) Ситуация из жизни: повар готовит обед, хирург оперирует, зубной врач выдергивает зубы, хозяйка чистит овощи, шофер чинит </a:t>
            </a:r>
            <a:r>
              <a:rPr lang="ru-RU" sz="4200" dirty="0" smtClean="0"/>
              <a:t>автомобиль.</a:t>
            </a:r>
          </a:p>
          <a:p>
            <a:pPr>
              <a:buNone/>
            </a:pPr>
            <a:endParaRPr lang="ru-RU" sz="4200" dirty="0" smtClean="0"/>
          </a:p>
          <a:p>
            <a:pPr>
              <a:buNone/>
            </a:pPr>
            <a:r>
              <a:rPr lang="ru-RU" sz="4200" dirty="0" smtClean="0"/>
              <a:t>5</a:t>
            </a:r>
            <a:r>
              <a:rPr lang="ru-RU" sz="4200" dirty="0"/>
              <a:t>) Объекты (походку, голос, манеру поведения), разозленный кот, голодный поросенок, ленивый пингвин, гордый задира-петух, злая собака, трусливый заяц, надменный индюк, ночная сова, красавец-павлин, </a:t>
            </a:r>
            <a:r>
              <a:rPr lang="ru-RU" sz="4200" dirty="0" smtClean="0"/>
              <a:t>страус.</a:t>
            </a:r>
          </a:p>
          <a:p>
            <a:endParaRPr lang="ru-RU" sz="4200" dirty="0" smtClean="0"/>
          </a:p>
          <a:p>
            <a:pPr>
              <a:buNone/>
            </a:pPr>
            <a:r>
              <a:rPr lang="ru-RU" sz="4200" dirty="0" smtClean="0"/>
              <a:t>6</a:t>
            </a:r>
            <a:r>
              <a:rPr lang="ru-RU" sz="4200" dirty="0"/>
              <a:t>) Пешеходов: старушку с собакой на поводке, милиционера, прохожего с больным зубом;</a:t>
            </a:r>
          </a:p>
          <a:p>
            <a:pPr>
              <a:buNone/>
            </a:pPr>
            <a:r>
              <a:rPr lang="ru-RU" sz="4200" dirty="0" smtClean="0"/>
              <a:t>7</a:t>
            </a:r>
            <a:r>
              <a:rPr lang="ru-RU" sz="4200" dirty="0"/>
              <a:t>) Походку курицы, утки, пингвина.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4000" dirty="0"/>
              <a:t>Закончить нашу встречу </a:t>
            </a:r>
            <a:r>
              <a:rPr lang="ru-RU" sz="4000" dirty="0" smtClean="0"/>
              <a:t>хочется</a:t>
            </a:r>
          </a:p>
          <a:p>
            <a:pPr algn="ctr">
              <a:buNone/>
            </a:pPr>
            <a:r>
              <a:rPr lang="ru-RU" sz="4000" dirty="0" smtClean="0"/>
              <a:t>замечательными словами</a:t>
            </a:r>
          </a:p>
          <a:p>
            <a:pPr algn="ctr">
              <a:buNone/>
            </a:pPr>
            <a:r>
              <a:rPr lang="ru-RU" sz="4000" dirty="0" smtClean="0"/>
              <a:t>Б.М</a:t>
            </a:r>
            <a:r>
              <a:rPr lang="ru-RU" sz="4000" dirty="0"/>
              <a:t>. </a:t>
            </a:r>
            <a:r>
              <a:rPr lang="ru-RU" sz="4000" u="sng" dirty="0"/>
              <a:t>Теплова</a:t>
            </a:r>
            <a:r>
              <a:rPr lang="ru-RU" sz="4000" dirty="0" smtClean="0"/>
              <a:t>:«</a:t>
            </a:r>
            <a:r>
              <a:rPr lang="ru-RU" sz="4000" b="1" dirty="0"/>
              <a:t>Театр – это волшебный мир</a:t>
            </a:r>
            <a:r>
              <a:rPr lang="ru-RU" sz="4000" dirty="0"/>
              <a:t>. Он дает </a:t>
            </a:r>
            <a:r>
              <a:rPr lang="ru-RU" sz="4000" dirty="0" smtClean="0"/>
              <a:t>уроки красоты</a:t>
            </a:r>
            <a:r>
              <a:rPr lang="ru-RU" sz="4000" dirty="0"/>
              <a:t>, морали и нравственности. А чем </a:t>
            </a:r>
            <a:r>
              <a:rPr lang="ru-RU" sz="4000" dirty="0" smtClean="0"/>
              <a:t>они богаче</a:t>
            </a:r>
            <a:r>
              <a:rPr lang="ru-RU" sz="4000" dirty="0"/>
              <a:t>, тем успешнее идет </a:t>
            </a:r>
            <a:r>
              <a:rPr lang="ru-RU" sz="4000" dirty="0" smtClean="0"/>
              <a:t>развитие</a:t>
            </a:r>
          </a:p>
          <a:p>
            <a:pPr algn="ctr">
              <a:buNone/>
            </a:pPr>
            <a:r>
              <a:rPr lang="ru-RU" sz="4000" dirty="0" smtClean="0"/>
              <a:t>духовного </a:t>
            </a:r>
            <a:r>
              <a:rPr lang="ru-RU" sz="4000" dirty="0"/>
              <a:t>мира детей</a:t>
            </a:r>
            <a:r>
              <a:rPr lang="ru-RU" sz="4000" dirty="0" smtClean="0"/>
              <a:t>…»</a:t>
            </a:r>
            <a:endParaRPr lang="ru-RU" sz="40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6061720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Tm="9727">
        <p:dissolve/>
      </p:transition>
    </mc:Choice>
    <mc:Fallback>
      <p:transition spd="slow" advTm="9727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Цели мастер-класса:</a:t>
            </a:r>
            <a:r>
              <a:rPr lang="ru-RU" dirty="0"/>
              <a:t> </a:t>
            </a:r>
            <a:r>
              <a:rPr lang="ru-RU" b="1" i="1" dirty="0"/>
              <a:t> 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688632"/>
          </a:xfrm>
          <a:solidFill>
            <a:srgbClr val="002060"/>
          </a:solidFill>
          <a:ln w="57150">
            <a:solidFill>
              <a:schemeClr val="bg2">
                <a:lumMod val="40000"/>
                <a:lumOff val="60000"/>
              </a:schemeClr>
            </a:solidFill>
          </a:ln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/>
              <a:t> </a:t>
            </a:r>
            <a:endParaRPr lang="ru-RU" dirty="0"/>
          </a:p>
          <a:p>
            <a:pPr>
              <a:buNone/>
            </a:pPr>
            <a:r>
              <a:rPr lang="ru-RU" dirty="0"/>
              <a:t> </a:t>
            </a:r>
            <a:r>
              <a:rPr lang="ru-RU" b="1" i="1" dirty="0"/>
              <a:t> </a:t>
            </a:r>
            <a:endParaRPr lang="ru-RU" dirty="0"/>
          </a:p>
          <a:p>
            <a:pPr lvl="0"/>
            <a:r>
              <a:rPr lang="ru-RU" sz="4100" dirty="0"/>
              <a:t>Повышение  профессиональной компетентности педагогов в развитии творческих способностей дошкольников. </a:t>
            </a:r>
          </a:p>
          <a:p>
            <a:pPr lvl="0"/>
            <a:r>
              <a:rPr lang="ru-RU" sz="4100" dirty="0"/>
              <a:t>Представление опыта работы по развитию творческих способностей дошкольников в театрализованной деятельности. </a:t>
            </a:r>
          </a:p>
          <a:p>
            <a:pPr lvl="0"/>
            <a:r>
              <a:rPr lang="ru-RU" sz="4100" dirty="0"/>
              <a:t>Систематизация знаний педагогов по организации театральной деятельности детей дошкольного возраста;</a:t>
            </a:r>
          </a:p>
          <a:p>
            <a:pPr lvl="0"/>
            <a:r>
              <a:rPr lang="ru-RU" sz="4100" dirty="0"/>
              <a:t>Демонстрация методов и приёмов работы над образом в театрализации. </a:t>
            </a:r>
          </a:p>
          <a:p>
            <a:pPr>
              <a:buNone/>
            </a:pPr>
            <a:r>
              <a:rPr lang="ru-RU" sz="3800" b="1" dirty="0"/>
              <a:t> </a:t>
            </a:r>
            <a:endParaRPr lang="ru-RU" sz="3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ru-RU" b="1" dirty="0" smtClean="0"/>
              <a:t>Задачи: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544616"/>
          </a:xfrm>
          <a:solidFill>
            <a:srgbClr val="002060"/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/>
              <a:t> </a:t>
            </a:r>
          </a:p>
          <a:p>
            <a:r>
              <a:rPr lang="ru-RU" i="1" dirty="0" smtClean="0"/>
              <a:t>1</a:t>
            </a:r>
            <a:r>
              <a:rPr lang="ru-RU" dirty="0" smtClean="0"/>
              <a:t>. Пробудить интерес к театральному творчеству, сформировать мотивы   обучения основам сценического искусства.</a:t>
            </a:r>
          </a:p>
          <a:p>
            <a:r>
              <a:rPr lang="ru-RU" dirty="0" smtClean="0"/>
              <a:t>2. Учить распознавать атмосферу события, места, времени; уметь вживаться в эту атмосферу.</a:t>
            </a:r>
          </a:p>
          <a:p>
            <a:r>
              <a:rPr lang="ru-RU" dirty="0" smtClean="0"/>
              <a:t>3.  Стимулировать к поиску выразительных средств  для создания образа, используя: движение, мимику, жест, выразительность интонаций.</a:t>
            </a:r>
          </a:p>
          <a:p>
            <a:r>
              <a:rPr lang="ru-RU" dirty="0" smtClean="0"/>
              <a:t>4.  Формировать умения по средствам образной выразительности определять эмоциональное состояние персонажей и выражать своё</a:t>
            </a:r>
          </a:p>
          <a:p>
            <a:r>
              <a:rPr lang="ru-RU" dirty="0" smtClean="0"/>
              <a:t>5.  Формировать  навыки импровизации.</a:t>
            </a:r>
          </a:p>
          <a:p>
            <a:r>
              <a:rPr lang="ru-RU" dirty="0" smtClean="0"/>
              <a:t>6. Поощрение инициативы при создании образа.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1 раунд. « Разминка».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616624"/>
          </a:xfrm>
          <a:solidFill>
            <a:srgbClr val="002060"/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ru-RU" dirty="0"/>
              <a:t>1.В какой стране появился первый театр? ( </a:t>
            </a:r>
            <a:r>
              <a:rPr lang="ru-RU" sz="1400" dirty="0"/>
              <a:t>В Греции</a:t>
            </a:r>
            <a:r>
              <a:rPr lang="ru-RU" dirty="0"/>
              <a:t>)</a:t>
            </a:r>
          </a:p>
          <a:p>
            <a:r>
              <a:rPr lang="ru-RU" dirty="0"/>
              <a:t>2.Как называли в старину первых актеров на Руси?  </a:t>
            </a:r>
            <a:r>
              <a:rPr lang="ru-RU" sz="1400" dirty="0"/>
              <a:t>(скоморохами)</a:t>
            </a:r>
          </a:p>
          <a:p>
            <a:r>
              <a:rPr lang="ru-RU" dirty="0"/>
              <a:t>3.Главное место в театре? </a:t>
            </a:r>
            <a:r>
              <a:rPr lang="ru-RU" sz="1200" dirty="0"/>
              <a:t>(сцена)</a:t>
            </a:r>
          </a:p>
          <a:p>
            <a:r>
              <a:rPr lang="ru-RU" dirty="0"/>
              <a:t>4.Как называются шторы, которые закрывают сцену? </a:t>
            </a:r>
            <a:r>
              <a:rPr lang="ru-RU" sz="1200" dirty="0"/>
              <a:t>(Занавес)</a:t>
            </a:r>
          </a:p>
          <a:p>
            <a:r>
              <a:rPr lang="ru-RU" dirty="0"/>
              <a:t>5.Перерыв во время спектакля? </a:t>
            </a:r>
            <a:r>
              <a:rPr lang="ru-RU" sz="1200" dirty="0"/>
              <a:t>( Антракт)</a:t>
            </a:r>
          </a:p>
          <a:p>
            <a:r>
              <a:rPr lang="ru-RU" dirty="0"/>
              <a:t>6.Обьявление о спектакле? </a:t>
            </a:r>
            <a:r>
              <a:rPr lang="ru-RU" sz="1200" dirty="0"/>
              <a:t>(Афиша)</a:t>
            </a:r>
          </a:p>
          <a:p>
            <a:r>
              <a:rPr lang="ru-RU" dirty="0"/>
              <a:t>7.Что такое </a:t>
            </a:r>
            <a:r>
              <a:rPr lang="ru-RU" dirty="0" smtClean="0"/>
              <a:t>мимика</a:t>
            </a:r>
            <a:r>
              <a:rPr lang="ru-RU" sz="3300" dirty="0" smtClean="0"/>
              <a:t>? </a:t>
            </a:r>
            <a:r>
              <a:rPr lang="ru-RU" sz="1200" dirty="0"/>
              <a:t>( Выражение лица, отражающее эмоциональное состояние.)</a:t>
            </a:r>
          </a:p>
          <a:p>
            <a:r>
              <a:rPr lang="ru-RU" dirty="0"/>
              <a:t>8.Что означает слово « жесты»? </a:t>
            </a:r>
            <a:r>
              <a:rPr lang="ru-RU" sz="1200" dirty="0"/>
              <a:t>(это движения, передающие чувства и мысли).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« Разминка».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184576"/>
          </a:xfrm>
          <a:solidFill>
            <a:srgbClr val="002060"/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ru-RU" dirty="0"/>
              <a:t>9.Когда отмечается Международный день театра? </a:t>
            </a:r>
            <a:r>
              <a:rPr lang="ru-RU" sz="1700" dirty="0"/>
              <a:t>(27 марта)</a:t>
            </a:r>
          </a:p>
          <a:p>
            <a:r>
              <a:rPr lang="ru-RU" dirty="0"/>
              <a:t>10.Что такое декорация? </a:t>
            </a:r>
            <a:r>
              <a:rPr lang="ru-RU" sz="1700" dirty="0"/>
              <a:t>( Художественное оформление театральной сцены)</a:t>
            </a:r>
          </a:p>
          <a:p>
            <a:r>
              <a:rPr lang="ru-RU" dirty="0"/>
              <a:t>11. Искусство изменения внешности актера специальными жировыми красками, которые наносятся на лицо, предварительно смазанное кремом, и легко снимаются. </a:t>
            </a:r>
            <a:r>
              <a:rPr lang="ru-RU" sz="1700" i="1" dirty="0"/>
              <a:t>(</a:t>
            </a:r>
            <a:r>
              <a:rPr lang="ru-RU" sz="1700" i="1" dirty="0" err="1"/>
              <a:t>гримм</a:t>
            </a:r>
            <a:r>
              <a:rPr lang="ru-RU" sz="1700" i="1" dirty="0"/>
              <a:t>)</a:t>
            </a:r>
            <a:endParaRPr lang="ru-RU" sz="1700" dirty="0"/>
          </a:p>
          <a:p>
            <a:r>
              <a:rPr lang="ru-RU" dirty="0"/>
              <a:t>12. Первое представление спектакля? </a:t>
            </a:r>
            <a:r>
              <a:rPr lang="ru-RU" sz="1500" i="1" dirty="0"/>
              <a:t>(премьера)</a:t>
            </a:r>
            <a:r>
              <a:rPr lang="ru-RU" sz="1500" dirty="0"/>
              <a:t>.</a:t>
            </a:r>
          </a:p>
          <a:p>
            <a:r>
              <a:rPr lang="ru-RU" dirty="0"/>
              <a:t>13. Что такое декорации? </a:t>
            </a:r>
            <a:r>
              <a:rPr lang="ru-RU" sz="1500" i="1" dirty="0"/>
              <a:t>(оформление сцены и спектакля художником)</a:t>
            </a:r>
            <a:endParaRPr lang="ru-RU" sz="1500" dirty="0"/>
          </a:p>
          <a:p>
            <a:r>
              <a:rPr lang="ru-RU" dirty="0"/>
              <a:t>14. Что такое репетиция? </a:t>
            </a:r>
            <a:r>
              <a:rPr lang="ru-RU" sz="1500" i="1" dirty="0"/>
              <a:t>(подготовка, пробное исполнение сцен)</a:t>
            </a:r>
            <a:endParaRPr lang="ru-RU" sz="1500" dirty="0"/>
          </a:p>
          <a:p>
            <a:r>
              <a:rPr lang="ru-RU" dirty="0"/>
              <a:t>15. Что такое генеральная репетиция? </a:t>
            </a:r>
            <a:r>
              <a:rPr lang="ru-RU" sz="1500" i="1" dirty="0"/>
              <a:t>(окончательная проверка проделанной работы)</a:t>
            </a:r>
            <a:endParaRPr lang="ru-RU" sz="1500" dirty="0"/>
          </a:p>
          <a:p>
            <a:r>
              <a:rPr lang="ru-RU" dirty="0"/>
              <a:t>16. Что такое антракт? </a:t>
            </a:r>
            <a:r>
              <a:rPr lang="ru-RU" sz="1400" i="1" dirty="0"/>
              <a:t>(время, предназначенное для отдыха исполнителей и перемены декораций)</a:t>
            </a:r>
            <a:endParaRPr lang="ru-RU" sz="1400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« Разминка».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  <a:solidFill>
            <a:srgbClr val="002060"/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dirty="0"/>
              <a:t>17. Пьесы, включенные в сезонную афишу театра? </a:t>
            </a:r>
            <a:r>
              <a:rPr lang="ru-RU" sz="1400" i="1" dirty="0"/>
              <a:t>(репертуар)</a:t>
            </a:r>
            <a:endParaRPr lang="ru-RU" sz="1400" dirty="0"/>
          </a:p>
          <a:p>
            <a:r>
              <a:rPr lang="ru-RU" dirty="0"/>
              <a:t>18. Что такое аншлаг? </a:t>
            </a:r>
            <a:r>
              <a:rPr lang="ru-RU" sz="1400" dirty="0"/>
              <a:t>(объявление у кассы театра о том, что все билеты проданы)</a:t>
            </a:r>
          </a:p>
          <a:p>
            <a:r>
              <a:rPr lang="ru-RU" dirty="0"/>
              <a:t>19. Как называется зрительный зал, ряды, стульев и кресел </a:t>
            </a:r>
            <a:r>
              <a:rPr lang="ru-RU" sz="1200" i="1" dirty="0"/>
              <a:t>(партер)</a:t>
            </a:r>
            <a:endParaRPr lang="ru-RU" sz="1200" dirty="0"/>
          </a:p>
          <a:p>
            <a:r>
              <a:rPr lang="ru-RU" dirty="0"/>
              <a:t>20. Что такое авансцена? </a:t>
            </a:r>
            <a:r>
              <a:rPr lang="ru-RU" sz="1200" i="1" dirty="0"/>
              <a:t>(передняя часть сцены)</a:t>
            </a:r>
            <a:endParaRPr lang="ru-RU" sz="1200" dirty="0"/>
          </a:p>
          <a:p>
            <a:r>
              <a:rPr lang="ru-RU" dirty="0"/>
              <a:t>21. Боковая </a:t>
            </a:r>
            <a:r>
              <a:rPr lang="ru-RU" i="1" dirty="0"/>
              <a:t>«Одежда сцены»</a:t>
            </a:r>
            <a:r>
              <a:rPr lang="ru-RU" dirty="0"/>
              <a:t>, за ними стоят и ждут выхода действующие лица. </a:t>
            </a:r>
            <a:r>
              <a:rPr lang="ru-RU" sz="1200" i="1" dirty="0"/>
              <a:t>(кулисы)</a:t>
            </a:r>
            <a:endParaRPr lang="ru-RU" sz="1200" dirty="0"/>
          </a:p>
          <a:p>
            <a:r>
              <a:rPr lang="ru-RU" dirty="0"/>
              <a:t>22. В каком веке появился кукольный театр? </a:t>
            </a:r>
            <a:r>
              <a:rPr lang="ru-RU" sz="1200" i="1" dirty="0"/>
              <a:t>(в 17 веке)</a:t>
            </a:r>
            <a:endParaRPr lang="ru-RU" sz="1200" dirty="0"/>
          </a:p>
          <a:p>
            <a:pPr>
              <a:buNone/>
            </a:pPr>
            <a:r>
              <a:rPr lang="ru-RU" dirty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692696"/>
            <a:ext cx="8229600" cy="5937523"/>
          </a:xfrm>
          <a:solidFill>
            <a:srgbClr val="002060"/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/>
              <a:t>1.Перечислите виды кукольного театра, используемого в детском саду при организации театрализованной деятельности в ДОУ?</a:t>
            </a:r>
          </a:p>
          <a:p>
            <a:pPr>
              <a:buNone/>
            </a:pPr>
            <a:r>
              <a:rPr lang="ru-RU" i="1" dirty="0"/>
              <a:t>(пальчиковый, </a:t>
            </a:r>
            <a:r>
              <a:rPr lang="ru-RU" i="1" dirty="0" err="1"/>
              <a:t>варежковый</a:t>
            </a:r>
            <a:r>
              <a:rPr lang="ru-RU" i="1" dirty="0"/>
              <a:t>, настольный, теневой, плоскостной, </a:t>
            </a:r>
            <a:r>
              <a:rPr lang="ru-RU" i="1" dirty="0" err="1"/>
              <a:t>би-ба-бо</a:t>
            </a:r>
            <a:r>
              <a:rPr lang="ru-RU" i="1" dirty="0"/>
              <a:t>, на </a:t>
            </a:r>
            <a:r>
              <a:rPr lang="ru-RU" i="1" dirty="0" err="1"/>
              <a:t>фланелеграфе</a:t>
            </a:r>
            <a:r>
              <a:rPr lang="ru-RU" i="1" dirty="0"/>
              <a:t>, ростовые куклы и т.д.);</a:t>
            </a:r>
            <a:endParaRPr lang="ru-RU" dirty="0"/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dirty="0"/>
              <a:t>2. В чём различия между сюжетно-ролевой игрой и театрализованной игрой?</a:t>
            </a:r>
          </a:p>
          <a:p>
            <a:pPr>
              <a:buNone/>
            </a:pPr>
            <a:r>
              <a:rPr lang="ru-RU" dirty="0"/>
              <a:t>(</a:t>
            </a:r>
            <a:r>
              <a:rPr lang="ru-RU" i="1" dirty="0"/>
              <a:t>в сюжетно-ролевой игре дети отражают жизненные явления, а в </a:t>
            </a:r>
            <a:r>
              <a:rPr lang="ru-RU" i="1" dirty="0" err="1"/>
              <a:t>театрализованнойигре</a:t>
            </a:r>
            <a:r>
              <a:rPr lang="ru-RU" i="1" dirty="0"/>
              <a:t> -берут сюжеты из литературных произведений. В сюжетно-ролевой игре нет конечного продукта, результата игры, а в театрализованной -  может быть такой продукт — поставленный спектакль, инсценировка);</a:t>
            </a:r>
            <a:endParaRPr lang="ru-RU" dirty="0"/>
          </a:p>
          <a:p>
            <a:pPr>
              <a:buNone/>
            </a:pPr>
            <a:r>
              <a:rPr lang="ru-RU" dirty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  <a:solidFill>
            <a:srgbClr val="002060"/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3. Какие средства двигательной активности используют в театрализованной деятельности для передачи художественного образа?</a:t>
            </a:r>
          </a:p>
          <a:p>
            <a:pPr>
              <a:buNone/>
            </a:pPr>
            <a:r>
              <a:rPr lang="ru-RU" i="1" dirty="0" smtClean="0"/>
              <a:t>(мимика, жесты, пластические и ритмические этюды, имитация движений и </a:t>
            </a:r>
            <a:r>
              <a:rPr lang="ru-RU" i="1" dirty="0" err="1" smtClean="0"/>
              <a:t>т.д</a:t>
            </a:r>
            <a:r>
              <a:rPr lang="ru-RU" i="1" dirty="0" smtClean="0"/>
              <a:t>)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4. Какие виды искусств включает в себя театр?</a:t>
            </a:r>
          </a:p>
          <a:p>
            <a:pPr>
              <a:buNone/>
            </a:pPr>
            <a:r>
              <a:rPr lang="ru-RU" i="1" dirty="0" smtClean="0"/>
              <a:t>(театр включает в себя элементы разных видов искусств - литературы, музыки, хореографии, вокала, изобразительного искусства)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5. Что такое театр?</a:t>
            </a:r>
          </a:p>
          <a:p>
            <a:pPr>
              <a:buNone/>
            </a:pPr>
            <a:r>
              <a:rPr lang="ru-RU" i="1" dirty="0" smtClean="0"/>
              <a:t>(Это место зрелищ, однако театр — это само зрелище, которое включает в себя элементы разных видов искусств - литературы, музыки, хореографии, вокала, изобразительного искусства);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117</TotalTime>
  <Words>547</Words>
  <Application>Microsoft Office PowerPoint</Application>
  <PresentationFormat>Экран (4:3)</PresentationFormat>
  <Paragraphs>196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Мастер - класс  для  воспитателей  детского  сада     «Театрализация.  Основные этапы работы над образом»  подготовила Зырянова Р.И.</vt:lpstr>
      <vt:lpstr>Актуальность </vt:lpstr>
      <vt:lpstr>Цели мастер-класса:   </vt:lpstr>
      <vt:lpstr>Задачи:</vt:lpstr>
      <vt:lpstr>1 раунд. « Разминка». </vt:lpstr>
      <vt:lpstr>« Разминка».</vt:lpstr>
      <vt:lpstr>« Разминка».</vt:lpstr>
      <vt:lpstr>Слайд 8</vt:lpstr>
      <vt:lpstr>Слайд 9</vt:lpstr>
      <vt:lpstr>2 раунд. «Скороговорки». </vt:lpstr>
      <vt:lpstr>«Скороговорки»</vt:lpstr>
      <vt:lpstr>«Скороговорки»</vt:lpstr>
      <vt:lpstr>Слайд 13</vt:lpstr>
      <vt:lpstr>Слайд 14</vt:lpstr>
      <vt:lpstr>3 раунд. «Упражнения на развитие пантомимики».</vt:lpstr>
      <vt:lpstr>«Упражнения на развитие пантомимики».</vt:lpstr>
      <vt:lpstr>«Упражнения на развитие пантомимики».</vt:lpstr>
      <vt:lpstr> «Упражнения на развитие пантомимики».</vt:lpstr>
      <vt:lpstr>4раунд. « Объяснялки». </vt:lpstr>
      <vt:lpstr>5. Раунд: «ПОКАЖИ-УЗНАЙ» </vt:lpstr>
      <vt:lpstr>«Артисты пантомимы» </vt:lpstr>
      <vt:lpstr>Слайд 22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 - класс  для  воспитателей  детского  сада               «Основные этапы работы над образом»</dc:title>
  <dc:creator>Олег и рая</dc:creator>
  <cp:lastModifiedBy>Олег и рая</cp:lastModifiedBy>
  <cp:revision>15</cp:revision>
  <dcterms:created xsi:type="dcterms:W3CDTF">2019-05-19T13:37:01Z</dcterms:created>
  <dcterms:modified xsi:type="dcterms:W3CDTF">2019-05-21T10:18:33Z</dcterms:modified>
</cp:coreProperties>
</file>