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митрий" initials="Д" lastIdx="0" clrIdx="0">
    <p:extLst>
      <p:ext uri="{19B8F6BF-5375-455C-9EA6-DF929625EA0E}">
        <p15:presenceInfo xmlns:p15="http://schemas.microsoft.com/office/powerpoint/2012/main" userId="Дмитрий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1" autoAdjust="0"/>
    <p:restoredTop sz="91667" autoAdjust="0"/>
  </p:normalViewPr>
  <p:slideViewPr>
    <p:cSldViewPr>
      <p:cViewPr>
        <p:scale>
          <a:sx n="75" d="100"/>
          <a:sy n="75" d="100"/>
        </p:scale>
        <p:origin x="566" y="-67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68E00A-D11D-4564-8A89-5800E437189F}" type="datetimeFigureOut">
              <a:rPr lang="ru-RU" smtClean="0"/>
              <a:t>07.02.2019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9E03C-B7F2-45FD-92BE-BD58E837C81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hyperlink" Target="https://www.multitran.ru/c/m.exe?t=7495701_1_2&amp;s1=hop-on,%20hop-off%20bus%20tour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273324"/>
            <a:ext cx="288032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EA36B3-46CB-4814-8D4B-904D3CA7C27C}"/>
              </a:ext>
            </a:extLst>
          </p:cNvPr>
          <p:cNvSpPr txBox="1"/>
          <p:nvPr/>
        </p:nvSpPr>
        <p:spPr>
          <a:xfrm>
            <a:off x="135885" y="1062454"/>
            <a:ext cx="45365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Saint-Petersburg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North-West of Russia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The population is 5 million people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National language is Russian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It is an important port.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The main river is Neva.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It is known from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the beginning of the 18th century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It is even a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former capital of Russia.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50 Universities, 200 museums an open-air museum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3 days tour! It is really very safe!</a:t>
            </a:r>
            <a:endParaRPr lang="ru-RU" sz="1600" i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ÐÐ°ÑÑÐ¸Ð½ÐºÐ¸ Ð¿Ð¾ Ð·Ð°Ð¿ÑÐ¾ÑÑ ÑÐ°Ð½ÐºÑ-Ð¿ÐµÑÐµÑÐ±ÑÑÐ³ Ð²Ð¸Ð´ ÑÐ²ÐµÑÑÑ ÑÐ¾ÑÐ¾">
            <a:extLst>
              <a:ext uri="{FF2B5EF4-FFF2-40B4-BE49-F238E27FC236}">
                <a16:creationId xmlns:a16="http://schemas.microsoft.com/office/drawing/2014/main" id="{AB3187B9-689B-4E78-AA2C-B37A3D1C3D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389" y="121196"/>
            <a:ext cx="3822832" cy="258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ÑÐ°Ð½ÐºÑ-Ð¿ÐµÑÐµÑÐ±ÑÑÐ³ Ð²Ð¸Ð´ ÑÐ²ÐµÑÑÑ ÑÐ¾ÑÐ¾">
            <a:extLst>
              <a:ext uri="{FF2B5EF4-FFF2-40B4-BE49-F238E27FC236}">
                <a16:creationId xmlns:a16="http://schemas.microsoft.com/office/drawing/2014/main" id="{B8BBB8A9-9717-41E3-97A9-274E245C3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740" y="2824042"/>
            <a:ext cx="3856201" cy="257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1724" y="21792"/>
            <a:ext cx="395083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a modern airport </a:t>
            </a:r>
            <a:r>
              <a:rPr lang="en-US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Pulkovo</a:t>
            </a: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, many direct flights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rent a car services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comfortable cars and buses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transfers to the hotel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subway:   underground palaces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many bus routs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ctr">
              <a:buFont typeface="Arial" panose="020B0604020202020204" pitchFamily="34" charset="0"/>
              <a:buChar char="•"/>
            </a:pP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taxi-drivers can speak English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2050" name="Picture 2" descr="ÐÐ°ÑÑÐ¸Ð½ÐºÐ¸ Ð¿Ð¾ Ð·Ð°Ð¿ÑÐ¾ÑÑ Ð¿ÑÐ»ÐºÐ¾Ð²Ð¾ ÑÐ¾ÑÐ¾Ð³ÑÐ°ÑÐ¸Ð¸">
            <a:extLst>
              <a:ext uri="{FF2B5EF4-FFF2-40B4-BE49-F238E27FC236}">
                <a16:creationId xmlns:a16="http://schemas.microsoft.com/office/drawing/2014/main" id="{B280B2E7-F97A-4C02-ACF3-30A1C3901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213" y="87156"/>
            <a:ext cx="3364393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ÐÐ°ÑÑÐ¸Ð½ÐºÐ¸ Ð¿Ð¾ Ð·Ð°Ð¿ÑÐ¾ÑÑ ÐºÐ¾Ð¼ÑÐ¾ÑÑÐ½ÑÐµ ÑÑÑÐ¸ÑÑÐ¸ÑÐµÑÐºÐ¸Ðµ Ð°Ð²ÑÐ¾Ð±ÑÑÑ Ð² ÑÐ¿Ð±">
            <a:extLst>
              <a:ext uri="{FF2B5EF4-FFF2-40B4-BE49-F238E27FC236}">
                <a16:creationId xmlns:a16="http://schemas.microsoft.com/office/drawing/2014/main" id="{D33B1BFF-F448-4E49-A9B8-6678A91BB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974" y="2099453"/>
            <a:ext cx="3085435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ÐÐ°ÑÑÐ¸Ð½ÐºÐ¸ Ð¿Ð¾ Ð·Ð°Ð¿ÑÐ¾ÑÑ ÑÐ¿Ð± Ð¼ÐµÑÑÐ¾ Ð°Ð²ÑÐ¾Ð²Ð¾">
            <a:extLst>
              <a:ext uri="{FF2B5EF4-FFF2-40B4-BE49-F238E27FC236}">
                <a16:creationId xmlns:a16="http://schemas.microsoft.com/office/drawing/2014/main" id="{6260502F-81C4-4A66-B8AE-9A4B8A43A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24" y="2319404"/>
            <a:ext cx="2922124" cy="1614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ÐÐ°ÑÑÐ¸Ð½ÐºÐ¸ Ð¿Ð¾ Ð·Ð°Ð¿ÑÐ¾ÑÑ Ð°Ð²ÑÐ¾Ð±ÑÑ Ð½Ð° Ð½ÐµÐ²ÑÐºÐ¾Ð¼ ÑÐ¾ÑÐ¾">
            <a:extLst>
              <a:ext uri="{FF2B5EF4-FFF2-40B4-BE49-F238E27FC236}">
                <a16:creationId xmlns:a16="http://schemas.microsoft.com/office/drawing/2014/main" id="{4EBEDD9E-5300-41F6-84B0-232D8514C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9" y="3894327"/>
            <a:ext cx="3182804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ÐÐ°ÑÑÐ¸Ð½ÐºÐ¸ Ð¿Ð¾ Ð·Ð°Ð¿ÑÐ¾ÑÑ ÑÑÐ°Ð½ÑÑÐµÑ Ð² Ð¾ÑÐµÐ»Ñ ÑÐ¿Ð±">
            <a:extLst>
              <a:ext uri="{FF2B5EF4-FFF2-40B4-BE49-F238E27FC236}">
                <a16:creationId xmlns:a16="http://schemas.microsoft.com/office/drawing/2014/main" id="{3C35582A-888F-4F48-923E-7AA5D5456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966256"/>
            <a:ext cx="3400768" cy="1671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5C4B62-BDBA-4597-9158-02D953F9E9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86501" y="1871508"/>
            <a:ext cx="5628849" cy="1634064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1700" b="1" i="1" dirty="0">
                <a:latin typeface="Arial" panose="020B0604020202020204" pitchFamily="34" charset="0"/>
                <a:cs typeface="Arial" panose="020B0604020202020204" pitchFamily="34" charset="0"/>
              </a:rPr>
              <a:t>Five-star hotels</a:t>
            </a:r>
            <a:r>
              <a:rPr lang="en-US" sz="17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700" b="1" i="1" dirty="0">
                <a:latin typeface="Arial" panose="020B0604020202020204" pitchFamily="34" charset="0"/>
                <a:cs typeface="Arial" panose="020B0604020202020204" pitchFamily="34" charset="0"/>
              </a:rPr>
              <a:t>apartments and hostels</a:t>
            </a:r>
            <a:br>
              <a:rPr lang="ru-RU" sz="17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b="1" i="1" dirty="0">
                <a:latin typeface="Arial" panose="020B0604020202020204" pitchFamily="34" charset="0"/>
                <a:cs typeface="Arial" panose="020B0604020202020204" pitchFamily="34" charset="0"/>
              </a:rPr>
              <a:t>Hotel Rossi, Grand Hotel Europe</a:t>
            </a:r>
            <a:br>
              <a:rPr lang="ru-RU" sz="17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b="1" i="1" dirty="0">
                <a:latin typeface="Arial" panose="020B0604020202020204" pitchFamily="34" charset="0"/>
                <a:cs typeface="Arial" panose="020B0604020202020204" pitchFamily="34" charset="0"/>
              </a:rPr>
              <a:t>Russian cuisine: borsch, the pancakes with caviar</a:t>
            </a:r>
            <a:br>
              <a:rPr lang="ru-RU" sz="17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700" b="1" i="1" dirty="0"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lang="en-US" sz="17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Tzar</a:t>
            </a:r>
            <a:endParaRPr lang="ru-RU" sz="1700" i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4" descr="ÐÐ°ÑÑÐ¸Ð½ÐºÐ¸ Ð¿Ð¾ Ð·Ð°Ð¿ÑÐ¾ÑÑ Ð¾ÑÐµÐ»Ñ ÑÐ¾ÑÑÐ¸ ÑÐ¿Ð±">
            <a:extLst>
              <a:ext uri="{FF2B5EF4-FFF2-40B4-BE49-F238E27FC236}">
                <a16:creationId xmlns:a16="http://schemas.microsoft.com/office/drawing/2014/main" id="{6DFC0E6E-DEAE-44F8-A488-FC52DF5087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86" r="3" b="34689"/>
          <a:stretch/>
        </p:blipFill>
        <p:spPr bwMode="auto">
          <a:xfrm>
            <a:off x="2736988" y="10"/>
            <a:ext cx="6407012" cy="1775385"/>
          </a:xfrm>
          <a:custGeom>
            <a:avLst/>
            <a:gdLst>
              <a:gd name="connsiteX0" fmla="*/ 986689 w 8542682"/>
              <a:gd name="connsiteY0" fmla="*/ 0 h 2130473"/>
              <a:gd name="connsiteX1" fmla="*/ 8542682 w 8542682"/>
              <a:gd name="connsiteY1" fmla="*/ 0 h 2130473"/>
              <a:gd name="connsiteX2" fmla="*/ 8542682 w 8542682"/>
              <a:gd name="connsiteY2" fmla="*/ 2130473 h 2130473"/>
              <a:gd name="connsiteX3" fmla="*/ 0 w 8542682"/>
              <a:gd name="connsiteY3" fmla="*/ 2130473 h 2130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42682" h="2130473">
                <a:moveTo>
                  <a:pt x="986689" y="0"/>
                </a:moveTo>
                <a:lnTo>
                  <a:pt x="8542682" y="0"/>
                </a:lnTo>
                <a:lnTo>
                  <a:pt x="8542682" y="2130473"/>
                </a:lnTo>
                <a:lnTo>
                  <a:pt x="0" y="213047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ÐÐ°ÑÑÐ¸Ð½ÐºÐ¸ Ð¿Ð¾ Ð·Ð°Ð¿ÑÐ¾ÑÑ Ð¾ÑÐµÐ»Ñ ÐµÐ²ÑÐ¾Ð¿Ð° ÑÐ¿Ð± ÑÐ¾ÑÐ¾">
            <a:extLst>
              <a:ext uri="{FF2B5EF4-FFF2-40B4-BE49-F238E27FC236}">
                <a16:creationId xmlns:a16="http://schemas.microsoft.com/office/drawing/2014/main" id="{CDBBF8FE-A6F6-490F-B1B6-CCD508A68F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2" r="2" b="5079"/>
          <a:stretch/>
        </p:blipFill>
        <p:spPr bwMode="auto">
          <a:xfrm>
            <a:off x="20" y="-5795"/>
            <a:ext cx="3356335" cy="1775393"/>
          </a:xfrm>
          <a:custGeom>
            <a:avLst/>
            <a:gdLst>
              <a:gd name="connsiteX0" fmla="*/ 0 w 4475140"/>
              <a:gd name="connsiteY0" fmla="*/ 0 h 2130473"/>
              <a:gd name="connsiteX1" fmla="*/ 1074821 w 4475140"/>
              <a:gd name="connsiteY1" fmla="*/ 0 h 2130473"/>
              <a:gd name="connsiteX2" fmla="*/ 1074821 w 4475140"/>
              <a:gd name="connsiteY2" fmla="*/ 239 h 2130473"/>
              <a:gd name="connsiteX3" fmla="*/ 4475140 w 4475140"/>
              <a:gd name="connsiteY3" fmla="*/ 239 h 2130473"/>
              <a:gd name="connsiteX4" fmla="*/ 3488563 w 4475140"/>
              <a:gd name="connsiteY4" fmla="*/ 2130473 h 2130473"/>
              <a:gd name="connsiteX5" fmla="*/ 0 w 4475140"/>
              <a:gd name="connsiteY5" fmla="*/ 2130473 h 2130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5140" h="2130473">
                <a:moveTo>
                  <a:pt x="0" y="0"/>
                </a:moveTo>
                <a:lnTo>
                  <a:pt x="1074821" y="0"/>
                </a:lnTo>
                <a:lnTo>
                  <a:pt x="1074821" y="239"/>
                </a:lnTo>
                <a:lnTo>
                  <a:pt x="4475140" y="239"/>
                </a:lnTo>
                <a:lnTo>
                  <a:pt x="3488563" y="2130473"/>
                </a:lnTo>
                <a:lnTo>
                  <a:pt x="0" y="213047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ÐÐ°ÑÑÐ¸Ð½ÐºÐ¸ Ð¿Ð¾ Ð·Ð°Ð¿ÑÐ¾ÑÑ ÑÐµÑÑÐ¾ÑÐ°Ð½ ÑÐ°ÑÑ ÑÐ¿Ð± ÑÐ¾ÑÐ¾">
            <a:extLst>
              <a:ext uri="{FF2B5EF4-FFF2-40B4-BE49-F238E27FC236}">
                <a16:creationId xmlns:a16="http://schemas.microsoft.com/office/drawing/2014/main" id="{34D3D0E9-3BD8-4C12-9508-CBFF19E3D2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48" r="-1" b="-1"/>
          <a:stretch/>
        </p:blipFill>
        <p:spPr bwMode="auto">
          <a:xfrm>
            <a:off x="20" y="1899806"/>
            <a:ext cx="2613191" cy="187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ÐÐ°ÑÑÐ¸Ð½ÐºÐ¸ Ð¿Ð¾ Ð·Ð°Ð¿ÑÐ¾ÑÑ Ð±Ð¾ÑÑ Ð¸ Ð±Ð»Ð¸Ð½Ñ Ñ Ð¸ÐºÑÐ¾Ð¹ ÑÐ¾ÑÐ¾">
            <a:extLst>
              <a:ext uri="{FF2B5EF4-FFF2-40B4-BE49-F238E27FC236}">
                <a16:creationId xmlns:a16="http://schemas.microsoft.com/office/drawing/2014/main" id="{0586383C-3492-4D74-8D14-ABCAFE465F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38" r="2" b="215"/>
          <a:stretch/>
        </p:blipFill>
        <p:spPr bwMode="auto">
          <a:xfrm>
            <a:off x="5787645" y="3902766"/>
            <a:ext cx="3356355" cy="1812234"/>
          </a:xfrm>
          <a:custGeom>
            <a:avLst/>
            <a:gdLst>
              <a:gd name="connsiteX0" fmla="*/ 1006941 w 4475140"/>
              <a:gd name="connsiteY0" fmla="*/ 0 h 2174680"/>
              <a:gd name="connsiteX1" fmla="*/ 4475140 w 4475140"/>
              <a:gd name="connsiteY1" fmla="*/ 0 h 2174680"/>
              <a:gd name="connsiteX2" fmla="*/ 4475140 w 4475140"/>
              <a:gd name="connsiteY2" fmla="*/ 2174680 h 2174680"/>
              <a:gd name="connsiteX3" fmla="*/ 3400319 w 4475140"/>
              <a:gd name="connsiteY3" fmla="*/ 2174680 h 2174680"/>
              <a:gd name="connsiteX4" fmla="*/ 3400319 w 4475140"/>
              <a:gd name="connsiteY4" fmla="*/ 2174202 h 2174680"/>
              <a:gd name="connsiteX5" fmla="*/ 0 w 4475140"/>
              <a:gd name="connsiteY5" fmla="*/ 2174202 h 2174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5140" h="2174680">
                <a:moveTo>
                  <a:pt x="1006941" y="0"/>
                </a:moveTo>
                <a:lnTo>
                  <a:pt x="4475140" y="0"/>
                </a:lnTo>
                <a:lnTo>
                  <a:pt x="4475140" y="2174680"/>
                </a:lnTo>
                <a:lnTo>
                  <a:pt x="3400319" y="2174680"/>
                </a:lnTo>
                <a:lnTo>
                  <a:pt x="3400319" y="2174202"/>
                </a:lnTo>
                <a:lnTo>
                  <a:pt x="0" y="217420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ÐÐ¾ÑÐ¾Ð¶ÐµÐµ Ð¸Ð·Ð¾Ð±ÑÐ°Ð¶ÐµÐ½Ð¸Ðµ">
            <a:extLst>
              <a:ext uri="{FF2B5EF4-FFF2-40B4-BE49-F238E27FC236}">
                <a16:creationId xmlns:a16="http://schemas.microsoft.com/office/drawing/2014/main" id="{447F98FE-CAC0-470D-88E3-F8956976B7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00" r="-2" b="40943"/>
          <a:stretch/>
        </p:blipFill>
        <p:spPr bwMode="auto">
          <a:xfrm>
            <a:off x="20" y="3902365"/>
            <a:ext cx="6422512" cy="1812634"/>
          </a:xfrm>
          <a:custGeom>
            <a:avLst/>
            <a:gdLst>
              <a:gd name="connsiteX0" fmla="*/ 0 w 8563376"/>
              <a:gd name="connsiteY0" fmla="*/ 0 h 2175160"/>
              <a:gd name="connsiteX1" fmla="*/ 8563376 w 8563376"/>
              <a:gd name="connsiteY1" fmla="*/ 0 h 2175160"/>
              <a:gd name="connsiteX2" fmla="*/ 7555992 w 8563376"/>
              <a:gd name="connsiteY2" fmla="*/ 2175160 h 2175160"/>
              <a:gd name="connsiteX3" fmla="*/ 0 w 8563376"/>
              <a:gd name="connsiteY3" fmla="*/ 2175160 h 217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63376" h="2175160">
                <a:moveTo>
                  <a:pt x="0" y="0"/>
                </a:moveTo>
                <a:lnTo>
                  <a:pt x="8563376" y="0"/>
                </a:lnTo>
                <a:lnTo>
                  <a:pt x="7555992" y="2175160"/>
                </a:lnTo>
                <a:lnTo>
                  <a:pt x="0" y="217516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D79D5E7-CC80-4C9F-9BAF-953F43B5F50C}"/>
              </a:ext>
            </a:extLst>
          </p:cNvPr>
          <p:cNvSpPr/>
          <p:nvPr/>
        </p:nvSpPr>
        <p:spPr>
          <a:xfrm>
            <a:off x="387331" y="-115301"/>
            <a:ext cx="4572000" cy="17894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b="1" i="1" u="sng" dirty="0"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hop-on-hop-off bus tour</a:t>
            </a:r>
            <a:endParaRPr lang="ru-RU" sz="16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walking tour along </a:t>
            </a:r>
            <a:r>
              <a:rPr lang="en-US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Nevsky</a:t>
            </a: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avenue</a:t>
            </a:r>
            <a:endParaRPr lang="ru-RU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viewing points, pedestrian areas</a:t>
            </a:r>
            <a:endParaRPr lang="ru-RU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boat tour "The Venice of the North"</a:t>
            </a:r>
            <a:endParaRPr lang="ru-RU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helicopter tour</a:t>
            </a:r>
            <a:endParaRPr lang="ru-RU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ÐÐ°ÑÑÐ¸Ð½ÐºÐ¸ Ð¿Ð¾ Ð·Ð°Ð¿ÑÐ¾ÑÑ ÐºÑÐ°ÑÐ½ÑÐ¹ Ð°Ð²ÑÐ¾Ð±ÑÑ ÑÐ¿Ð± ÑÐ¾ÑÐ¾">
            <a:extLst>
              <a:ext uri="{FF2B5EF4-FFF2-40B4-BE49-F238E27FC236}">
                <a16:creationId xmlns:a16="http://schemas.microsoft.com/office/drawing/2014/main" id="{2AF498A7-49BD-4203-863F-3A4B90B930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496" y="750417"/>
            <a:ext cx="2972558" cy="198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Ð°ÑÑÐ¸Ð½ÐºÐ¸ Ð¿Ð¾ Ð·Ð°Ð¿ÑÐ¾ÑÑ Ð²Ð¸Ð´ Ð½Ð° Ð¿ÐµÑÐµÑÐ¾Ð´Ð½ÑÐ¹ Ð½ÐµÐ²ÑÐºÐ¸Ð¹">
            <a:extLst>
              <a:ext uri="{FF2B5EF4-FFF2-40B4-BE49-F238E27FC236}">
                <a16:creationId xmlns:a16="http://schemas.microsoft.com/office/drawing/2014/main" id="{C6FEF8B2-03C2-4AF6-84E4-5056457662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518" y="2981078"/>
            <a:ext cx="2847975" cy="171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ÐÐ°ÑÑÐ¸Ð½ÐºÐ¸ Ð¿Ð¾ Ð·Ð°Ð¿ÑÐ¾ÑÑ ÑÐµÐºÐ¸ Ð¸ ÐºÐ°Ð½Ð°Ð»Ñ Ð¿ÑÑÐµÑÐµÑÑÐ²Ð¸Ðµ ÑÐ¿Ð± ÑÐ¾ÑÐ¾">
            <a:extLst>
              <a:ext uri="{FF2B5EF4-FFF2-40B4-BE49-F238E27FC236}">
                <a16:creationId xmlns:a16="http://schemas.microsoft.com/office/drawing/2014/main" id="{05ED0B64-88DB-4939-93CD-027B2D61B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270" y="1838917"/>
            <a:ext cx="2704808" cy="180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ÐÐ°ÑÑÐ¸Ð½ÐºÐ¸ Ð¿Ð¾ Ð·Ð°Ð¿ÑÐ¾ÑÑ Ð¿ÐµÑÐµÑÐ±ÑÑÐ³ Ð²ÐµÑÑÐ¾Ð»ÐµÑ">
            <a:extLst>
              <a:ext uri="{FF2B5EF4-FFF2-40B4-BE49-F238E27FC236}">
                <a16:creationId xmlns:a16="http://schemas.microsoft.com/office/drawing/2014/main" id="{0F2F3B7A-74F3-4249-B618-9E287C666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55" y="1838917"/>
            <a:ext cx="2822929" cy="1803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ÐÐ°ÑÑÐ¸Ð½ÐºÐ¸ Ð¿Ð¾ Ð·Ð°Ð¿ÑÐ¾ÑÑ Ð¿ÐµÑÐµÑÐ±ÑÑÐ³ ÑÑÑÐ¸ÑÑÐ¸ÑÐµÑÐºÐ¸Ð¹ Ð²ÐµÑÑÐ¾Ð»ÐµÑ">
            <a:extLst>
              <a:ext uri="{FF2B5EF4-FFF2-40B4-BE49-F238E27FC236}">
                <a16:creationId xmlns:a16="http://schemas.microsoft.com/office/drawing/2014/main" id="{1A638BFA-822A-4AAD-9580-091A84062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55" y="3772672"/>
            <a:ext cx="2822929" cy="181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ÐÐ°ÑÑÐ¸Ð½ÐºÐ¸ Ð¿Ð¾ Ð·Ð°Ð¿ÑÐ¾ÑÑ ÑÐ¿Ð± ÑÐµÐºÐ¸ ÐºÐ°Ð½Ð°Ð»Ñ ÑÐ¾ÑÐ¾">
            <a:extLst>
              <a:ext uri="{FF2B5EF4-FFF2-40B4-BE49-F238E27FC236}">
                <a16:creationId xmlns:a16="http://schemas.microsoft.com/office/drawing/2014/main" id="{DA7C1A22-BAB5-4C4B-949C-5D6D94E41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902" y="3806876"/>
            <a:ext cx="2587175" cy="1783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934F0255-65E7-45CF-A46F-33C45EE29497}"/>
              </a:ext>
            </a:extLst>
          </p:cNvPr>
          <p:cNvSpPr txBox="1"/>
          <p:nvPr/>
        </p:nvSpPr>
        <p:spPr>
          <a:xfrm>
            <a:off x="2281300" y="337220"/>
            <a:ext cx="456616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Was built in the 18th and 19th centuries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The Peter and Paul Fortress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Winter Palace in Baroque style Rastelli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The General Stuff Carlo Rossi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The Kazan Cathedral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Saint Isaak Cathedral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A Church of Our Savior on a Spilled Blood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Hermitage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Russian museum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Erarta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modern art museum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Naval museum 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Artillery museum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Peterhof</a:t>
            </a: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, the Village of the </a:t>
            </a:r>
            <a:r>
              <a:rPr lang="en-US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Tzars</a:t>
            </a: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, Pavlovsk.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/>
              <a:t> </a:t>
            </a:r>
            <a:endParaRPr lang="ru-RU" dirty="0"/>
          </a:p>
          <a:p>
            <a:pPr algn="ctr"/>
            <a:endParaRPr lang="ru-RU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ÐÐ°ÑÑÐ¸Ð½ÐºÐ¸ Ð¿Ð¾ Ð·Ð°Ð¿ÑÐ¾ÑÑ ÑÐ°Ð½ÐºÑ-Ð¿ÐµÑÐµÑÐ±ÑÑÐ³ Ð²Ð¸Ð´ ÑÐ²ÐµÑÑÑ ÑÐ¾ÑÐ¾">
            <a:extLst>
              <a:ext uri="{FF2B5EF4-FFF2-40B4-BE49-F238E27FC236}">
                <a16:creationId xmlns:a16="http://schemas.microsoft.com/office/drawing/2014/main" id="{965A1600-B526-4BFE-A9DA-C6FAC8490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007" y="171919"/>
            <a:ext cx="2288713" cy="152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ÐÐ°ÑÑÐ¸Ð½ÐºÐ¸ Ð¿Ð¾ Ð·Ð°Ð¿ÑÐ¾ÑÑ ÑÐ°Ð½ÐºÑ-Ð¿ÐµÑÐµÑÐ±ÑÑÐ³ Ð²Ð¸Ð´ ÑÐ²ÐµÑÑÑ ÑÐ¾ÑÐ¾">
            <a:extLst>
              <a:ext uri="{FF2B5EF4-FFF2-40B4-BE49-F238E27FC236}">
                <a16:creationId xmlns:a16="http://schemas.microsoft.com/office/drawing/2014/main" id="{7D8F3F2C-EFFB-4EB0-B2C9-BF60F5D7C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53" y="244632"/>
            <a:ext cx="2260207" cy="1601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ÐÐ°ÑÑÐ¸Ð½ÐºÐ¸ Ð¿Ð¾ Ð·Ð°Ð¿ÑÐ¾ÑÑ ÑÑÐ¼Ð¸ÑÐ°Ð¶">
            <a:extLst>
              <a:ext uri="{FF2B5EF4-FFF2-40B4-BE49-F238E27FC236}">
                <a16:creationId xmlns:a16="http://schemas.microsoft.com/office/drawing/2014/main" id="{B99AB7F9-AC37-4DA8-9DE8-4F42091BC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7" y="3818225"/>
            <a:ext cx="2707618" cy="1523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ÐÐ°ÑÑÐ¸Ð½ÐºÐ¸ Ð¿Ð¾ Ð·Ð°Ð¿ÑÐ¾ÑÑ Ð¸ÑÐ°Ð°ÐºÐ¸ÐµÐ²ÑÐºÐ¸Ð¹ ÑÐ¾Ð±Ð¾Ñ ÑÐ¾ÑÐ¾">
            <a:extLst>
              <a:ext uri="{FF2B5EF4-FFF2-40B4-BE49-F238E27FC236}">
                <a16:creationId xmlns:a16="http://schemas.microsoft.com/office/drawing/2014/main" id="{86524C1D-80CB-45A4-A0EF-5E157282D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099" y="4096183"/>
            <a:ext cx="2224237" cy="1523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ÐÐ°ÑÑÐ¸Ð½ÐºÐ¸ Ð¿Ð¾ Ð·Ð°Ð¿ÑÐ¾ÑÑ ÑÑÑÑÐºÐ¸Ð¹ Ð¼ÑÐ·ÐµÐ¹ ÑÐ¿Ð±">
            <a:extLst>
              <a:ext uri="{FF2B5EF4-FFF2-40B4-BE49-F238E27FC236}">
                <a16:creationId xmlns:a16="http://schemas.microsoft.com/office/drawing/2014/main" id="{99722BBD-8018-4340-A606-3206734D6B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837727"/>
            <a:ext cx="2224237" cy="1503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ÐÐ°ÑÑÐ¸Ð½ÐºÐ¸ Ð¿Ð¾ Ð·Ð°Ð¿ÑÐ¾ÑÑ Ð¿ÐµÑÐµÑÐ³Ð¾Ñ ÑÐ¾ÑÐ¾">
            <a:extLst>
              <a:ext uri="{FF2B5EF4-FFF2-40B4-BE49-F238E27FC236}">
                <a16:creationId xmlns:a16="http://schemas.microsoft.com/office/drawing/2014/main" id="{6118D592-D90D-470D-867E-F1DE55E79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006" y="2072767"/>
            <a:ext cx="2328867" cy="1542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ÐÐ°ÑÑÐ¸Ð½ÐºÐ¸ Ð¿Ð¾ Ð·Ð°Ð¿ÑÐ¾ÑÑ ÐÐ¾Ð»ÑÑÐ¾Ð¹ ÐÐºÐ°ÑÐµÑÐ¸Ð½Ð¸Ð½ÑÐºÐ¸Ð¹ Ð´Ð²Ð¾ÑÐµÑ">
            <a:extLst>
              <a:ext uri="{FF2B5EF4-FFF2-40B4-BE49-F238E27FC236}">
                <a16:creationId xmlns:a16="http://schemas.microsoft.com/office/drawing/2014/main" id="{A03493D5-B19E-45D9-B0DB-2A55E23993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27" y="2136181"/>
            <a:ext cx="2339728" cy="1542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163</Words>
  <Application>Microsoft Office PowerPoint</Application>
  <PresentationFormat>Экран (16:10)</PresentationFormat>
  <Paragraphs>38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Symbol</vt:lpstr>
      <vt:lpstr>Тема Office</vt:lpstr>
      <vt:lpstr>Презентация PowerPoint</vt:lpstr>
      <vt:lpstr>Презентация PowerPoint</vt:lpstr>
      <vt:lpstr>Five-star hotels, apartments and hostels Hotel Rossi, Grand Hotel Europe Russian cuisine: borsch, the pancakes with caviar Restaurant Tzar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Dmitrii Dubro</dc:creator>
  <cp:lastModifiedBy>Dmitrii Dubro</cp:lastModifiedBy>
  <cp:revision>5</cp:revision>
  <dcterms:created xsi:type="dcterms:W3CDTF">2019-02-07T20:30:36Z</dcterms:created>
  <dcterms:modified xsi:type="dcterms:W3CDTF">2019-02-07T21:02:08Z</dcterms:modified>
</cp:coreProperties>
</file>