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93" r:id="rId3"/>
    <p:sldId id="266" r:id="rId4"/>
    <p:sldId id="291" r:id="rId5"/>
    <p:sldId id="290" r:id="rId6"/>
    <p:sldId id="271" r:id="rId7"/>
    <p:sldId id="272" r:id="rId8"/>
    <p:sldId id="275" r:id="rId9"/>
    <p:sldId id="274" r:id="rId10"/>
    <p:sldId id="277" r:id="rId11"/>
    <p:sldId id="295" r:id="rId12"/>
    <p:sldId id="279" r:id="rId13"/>
    <p:sldId id="282" r:id="rId14"/>
    <p:sldId id="284" r:id="rId15"/>
    <p:sldId id="294" r:id="rId16"/>
    <p:sldId id="285" r:id="rId17"/>
    <p:sldId id="296" r:id="rId18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99FF"/>
    <a:srgbClr val="FFFF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53" d="100"/>
          <a:sy n="53" d="100"/>
        </p:scale>
        <p:origin x="133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333333333333334"/>
          <c:y val="0.18437500000000001"/>
          <c:w val="0.7"/>
          <c:h val="0.48638828740157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2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3C3-43B2-B2B2-9A774489A6A0}"/>
              </c:ext>
            </c:extLst>
          </c:dPt>
          <c:dPt>
            <c:idx val="1"/>
            <c:bubble3D val="0"/>
            <c:explosion val="12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3C3-43B2-B2B2-9A774489A6A0}"/>
              </c:ext>
            </c:extLst>
          </c:dPt>
          <c:dPt>
            <c:idx val="2"/>
            <c:bubble3D val="0"/>
            <c:explosion val="1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C3C3-43B2-B2B2-9A774489A6A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41D-45F7-AD7D-4E07CF883B22}"/>
              </c:ext>
            </c:extLst>
          </c:dPt>
          <c:cat>
            <c:strRef>
              <c:f>Лист1!$A$2:$A$5</c:f>
              <c:strCache>
                <c:ptCount val="3"/>
                <c:pt idx="0">
                  <c:v>21% сформированы знания о цветущих растениях</c:v>
                </c:pt>
                <c:pt idx="1">
                  <c:v>53 % знания о цветущих растениях находятся в стадии формирования</c:v>
                </c:pt>
                <c:pt idx="2">
                  <c:v>26 % не сформированы знания о цветущих растениях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21</c:v>
                </c:pt>
                <c:pt idx="1">
                  <c:v>53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C3-43B2-B2B2-9A774489A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11471965223097112"/>
          <c:y val="0.70033809055118112"/>
          <c:w val="0.77056053149606296"/>
          <c:h val="0.28091190944881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6452595010810763E-2"/>
          <c:y val="2.6293563753687233E-2"/>
          <c:w val="0.71791248858288115"/>
          <c:h val="0.64254444739600913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3"/>
                <c:pt idx="0">
                  <c:v>67% сформированы знания о цветущих растениях</c:v>
                </c:pt>
                <c:pt idx="1">
                  <c:v>22% знания о цветущих растениях находятся в стадии формиирования</c:v>
                </c:pt>
                <c:pt idx="2">
                  <c:v>11% не сформированы знания о цветущих растениях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0.67</c:v>
                </c:pt>
                <c:pt idx="1">
                  <c:v>0.22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96-4BDD-BEBD-54AFCFF03B7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cat>
            <c:strRef>
              <c:f>Лист1!$A$2:$A$5</c:f>
              <c:strCache>
                <c:ptCount val="3"/>
                <c:pt idx="0">
                  <c:v>67% сформированы знания о цветущих растениях</c:v>
                </c:pt>
                <c:pt idx="1">
                  <c:v>22% знания о цветущих растениях находятся в стадии формиирования</c:v>
                </c:pt>
                <c:pt idx="2">
                  <c:v>11% не сформированы знания о цветущих растениях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1-6C96-4BDD-BEBD-54AFCFF03B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cylinder"/>
        <c:axId val="383551584"/>
        <c:axId val="383555504"/>
        <c:axId val="378584640"/>
      </c:bar3DChart>
      <c:catAx>
        <c:axId val="3835515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3555504"/>
        <c:crosses val="autoZero"/>
        <c:auto val="1"/>
        <c:lblAlgn val="ctr"/>
        <c:lblOffset val="100"/>
        <c:noMultiLvlLbl val="0"/>
      </c:catAx>
      <c:valAx>
        <c:axId val="38355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3551584"/>
        <c:crosses val="autoZero"/>
        <c:crossBetween val="between"/>
      </c:valAx>
      <c:serAx>
        <c:axId val="37858464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355550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0.62865</cdr:x>
      <cdr:y>0.20417</cdr:y>
    </cdr:from>
    <cdr:to>
      <cdr:x>0.73496</cdr:x>
      <cdr:y>0.29469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32250" y="829728"/>
          <a:ext cx="648072" cy="3678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21%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0.5</cdr:x>
      <cdr:y>0.39907</cdr:y>
    </cdr:from>
    <cdr:to>
      <cdr:x>0.66409</cdr:x>
      <cdr:y>0.5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48000" y="1621816"/>
          <a:ext cx="1000274" cy="4101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53%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0.43965</cdr:x>
      <cdr:y>0.2396</cdr:y>
    </cdr:from>
    <cdr:to>
      <cdr:x>0.53415</cdr:x>
      <cdr:y>0.29469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80122" y="973744"/>
          <a:ext cx="576064" cy="2238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26%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0.77707</cdr:x>
      <cdr:y>0.38427</cdr:y>
    </cdr:from>
    <cdr:to>
      <cdr:x>0.95169</cdr:x>
      <cdr:y>0.61911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08712" y="1296144"/>
          <a:ext cx="1440160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179F63-40FA-4E5B-87F4-A45C07FCCB4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3106"/>
            <a:ext cx="2945659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13E40-07A4-4CCD-9283-45D8F99E56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6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44048-1EBD-4B24-8068-0CC14D18C522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A9BEF-53DF-4F7B-A871-80ACC1F380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&#1076;&#1077;&#1090;&#1089;&#1072;&#1076;20&#1074;&#1099;&#1082;&#1089;&#1072;.&#1088;&#1092;/stranichka_vospitatelej/gruppa_8_zvezdochk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76328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Муниципальная бюджетная дошкольная образовательная организация детский сад № 20 «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Дельфинчик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92697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437112"/>
            <a:ext cx="424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4221088"/>
            <a:ext cx="4139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3708" y="1210104"/>
            <a:ext cx="55446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достижений профессиональной деятельности</a:t>
            </a:r>
          </a:p>
          <a:p>
            <a:pPr algn="ctr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теме:  «Развитие экологической культуры воспитанников 5 – 6 лет в процессе ознакомления с цветущими растениями»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429309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      воспитатель:</a:t>
            </a:r>
          </a:p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Сутягина Л. В.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7904" y="62731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.о.г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Выкса, 2019 год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76672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41006" y="3061054"/>
            <a:ext cx="2962842" cy="65597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Посадка цветов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«Фиалка для мамы»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995306" y="3242095"/>
            <a:ext cx="2923396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Трудовое воспитание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07206" y="6119846"/>
            <a:ext cx="2971800" cy="3428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Экскурсия в зимний сад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-10693"/>
            <a:ext cx="7803556" cy="1255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05" y="1170325"/>
            <a:ext cx="3163511" cy="1779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750" y="3924156"/>
            <a:ext cx="3547886" cy="19956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880" y="1170325"/>
            <a:ext cx="3406452" cy="19161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958749"/>
            <a:ext cx="3486388" cy="1961093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885241" y="6153909"/>
            <a:ext cx="2971800" cy="3428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РОД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32" y="0"/>
            <a:ext cx="9144793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-297"/>
            <a:ext cx="7803556" cy="1255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968" y="1255589"/>
            <a:ext cx="1737972" cy="2883798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283664" y="1463313"/>
            <a:ext cx="2843808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Рисуем, развиваемся играя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576843"/>
            <a:ext cx="3312369" cy="2636912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4750710" y="2366836"/>
            <a:ext cx="2520280" cy="93555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76056" y="2394415"/>
            <a:ext cx="2500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простаранственная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91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76672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1620" y="185349"/>
            <a:ext cx="7128792" cy="68076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Диапазон личного вклада в развитие образования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238073" y="1007342"/>
            <a:ext cx="2541494" cy="54258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диапазон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064525" y="1597787"/>
            <a:ext cx="699247" cy="55132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218021" y="2276392"/>
            <a:ext cx="2715061" cy="3603812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Вовлечение  детей, педагогов  и родителей в деятельность, направленную на формирование экологического воспитания. </a:t>
            </a:r>
          </a:p>
        </p:txBody>
      </p:sp>
      <p:sp>
        <p:nvSpPr>
          <p:cNvPr id="21" name="Стрелка вниз 20"/>
          <p:cNvSpPr/>
          <p:nvPr/>
        </p:nvSpPr>
        <p:spPr>
          <a:xfrm rot="16200000">
            <a:off x="4220145" y="2545193"/>
            <a:ext cx="699246" cy="2511457"/>
          </a:xfrm>
          <a:prstGeom prst="downArrow">
            <a:avLst>
              <a:gd name="adj1" fmla="val 50000"/>
              <a:gd name="adj2" fmla="val 59828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5940152" y="2232212"/>
            <a:ext cx="2808311" cy="3550024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-Материалы по организации развивающей предметно-пространственной среды;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Конспекты РОД;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Создание картотек.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6416454" y="979712"/>
            <a:ext cx="2420471" cy="61807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7208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116632"/>
            <a:ext cx="763284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развития познавательных способностей ребенка через экологические игры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97082216"/>
              </p:ext>
            </p:extLst>
          </p:nvPr>
        </p:nvGraphicFramePr>
        <p:xfrm>
          <a:off x="971600" y="980728"/>
          <a:ext cx="748883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496" y="4509119"/>
            <a:ext cx="8860213" cy="23484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893" y="4113467"/>
            <a:ext cx="8860213" cy="2612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9511" y="4261504"/>
            <a:ext cx="8784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Расширились представления детей о цветущих растениях, об особенностях их роста, развития, сезонных изменений в жизни.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У детей появился устойчивый познавательный интерес к миру растений, гуманное, бережное отношение к цветущим растениям, желание беречь их красоту, проявлять заботу о них.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Родители пополнили и закрепили знания о цветущих растениях, совместная деятельность способствовала установлению партнерских отношений между педагогами и родителями.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8640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95536" y="0"/>
            <a:ext cx="82296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Транслируемость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практических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достижений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1794469" y="3952991"/>
            <a:ext cx="432048" cy="212201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1555908" y="4444487"/>
            <a:ext cx="477121" cy="389912"/>
          </a:xfrm>
          <a:prstGeom prst="straightConnector1">
            <a:avLst/>
          </a:prstGeom>
          <a:ln w="222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ятиугольник 2"/>
          <p:cNvSpPr/>
          <p:nvPr/>
        </p:nvSpPr>
        <p:spPr>
          <a:xfrm>
            <a:off x="138285" y="1914558"/>
            <a:ext cx="3744416" cy="936103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0905" y="193904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из опыта работы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воспитателей ДОО  на педагогическом совете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402" y="918103"/>
            <a:ext cx="2325782" cy="3034887"/>
          </a:xfrm>
          <a:prstGeom prst="rect">
            <a:avLst/>
          </a:prstGeom>
        </p:spPr>
      </p:pic>
      <p:sp>
        <p:nvSpPr>
          <p:cNvPr id="8" name="Пятиугольник 7"/>
          <p:cNvSpPr/>
          <p:nvPr/>
        </p:nvSpPr>
        <p:spPr>
          <a:xfrm>
            <a:off x="260905" y="4834399"/>
            <a:ext cx="3785643" cy="1042873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95536" y="4924962"/>
            <a:ext cx="3105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Публикация на сайте ДОО</a:t>
            </a:r>
          </a:p>
          <a:p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Детсад20-выкса.рф</a:t>
            </a:r>
            <a:endParaRPr lang="ru-RU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252830"/>
            <a:ext cx="3305378" cy="23267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69" y="3084993"/>
            <a:ext cx="4041998" cy="15911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072" y="4676187"/>
            <a:ext cx="2859272" cy="16155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648" y="116632"/>
            <a:ext cx="7370703" cy="9205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512" y="1153841"/>
            <a:ext cx="3767655" cy="1896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0072" y="2774070"/>
            <a:ext cx="2761727" cy="190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8640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16632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082353"/>
            <a:ext cx="82809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err="1" smtClean="0"/>
              <a:t>Веракса</a:t>
            </a:r>
            <a:r>
              <a:rPr lang="ru-RU" dirty="0" smtClean="0"/>
              <a:t> </a:t>
            </a:r>
            <a:r>
              <a:rPr lang="ru-RU" dirty="0"/>
              <a:t>Н.Е., </a:t>
            </a:r>
            <a:r>
              <a:rPr lang="ru-RU" dirty="0" err="1"/>
              <a:t>Веракса</a:t>
            </a:r>
            <a:r>
              <a:rPr lang="ru-RU" dirty="0"/>
              <a:t> А.Н. Проектная деятельность дошкольников. – М.: МОЗАИКА-СИНТЕЗ, 2015.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err="1" smtClean="0"/>
              <a:t>Куцакова</a:t>
            </a:r>
            <a:r>
              <a:rPr lang="ru-RU" dirty="0" smtClean="0"/>
              <a:t> </a:t>
            </a:r>
            <a:r>
              <a:rPr lang="ru-RU" dirty="0"/>
              <a:t>Л.В. Трудовое воспитание в детском саду. Для занятий с детьми 3-7 лет. - М.: МОЗАИКА- СИНТЕЗ, 2014. </a:t>
            </a:r>
            <a:endParaRPr lang="ru-RU" dirty="0" smtClean="0"/>
          </a:p>
          <a:p>
            <a:pPr marL="342900" indent="-342900">
              <a:buAutoNum type="arabicPeriod" startAt="3"/>
            </a:pPr>
            <a:r>
              <a:rPr lang="ru-RU" dirty="0" smtClean="0"/>
              <a:t>Павлова </a:t>
            </a:r>
            <a:r>
              <a:rPr lang="ru-RU" dirty="0"/>
              <a:t>Л.Ю. Сборник дидактических игр по ознакомлению с окружающим миром: Для занятий с детьми 4-7 лет. - М.: МОЗАИКА – СИНТЕЗ, 2014</a:t>
            </a:r>
            <a:r>
              <a:rPr lang="ru-RU" dirty="0" smtClean="0"/>
              <a:t>.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 </a:t>
            </a:r>
            <a:r>
              <a:rPr lang="ru-RU" dirty="0" err="1" smtClean="0"/>
              <a:t>Посылкина</a:t>
            </a:r>
            <a:r>
              <a:rPr lang="ru-RU" dirty="0" smtClean="0"/>
              <a:t> </a:t>
            </a:r>
            <a:r>
              <a:rPr lang="ru-RU" dirty="0"/>
              <a:t>Р.Ю., Николаева Л.И. Использование метода моделирования в системе экологического образования детей старшего дошкольного возраста. – Нижний Новгород: Нижегородский государственный педагогический университет, 2002. 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 </a:t>
            </a:r>
            <a:r>
              <a:rPr lang="ru-RU" dirty="0" err="1"/>
              <a:t>Посылкина</a:t>
            </a:r>
            <a:r>
              <a:rPr lang="ru-RU" dirty="0"/>
              <a:t> Р.Ю. Сказка в экологическом образовании детей старшего дошкольного возраста. – Москва: Гуманитарный институт, 2002. 7. Серебрякова Т.А., </a:t>
            </a:r>
            <a:r>
              <a:rPr lang="ru-RU" dirty="0" err="1"/>
              <a:t>Тиманкина</a:t>
            </a:r>
            <a:r>
              <a:rPr lang="ru-RU" dirty="0"/>
              <a:t> С.В. Методические рекомендации к изучению уровня </a:t>
            </a:r>
            <a:r>
              <a:rPr lang="ru-RU" dirty="0" err="1"/>
              <a:t>сформированности</a:t>
            </a:r>
            <a:r>
              <a:rPr lang="ru-RU" dirty="0"/>
              <a:t> основ экологической культуры детей дошкольного возраста. – Нижний Новгород, 2006. </a:t>
            </a:r>
          </a:p>
          <a:p>
            <a:pPr marL="342900" indent="-342900">
              <a:buAutoNum type="arabicPeriod" startAt="3"/>
            </a:pPr>
            <a:r>
              <a:rPr lang="ru-RU" dirty="0" err="1" smtClean="0"/>
              <a:t>Соломенникова</a:t>
            </a:r>
            <a:r>
              <a:rPr lang="ru-RU" dirty="0" smtClean="0"/>
              <a:t> </a:t>
            </a:r>
            <a:r>
              <a:rPr lang="ru-RU" dirty="0"/>
              <a:t>О.А. Ознакомление с природой в детском саду. Подготовительная к школе группа. - М.: МОЗАИКА – СИНТЕЗ, </a:t>
            </a:r>
            <a:r>
              <a:rPr lang="ru-RU" dirty="0" smtClean="0"/>
              <a:t>2017.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Международные </a:t>
            </a:r>
            <a:r>
              <a:rPr lang="ru-RU" dirty="0"/>
              <a:t>образовательные порталы MAAM.ru, ns.portal.ru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52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28800" y="1916832"/>
            <a:ext cx="588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917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692697"/>
            <a:ext cx="489654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Сутягина Лариса Валентиновна</a:t>
            </a:r>
          </a:p>
          <a:p>
            <a:pPr algn="just"/>
            <a:endParaRPr lang="ru-RU" sz="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бюджетная дошкольная образовательная организация детский сад № 20 «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Дельфинчик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 педагогическое</a:t>
            </a: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детского сада 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3237" y="3827082"/>
            <a:ext cx="424847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кредо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«Пускай мне не суждено совершить подвиг, но я горжусь тем, что люди мне доверили самое дорогое – своих детей!».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4221088"/>
            <a:ext cx="4139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</a:t>
            </a:r>
          </a:p>
          <a:p>
            <a:pPr algn="ctr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Дела? Проблемы? Всё пустое!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Душа ребёнка – вот святое!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Цветок в душе ещё так мал!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Успей полить, чтоб не завял!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209834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Визитная карточка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735" y="342579"/>
            <a:ext cx="2735233" cy="4091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31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476672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78393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13" y="25529"/>
            <a:ext cx="8827773" cy="902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927815"/>
            <a:ext cx="86409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– исследовательские условия: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Реализация Федерального государственного образовательного стандарта дошкольного образования, утвержденного приказом Министерства образования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 РФ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1155от 17.10.2013г 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о единстве человека, природы и общества, о непреходящей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живого (В.И. Вернадский, С.Л. Рубинштейн и др.).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психолого-педагогических аспектов организации проблемного обучения, системно-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личностно-ориентированного подходов (Дж.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Дьюи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Выготский, А.Н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Леонтьев, В.В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Давыдов, П.К. Анохин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Методический условия: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технологии проектной деятельности (Н.Е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методики ознакомления дошкольников с окружающим миром природы (О.А.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С.Н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Николаева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Р.Ю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Посылкина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Т.А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Серебрякова).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– педагогические условия: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Обмен опытом с коллегами на заседаниях педагогического совета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Дельфинчик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детсад20выкса.рф/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stranichka_vospitatelej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/gruppa_8_zvezdochki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опытом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сетевом интернет-сообществе Маам.ru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7"/>
            <a:ext cx="8352927" cy="100811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«Актуальность личного вклада в развитие дошкольного образования»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76672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542" y="1124744"/>
            <a:ext cx="890095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Противоречие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объективно возросшими требованиями общества к экологическому образованию детей дошкольного возраста и отсутствием разработанной системы мероприятий, способствующих проявлению интереса, воспитанию любви к цветущим растениям, желанию беречь их красоту, проявлять заботу о них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выявить отношение родителей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законных представителей)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вопросу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цветущими растениями и его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</a:t>
            </a:r>
          </a:p>
          <a:p>
            <a:pPr lvl="1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611560" y="2636912"/>
            <a:ext cx="3384376" cy="936104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647976"/>
            <a:ext cx="3235908" cy="8530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264797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 воспитанников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2647976"/>
            <a:ext cx="3100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детей 5 – 6 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318466191"/>
              </p:ext>
            </p:extLst>
          </p:nvPr>
        </p:nvGraphicFramePr>
        <p:xfrm>
          <a:off x="3548062" y="27432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206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2657" y="66418"/>
            <a:ext cx="7772400" cy="95341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личного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вклада в развитие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8640"/>
            <a:ext cx="7632848" cy="4147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90405" y="1096234"/>
            <a:ext cx="8136904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6306" y="1113733"/>
            <a:ext cx="7869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экологической психологии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формирования экологического сознания и экологической культуры Б.Т. Лихачев, С.Д.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Дерябо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А.Н.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Захлебный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И.Д. Зверев, В.А.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Ясвин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  <a:p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261385" y="2409877"/>
            <a:ext cx="576064" cy="40853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-22058" y="2814291"/>
            <a:ext cx="9098832" cy="8497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598" y="2782481"/>
            <a:ext cx="9145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культура – это система специальных знаний и усвоение способов деятельности, ориентированных на совместимость с природой, которая строится на эмоциональной отзывчивости и чувстве ответственности за состояние окружающей среды.</a:t>
            </a:r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7503" y="3797672"/>
            <a:ext cx="8928992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программы экологического воспитания дошкольников С.Н. Николаева, О.А.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Соломенникова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Р.Ю.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Посылкина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Л.В.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Куцакова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Л.Ю. Павлова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2786" y="4736389"/>
            <a:ext cx="658425" cy="438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816" y="4708577"/>
            <a:ext cx="658425" cy="4389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756" y="4683734"/>
            <a:ext cx="658425" cy="43895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07502" y="5149214"/>
            <a:ext cx="2880321" cy="13296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цветущих растений для развития интеллектуальных знаний воспитанников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9262" y="5175339"/>
            <a:ext cx="3112938" cy="135000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826" y="5152777"/>
            <a:ext cx="2486669" cy="137256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47864" y="5207149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цветущих растений для эстетического воспитания детей</a:t>
            </a:r>
          </a:p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583439" y="5175339"/>
            <a:ext cx="2560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положительного отношения к растениям</a:t>
            </a:r>
          </a:p>
        </p:txBody>
      </p:sp>
    </p:spTree>
    <p:extLst>
      <p:ext uri="{BB962C8B-B14F-4D97-AF65-F5344CB8AC3E}">
        <p14:creationId xmlns:p14="http://schemas.microsoft.com/office/powerpoint/2010/main" val="363186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76672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8032" y="260648"/>
            <a:ext cx="8136904" cy="5760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: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экологической культуры воспитанников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– 6 лет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ознакомления с цветущими растениями.</a:t>
            </a:r>
          </a:p>
          <a:p>
            <a:pPr algn="ctr"/>
            <a:endParaRPr lang="ru-RU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условия организации образовательной деятельности по ознакомлению воспитанников с цветущими растениями, а также включения воспитанников в экологически ориентированную практическую деятельность по созданию оптимальных условий для нормальной жизнедеятельности цветущих растений с учетом особенностей их роста, развития, сезонных изменений в их жизни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предметно-пространственную среду для развития интереса у воспитанников к миру цветущих растений.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активному вовлечению родителей в совместную с ребенком деятельность в условиях семьи и детского сада.</a:t>
            </a:r>
          </a:p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52638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60040" y="260648"/>
            <a:ext cx="7772400" cy="6480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«Ведущая педагогическая идея»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284" y="94872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ознакомления с цветущими растениями, будет способствовать развитию экологической культуры воспитанников 5 – 6 лет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659832"/>
            <a:ext cx="5551215" cy="3122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88640"/>
            <a:ext cx="7704856" cy="9991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аспект личного вклада в развитие образования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188640"/>
            <a:ext cx="7632848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107504" y="1632039"/>
            <a:ext cx="2716305" cy="1331260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107503" y="3176987"/>
            <a:ext cx="2716305" cy="1398494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 этап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107503" y="4933311"/>
            <a:ext cx="2716305" cy="1317813"/>
          </a:xfrm>
          <a:prstGeom prst="righ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Рефлексивный этап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81198" y="1301427"/>
            <a:ext cx="5965220" cy="178289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2"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азработка экологического проекта «Цветы вокруг нас»:</a:t>
            </a:r>
          </a:p>
          <a:p>
            <a:pPr lvl="2"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разработка конспектов РОД</a:t>
            </a:r>
          </a:p>
          <a:p>
            <a:pPr lvl="2"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дидактического материала</a:t>
            </a:r>
          </a:p>
          <a:p>
            <a:pPr lvl="2"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картотеки загадок, ребусов   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981196" y="3230633"/>
            <a:ext cx="5965221" cy="15195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осуществление работы по проекту «Цветы вокруг нас»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предметно – развивающей среды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в работе ДОО и родителей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81198" y="4863818"/>
            <a:ext cx="5965220" cy="139849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анализ деятельности (диагностика)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оценка эффективности взаимодействия с родителями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8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6864" cy="129614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1265" name="Group 1"/>
          <p:cNvGrpSpPr>
            <a:grpSpLocks noChangeAspect="1"/>
          </p:cNvGrpSpPr>
          <p:nvPr/>
        </p:nvGrpSpPr>
        <p:grpSpPr bwMode="auto">
          <a:xfrm>
            <a:off x="488084" y="148372"/>
            <a:ext cx="8458040" cy="6560777"/>
            <a:chOff x="2281" y="7585"/>
            <a:chExt cx="7352" cy="6651"/>
          </a:xfrm>
        </p:grpSpPr>
        <p:sp>
          <p:nvSpPr>
            <p:cNvPr id="11297" name="Rectangle 33"/>
            <p:cNvSpPr>
              <a:spLocks noChangeArrowheads="1"/>
            </p:cNvSpPr>
            <p:nvPr/>
          </p:nvSpPr>
          <p:spPr bwMode="auto">
            <a:xfrm>
              <a:off x="4822" y="8589"/>
              <a:ext cx="2400" cy="44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Направления 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96" name="Rectangle 32"/>
            <p:cNvSpPr>
              <a:spLocks noChangeArrowheads="1"/>
            </p:cNvSpPr>
            <p:nvPr/>
          </p:nvSpPr>
          <p:spPr bwMode="auto">
            <a:xfrm>
              <a:off x="2381" y="9084"/>
              <a:ext cx="2128" cy="115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Знакомство с цветущими растениями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94" name="Rectangle 30"/>
            <p:cNvSpPr>
              <a:spLocks noChangeArrowheads="1"/>
            </p:cNvSpPr>
            <p:nvPr/>
          </p:nvSpPr>
          <p:spPr bwMode="auto">
            <a:xfrm>
              <a:off x="4884" y="9669"/>
              <a:ext cx="2092" cy="109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Расширение знаний о растениях комнатных и садовых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7148" y="9244"/>
              <a:ext cx="2485" cy="121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Формирование предпосылок экологического сознания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92" name="Line 28"/>
            <p:cNvSpPr>
              <a:spLocks noChangeShapeType="1"/>
            </p:cNvSpPr>
            <p:nvPr/>
          </p:nvSpPr>
          <p:spPr bwMode="auto">
            <a:xfrm>
              <a:off x="5974" y="8302"/>
              <a:ext cx="0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91" name="Line 27"/>
            <p:cNvSpPr>
              <a:spLocks noChangeShapeType="1"/>
            </p:cNvSpPr>
            <p:nvPr/>
          </p:nvSpPr>
          <p:spPr bwMode="auto">
            <a:xfrm>
              <a:off x="7226" y="8733"/>
              <a:ext cx="1377" cy="4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>
              <a:off x="2594" y="9809"/>
              <a:ext cx="0" cy="10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6" name="Line 22"/>
            <p:cNvSpPr>
              <a:spLocks noChangeShapeType="1"/>
            </p:cNvSpPr>
            <p:nvPr/>
          </p:nvSpPr>
          <p:spPr bwMode="auto">
            <a:xfrm>
              <a:off x="2592" y="10885"/>
              <a:ext cx="56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 flipH="1">
              <a:off x="8915" y="10885"/>
              <a:ext cx="3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3" name="Rectangle 19"/>
            <p:cNvSpPr>
              <a:spLocks noChangeArrowheads="1"/>
            </p:cNvSpPr>
            <p:nvPr/>
          </p:nvSpPr>
          <p:spPr bwMode="auto">
            <a:xfrm>
              <a:off x="3157" y="10819"/>
              <a:ext cx="5758" cy="64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Реализация  регламентированной  образовательной деятельности 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5974" y="10526"/>
              <a:ext cx="1" cy="2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2281" y="11961"/>
              <a:ext cx="2193" cy="6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Время проведения: утро, вечер 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4603" y="11736"/>
              <a:ext cx="2528" cy="115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Место проведения: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групповая комната, зимний сад, участок для</a:t>
              </a:r>
              <a:r>
                <a:rPr kumimoji="0" lang="ru-RU" b="0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прогулки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7288" y="11961"/>
              <a:ext cx="2128" cy="65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Длительность: 20-25 минут 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>
              <a:off x="6036" y="11531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3783" y="12858"/>
              <a:ext cx="4518" cy="43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Ожидаемые результаты</a:t>
              </a:r>
              <a:endParaRPr kumimoji="0" lang="ru-RU" b="0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2281" y="13319"/>
              <a:ext cx="7342" cy="91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ru-RU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азвитие </a:t>
              </a:r>
              <a:r>
                <a:rPr lang="ru-RU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познавательного интереса детей, расширение представлений, садовых и комнатных цветах. Положительно-эмоциональное и осознанное отношение к природе, к цветам, которые окружают ребенка.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75" name="Line 11"/>
            <p:cNvSpPr>
              <a:spLocks noChangeShapeType="1"/>
            </p:cNvSpPr>
            <p:nvPr/>
          </p:nvSpPr>
          <p:spPr bwMode="auto">
            <a:xfrm>
              <a:off x="6083" y="13289"/>
              <a:ext cx="0" cy="2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3" name="AutoShape 9"/>
            <p:cNvSpPr>
              <a:spLocks noChangeShapeType="1"/>
            </p:cNvSpPr>
            <p:nvPr/>
          </p:nvSpPr>
          <p:spPr bwMode="auto">
            <a:xfrm>
              <a:off x="4683" y="7585"/>
              <a:ext cx="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2" name="AutoShape 8"/>
            <p:cNvSpPr>
              <a:spLocks noChangeShapeType="1"/>
            </p:cNvSpPr>
            <p:nvPr/>
          </p:nvSpPr>
          <p:spPr bwMode="auto">
            <a:xfrm flipH="1">
              <a:off x="3470" y="8805"/>
              <a:ext cx="1315" cy="3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1" name="AutoShape 7"/>
            <p:cNvSpPr>
              <a:spLocks noChangeShapeType="1"/>
            </p:cNvSpPr>
            <p:nvPr/>
          </p:nvSpPr>
          <p:spPr bwMode="auto">
            <a:xfrm>
              <a:off x="6162" y="11531"/>
              <a:ext cx="2066" cy="4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70" name="AutoShape 6"/>
            <p:cNvSpPr>
              <a:spLocks noChangeShapeType="1"/>
            </p:cNvSpPr>
            <p:nvPr/>
          </p:nvSpPr>
          <p:spPr bwMode="auto">
            <a:xfrm flipH="1">
              <a:off x="3908" y="11531"/>
              <a:ext cx="1940" cy="3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9" name="AutoShape 5"/>
            <p:cNvSpPr>
              <a:spLocks noChangeShapeType="1"/>
            </p:cNvSpPr>
            <p:nvPr/>
          </p:nvSpPr>
          <p:spPr bwMode="auto">
            <a:xfrm flipH="1">
              <a:off x="6462" y="12643"/>
              <a:ext cx="1953" cy="2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8" name="AutoShape 4"/>
            <p:cNvSpPr>
              <a:spLocks noChangeShapeType="1"/>
            </p:cNvSpPr>
            <p:nvPr/>
          </p:nvSpPr>
          <p:spPr bwMode="auto">
            <a:xfrm>
              <a:off x="6063" y="12642"/>
              <a:ext cx="40" cy="2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66" name="AutoShape 2"/>
            <p:cNvSpPr>
              <a:spLocks noChangeShapeType="1"/>
            </p:cNvSpPr>
            <p:nvPr/>
          </p:nvSpPr>
          <p:spPr bwMode="auto">
            <a:xfrm>
              <a:off x="3664" y="12643"/>
              <a:ext cx="2316" cy="2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726" y="12328"/>
            <a:ext cx="7803556" cy="1255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3464</TotalTime>
  <Words>1051</Words>
  <Application>Microsoft Office PowerPoint</Application>
  <PresentationFormat>Экран (4:3)</PresentationFormat>
  <Paragraphs>154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«Актуальность личного вклада в развитие дошкольного образования»</vt:lpstr>
      <vt:lpstr>Теоретическое обоснование личного вклада в развитие дошкольного образования</vt:lpstr>
      <vt:lpstr> </vt:lpstr>
      <vt:lpstr> </vt:lpstr>
      <vt:lpstr>  </vt:lpstr>
      <vt:lpstr> 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Ласточка</dc:creator>
  <cp:lastModifiedBy>Microsoft</cp:lastModifiedBy>
  <cp:revision>271</cp:revision>
  <dcterms:created xsi:type="dcterms:W3CDTF">2006-12-31T20:19:17Z</dcterms:created>
  <dcterms:modified xsi:type="dcterms:W3CDTF">2019-12-05T11:59:29Z</dcterms:modified>
</cp:coreProperties>
</file>